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Override PartName="/ppt/slides/slide87.xml" ContentType="application/vnd.openxmlformats-officedocument.presentationml.slide+xml"/>
  <Default Extension="bin" ContentType="application/vnd.openxmlformats-officedocument.presentationml.printerSettings"/>
  <Override PartName="/ppt/slides/slide92.xml" ContentType="application/vnd.openxmlformats-officedocument.presentationml.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75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slides/slide80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slides/slide79.xml" ContentType="application/vnd.openxmlformats-officedocument.presentationml.slide+xml"/>
  <Override PartName="/ppt/slides/slide98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84.xml" ContentType="application/vnd.openxmlformats-officedocument.presentationml.slide+xml"/>
  <Override PartName="/ppt/slides/slide7.xml" ContentType="application/vnd.openxmlformats-officedocument.presentationml.slide+xml"/>
  <Override PartName="/ppt/slides/slide46.xml" ContentType="application/vnd.openxmlformats-officedocument.presentationml.slide+xml"/>
  <Default Extension="gif" ContentType="image/gif"/>
  <Override PartName="/ppt/slideLayouts/slideLayout14.xml" ContentType="application/vnd.openxmlformats-officedocument.presentationml.slideLayout+xml"/>
  <Override PartName="/ppt/slides/slide70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slides/slide88.xml" ContentType="application/vnd.openxmlformats-officedocument.presentationml.slide+xml"/>
  <Override PartName="/ppt/slides/slide72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s/slide93.xml" ContentType="application/vnd.openxmlformats-officedocument.presentationml.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slides/slide81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Default Extension="jpeg" ContentType="image/jpeg"/>
  <Override PartName="/ppt/slides/slide99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12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85.xml" ContentType="application/vnd.openxmlformats-officedocument.presentationml.slide+xml"/>
  <Override PartName="/ppt/slides/slide8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71.xml" ContentType="application/vnd.openxmlformats-officedocument.presentationml.slide+xml"/>
  <Override PartName="/ppt/slides/slide90.xml" ContentType="application/vnd.openxmlformats-officedocument.presentationml.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slides/slide94.xml" ContentType="application/vnd.openxmlformats-officedocument.presentationml.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slides/slide96.xml" ContentType="application/vnd.openxmlformats-officedocument.presentationml.slide+xml"/>
  <Override PartName="/ppt/slides/slide8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slides/slide32.xml" ContentType="application/vnd.openxmlformats-officedocument.presentationml.slide+xml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ppt/slides/slide86.xml" ContentType="application/vnd.openxmlformats-officedocument.presentationml.slide+xml"/>
  <Override PartName="/docProps/app.xml" ContentType="application/vnd.openxmlformats-officedocument.extended-properties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slides/slide95.xml" ContentType="application/vnd.openxmlformats-officedocument.presentationml.slide+xml"/>
  <Override PartName="/ppt/slides/slide59.xml" ContentType="application/vnd.openxmlformats-officedocument.presentationml.slide+xml"/>
  <Override PartName="/ppt/slides/slide78.xml" ContentType="application/vnd.openxmlformats-officedocument.presentationml.slide+xml"/>
  <Override PartName="/ppt/slides/slide9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slides/slide83.xml" ContentType="application/vnd.openxmlformats-officedocument.presentationml.slide+xml"/>
  <Override PartName="/ppt/slides/slide6.xml" ContentType="application/vnd.openxmlformats-officedocument.presentationml.slide+xml"/>
  <Override PartName="/ppt/slideLayouts/slideLayout13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ldMasterIdLst>
    <p:sldMasterId id="2147483648" r:id="rId1"/>
  </p:sldMasterIdLst>
  <p:notesMasterIdLst>
    <p:notesMasterId r:id="rId10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DDD"/>
          </a:solidFill>
        </a:fill>
      </a:tcStyle>
    </a:wholeTbl>
    <a:band2H>
      <a:tcTxStyle/>
      <a:tcStyle>
        <a:tcBdr/>
        <a:fill>
          <a:solidFill>
            <a:srgbClr val="E6EFEF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2E4E9"/>
          </a:solidFill>
        </a:fill>
      </a:tcStyle>
    </a:wholeTbl>
    <a:band2H>
      <a:tcTxStyle/>
      <a:tcStyle>
        <a:tcBdr/>
        <a:fill>
          <a:solidFill>
            <a:srgbClr val="F1F2F4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1D9"/>
          </a:solidFill>
        </a:fill>
      </a:tcStyle>
    </a:wholeTbl>
    <a:band2H>
      <a:tcTxStyle/>
      <a:tcStyle>
        <a:tcBdr/>
        <a:fill>
          <a:solidFill>
            <a:srgbClr val="E7E9ED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3366"/>
              </a:solidFill>
              <a:prstDash val="solid"/>
              <a:round/>
            </a:ln>
          </a:top>
          <a:bottom>
            <a:ln w="25400" cap="flat">
              <a:solidFill>
                <a:srgbClr val="00336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3366"/>
              </a:solidFill>
              <a:prstDash val="solid"/>
              <a:round/>
            </a:ln>
          </a:top>
          <a:bottom>
            <a:ln w="25400" cap="flat">
              <a:solidFill>
                <a:srgbClr val="00336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D2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66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66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66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562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-5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notesMaster" Target="notesMasters/notesMaster1.xml"/><Relationship Id="rId102" Type="http://schemas.openxmlformats.org/officeDocument/2006/relationships/printerSettings" Target="printerSettings/printerSettings1.bin"/><Relationship Id="rId103" Type="http://schemas.openxmlformats.org/officeDocument/2006/relationships/presProps" Target="presProps.xml"/><Relationship Id="rId104" Type="http://schemas.openxmlformats.org/officeDocument/2006/relationships/viewProps" Target="viewProps.xml"/><Relationship Id="rId105" Type="http://schemas.openxmlformats.org/officeDocument/2006/relationships/theme" Target="theme/theme1.xml"/><Relationship Id="rId10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Arial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>
              <a:defRPr sz="4400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700"/>
              </a:spcBef>
              <a:buClr>
                <a:srgbClr val="00CCFF"/>
              </a:buClr>
              <a:buSzPct val="65000"/>
              <a:buChar char="■"/>
              <a:tabLst/>
              <a:defRPr sz="3200">
                <a:latin typeface="Tahoma"/>
                <a:ea typeface="Tahoma"/>
                <a:cs typeface="Tahoma"/>
                <a:sym typeface="Tahoma"/>
              </a:defRPr>
            </a:lvl1pPr>
            <a:lvl2pPr marL="783771" indent="-326571">
              <a:spcBef>
                <a:spcPts val="700"/>
              </a:spcBef>
              <a:buClr>
                <a:srgbClr val="00CCFF"/>
              </a:buClr>
              <a:tabLst/>
              <a:defRPr sz="3200">
                <a:latin typeface="Tahoma"/>
                <a:ea typeface="Tahoma"/>
                <a:cs typeface="Tahoma"/>
                <a:sym typeface="Tahoma"/>
              </a:defRPr>
            </a:lvl2pPr>
            <a:lvl3pPr marL="1219200" indent="-304800">
              <a:spcBef>
                <a:spcPts val="700"/>
              </a:spcBef>
              <a:buClr>
                <a:srgbClr val="00CCFF"/>
              </a:buClr>
              <a:tabLst/>
              <a:defRPr sz="3200">
                <a:latin typeface="Tahoma"/>
                <a:ea typeface="Tahoma"/>
                <a:cs typeface="Tahoma"/>
                <a:sym typeface="Tahoma"/>
              </a:defRPr>
            </a:lvl3pPr>
            <a:lvl4pPr marL="1737360" indent="-365760">
              <a:spcBef>
                <a:spcPts val="700"/>
              </a:spcBef>
              <a:buClr>
                <a:srgbClr val="00CCFF"/>
              </a:buClr>
              <a:tabLst/>
              <a:defRPr sz="3200">
                <a:latin typeface="Tahoma"/>
                <a:ea typeface="Tahoma"/>
                <a:cs typeface="Tahoma"/>
                <a:sym typeface="Tahoma"/>
              </a:defRPr>
            </a:lvl4pPr>
            <a:lvl5pPr marL="2194560" indent="-365760">
              <a:spcBef>
                <a:spcPts val="700"/>
              </a:spcBef>
              <a:buClr>
                <a:srgbClr val="00CCFF"/>
              </a:buClr>
              <a:tabLst/>
              <a:defRPr sz="3200"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6629400" y="381000"/>
            <a:ext cx="2057400" cy="5715000"/>
          </a:xfrm>
          <a:prstGeom prst="rect">
            <a:avLst/>
          </a:prstGeom>
        </p:spPr>
        <p:txBody>
          <a:bodyPr/>
          <a:lstStyle>
            <a:lvl1pPr>
              <a:defRPr sz="4400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381000"/>
            <a:ext cx="6019800" cy="57150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700"/>
              </a:spcBef>
              <a:buClr>
                <a:srgbClr val="00CCFF"/>
              </a:buClr>
              <a:buSzPct val="65000"/>
              <a:buChar char="■"/>
              <a:tabLst/>
              <a:defRPr sz="3200">
                <a:latin typeface="Tahoma"/>
                <a:ea typeface="Tahoma"/>
                <a:cs typeface="Tahoma"/>
                <a:sym typeface="Tahoma"/>
              </a:defRPr>
            </a:lvl1pPr>
            <a:lvl2pPr marL="783771" indent="-326571">
              <a:spcBef>
                <a:spcPts val="700"/>
              </a:spcBef>
              <a:buClr>
                <a:srgbClr val="00CCFF"/>
              </a:buClr>
              <a:tabLst/>
              <a:defRPr sz="3200">
                <a:latin typeface="Tahoma"/>
                <a:ea typeface="Tahoma"/>
                <a:cs typeface="Tahoma"/>
                <a:sym typeface="Tahoma"/>
              </a:defRPr>
            </a:lvl2pPr>
            <a:lvl3pPr marL="1219200" indent="-304800">
              <a:spcBef>
                <a:spcPts val="700"/>
              </a:spcBef>
              <a:buClr>
                <a:srgbClr val="00CCFF"/>
              </a:buClr>
              <a:tabLst/>
              <a:defRPr sz="3200">
                <a:latin typeface="Tahoma"/>
                <a:ea typeface="Tahoma"/>
                <a:cs typeface="Tahoma"/>
                <a:sym typeface="Tahoma"/>
              </a:defRPr>
            </a:lvl3pPr>
            <a:lvl4pPr marL="1737360" indent="-365760">
              <a:spcBef>
                <a:spcPts val="700"/>
              </a:spcBef>
              <a:buClr>
                <a:srgbClr val="00CCFF"/>
              </a:buClr>
              <a:tabLst/>
              <a:defRPr sz="3200">
                <a:latin typeface="Tahoma"/>
                <a:ea typeface="Tahoma"/>
                <a:cs typeface="Tahoma"/>
                <a:sym typeface="Tahoma"/>
              </a:defRPr>
            </a:lvl4pPr>
            <a:lvl5pPr marL="2194560" indent="-365760">
              <a:spcBef>
                <a:spcPts val="700"/>
              </a:spcBef>
              <a:buClr>
                <a:srgbClr val="00CCFF"/>
              </a:buClr>
              <a:tabLst/>
              <a:defRPr sz="3200"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 i="0"/>
            </a:lvl1pPr>
          </a:lstStyle>
          <a:p>
            <a:r>
              <a:t>Title Text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tabLst/>
              <a:defRPr sz="2000"/>
            </a:lvl1pPr>
            <a:lvl2pPr marL="661307" indent="-204107">
              <a:spcBef>
                <a:spcPts val="400"/>
              </a:spcBef>
              <a:tabLst/>
              <a:defRPr sz="2000"/>
            </a:lvl2pPr>
            <a:lvl3pPr marL="1104900" indent="-190500">
              <a:spcBef>
                <a:spcPts val="400"/>
              </a:spcBef>
              <a:tabLst/>
              <a:defRPr sz="2000"/>
            </a:lvl3pPr>
            <a:lvl4pPr marL="1600200" indent="-228600">
              <a:spcBef>
                <a:spcPts val="400"/>
              </a:spcBef>
              <a:tabLst/>
              <a:defRPr sz="2000"/>
            </a:lvl4pPr>
            <a:lvl5pPr marL="2057400" indent="-228600">
              <a:spcBef>
                <a:spcPts val="400"/>
              </a:spcBef>
              <a:tabLst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tabLst/>
              <a:defRPr sz="2000">
                <a:latin typeface="Tahoma"/>
                <a:ea typeface="Tahoma"/>
                <a:cs typeface="Tahoma"/>
                <a:sym typeface="Tahoma"/>
              </a:defRPr>
            </a:lvl1pPr>
            <a:lvl2pPr marL="661307" indent="-204107">
              <a:spcBef>
                <a:spcPts val="400"/>
              </a:spcBef>
              <a:tabLst/>
              <a:defRPr sz="2000">
                <a:latin typeface="Tahoma"/>
                <a:ea typeface="Tahoma"/>
                <a:cs typeface="Tahoma"/>
                <a:sym typeface="Tahoma"/>
              </a:defRPr>
            </a:lvl2pPr>
            <a:lvl3pPr marL="1104900" indent="-190500">
              <a:spcBef>
                <a:spcPts val="400"/>
              </a:spcBef>
              <a:tabLst/>
              <a:defRPr sz="2000">
                <a:latin typeface="Tahoma"/>
                <a:ea typeface="Tahoma"/>
                <a:cs typeface="Tahoma"/>
                <a:sym typeface="Tahoma"/>
              </a:defRPr>
            </a:lvl3pPr>
            <a:lvl4pPr marL="1600200" indent="-228600">
              <a:spcBef>
                <a:spcPts val="400"/>
              </a:spcBef>
              <a:tabLst/>
              <a:defRPr sz="2000">
                <a:latin typeface="Tahoma"/>
                <a:ea typeface="Tahoma"/>
                <a:cs typeface="Tahoma"/>
                <a:sym typeface="Tahoma"/>
              </a:defRPr>
            </a:lvl4pPr>
            <a:lvl5pPr marL="2057400" indent="-228600">
              <a:spcBef>
                <a:spcPts val="400"/>
              </a:spcBef>
              <a:tabLst/>
              <a:defRPr sz="2000"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defTabSz="457200">
              <a:defRPr sz="440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algn="ctr" defTabSz="457200">
              <a:spcBef>
                <a:spcPts val="700"/>
              </a:spcBef>
              <a:tabLst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457200">
              <a:spcBef>
                <a:spcPts val="700"/>
              </a:spcBef>
              <a:buSzTx/>
              <a:buNone/>
              <a:tabLst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457200">
              <a:spcBef>
                <a:spcPts val="700"/>
              </a:spcBef>
              <a:buSzTx/>
              <a:buNone/>
              <a:tabLst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457200">
              <a:spcBef>
                <a:spcPts val="700"/>
              </a:spcBef>
              <a:buSzTx/>
              <a:buNone/>
              <a:tabLst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457200">
              <a:spcBef>
                <a:spcPts val="700"/>
              </a:spcBef>
              <a:buSzTx/>
              <a:buNone/>
              <a:tabLst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</p:spPr>
        <p:txBody>
          <a:bodyPr anchor="ctr"/>
          <a:lstStyle>
            <a:lvl1pPr defTabSz="457200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rPr/>
              <a:pPr>
                <a:defRPr>
                  <a:effectLst/>
                </a:defRPr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45718" tIns="45718" rIns="45718" bIns="45718"/>
          <a:lstStyle>
            <a:lvl1pPr>
              <a:defRPr sz="2800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13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718" tIns="45718" rIns="45718" bIns="45718"/>
          <a:lstStyle>
            <a:lvl1pPr>
              <a:spcBef>
                <a:spcPts val="400"/>
              </a:spcBef>
              <a:tabLst/>
              <a:defRPr sz="2000">
                <a:latin typeface="Tahoma"/>
                <a:ea typeface="Tahoma"/>
                <a:cs typeface="Tahoma"/>
                <a:sym typeface="Tahoma"/>
              </a:defRPr>
            </a:lvl1pPr>
            <a:lvl2pPr marL="661307" indent="-204107">
              <a:spcBef>
                <a:spcPts val="400"/>
              </a:spcBef>
              <a:tabLst/>
              <a:defRPr sz="2000">
                <a:latin typeface="Tahoma"/>
                <a:ea typeface="Tahoma"/>
                <a:cs typeface="Tahoma"/>
                <a:sym typeface="Tahoma"/>
              </a:defRPr>
            </a:lvl2pPr>
            <a:lvl3pPr marL="1104900" indent="-190500">
              <a:spcBef>
                <a:spcPts val="400"/>
              </a:spcBef>
              <a:tabLst/>
              <a:defRPr sz="2000">
                <a:latin typeface="Tahoma"/>
                <a:ea typeface="Tahoma"/>
                <a:cs typeface="Tahoma"/>
                <a:sym typeface="Tahoma"/>
              </a:defRPr>
            </a:lvl3pPr>
            <a:lvl4pPr marL="1600200" indent="-228600">
              <a:spcBef>
                <a:spcPts val="400"/>
              </a:spcBef>
              <a:tabLst/>
              <a:defRPr sz="2000">
                <a:latin typeface="Tahoma"/>
                <a:ea typeface="Tahoma"/>
                <a:cs typeface="Tahoma"/>
                <a:sym typeface="Tahoma"/>
              </a:defRPr>
            </a:lvl4pPr>
            <a:lvl5pPr marL="2057400" indent="-228600">
              <a:spcBef>
                <a:spcPts val="400"/>
              </a:spcBef>
              <a:tabLst/>
              <a:defRPr sz="2000"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51294" y="6067529"/>
            <a:ext cx="301906" cy="288823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>
              <a:defRPr sz="4400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700"/>
              </a:spcBef>
              <a:buClr>
                <a:srgbClr val="00CCFF"/>
              </a:buClr>
              <a:buSzPct val="65000"/>
              <a:buChar char="■"/>
              <a:tabLst/>
              <a:defRPr sz="3200">
                <a:latin typeface="Tahoma"/>
                <a:ea typeface="Tahoma"/>
                <a:cs typeface="Tahoma"/>
                <a:sym typeface="Tahoma"/>
              </a:defRPr>
            </a:lvl1pPr>
            <a:lvl2pPr marL="783771" indent="-326571">
              <a:spcBef>
                <a:spcPts val="700"/>
              </a:spcBef>
              <a:buClr>
                <a:srgbClr val="00CCFF"/>
              </a:buClr>
              <a:tabLst/>
              <a:defRPr sz="3200">
                <a:latin typeface="Tahoma"/>
                <a:ea typeface="Tahoma"/>
                <a:cs typeface="Tahoma"/>
                <a:sym typeface="Tahoma"/>
              </a:defRPr>
            </a:lvl2pPr>
            <a:lvl3pPr marL="1219200" indent="-304800">
              <a:spcBef>
                <a:spcPts val="700"/>
              </a:spcBef>
              <a:buClr>
                <a:srgbClr val="00CCFF"/>
              </a:buClr>
              <a:tabLst/>
              <a:defRPr sz="3200">
                <a:latin typeface="Tahoma"/>
                <a:ea typeface="Tahoma"/>
                <a:cs typeface="Tahoma"/>
                <a:sym typeface="Tahoma"/>
              </a:defRPr>
            </a:lvl3pPr>
            <a:lvl4pPr marL="1737360" indent="-365760">
              <a:spcBef>
                <a:spcPts val="700"/>
              </a:spcBef>
              <a:buClr>
                <a:srgbClr val="00CCFF"/>
              </a:buClr>
              <a:tabLst/>
              <a:defRPr sz="3200">
                <a:latin typeface="Tahoma"/>
                <a:ea typeface="Tahoma"/>
                <a:cs typeface="Tahoma"/>
                <a:sym typeface="Tahoma"/>
              </a:defRPr>
            </a:lvl4pPr>
            <a:lvl5pPr marL="2194560" indent="-365760">
              <a:spcBef>
                <a:spcPts val="700"/>
              </a:spcBef>
              <a:buClr>
                <a:srgbClr val="00CCFF"/>
              </a:buClr>
              <a:tabLst/>
              <a:defRPr sz="3200"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i="0" cap="all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>
              <a:spcBef>
                <a:spcPts val="400"/>
              </a:spcBef>
              <a:tabLst/>
              <a:defRPr sz="2000">
                <a:latin typeface="Tahoma"/>
                <a:ea typeface="Tahoma"/>
                <a:cs typeface="Tahoma"/>
                <a:sym typeface="Tahoma"/>
              </a:defRPr>
            </a:lvl1pPr>
            <a:lvl2pPr marL="0" indent="457200">
              <a:spcBef>
                <a:spcPts val="400"/>
              </a:spcBef>
              <a:buSzTx/>
              <a:buNone/>
              <a:tabLst/>
              <a:defRPr sz="2000">
                <a:latin typeface="Tahoma"/>
                <a:ea typeface="Tahoma"/>
                <a:cs typeface="Tahoma"/>
                <a:sym typeface="Tahoma"/>
              </a:defRPr>
            </a:lvl2pPr>
            <a:lvl3pPr marL="0" indent="914400">
              <a:spcBef>
                <a:spcPts val="400"/>
              </a:spcBef>
              <a:buSzTx/>
              <a:buNone/>
              <a:tabLst/>
              <a:defRPr sz="2000">
                <a:latin typeface="Tahoma"/>
                <a:ea typeface="Tahoma"/>
                <a:cs typeface="Tahoma"/>
                <a:sym typeface="Tahoma"/>
              </a:defRPr>
            </a:lvl3pPr>
            <a:lvl4pPr marL="0" indent="1371600">
              <a:spcBef>
                <a:spcPts val="400"/>
              </a:spcBef>
              <a:buSzTx/>
              <a:buNone/>
              <a:tabLst/>
              <a:defRPr sz="2000">
                <a:latin typeface="Tahoma"/>
                <a:ea typeface="Tahoma"/>
                <a:cs typeface="Tahoma"/>
                <a:sym typeface="Tahoma"/>
              </a:defRPr>
            </a:lvl4pPr>
            <a:lvl5pPr marL="0" indent="1828800">
              <a:spcBef>
                <a:spcPts val="400"/>
              </a:spcBef>
              <a:buSzTx/>
              <a:buNone/>
              <a:tabLst/>
              <a:defRPr sz="2000"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>
              <a:defRPr sz="4400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600"/>
              </a:spcBef>
              <a:buClr>
                <a:srgbClr val="00CCFF"/>
              </a:buClr>
              <a:buSzPct val="65000"/>
              <a:buChar char="■"/>
              <a:tabLst/>
              <a:defRPr sz="2800">
                <a:latin typeface="Tahoma"/>
                <a:ea typeface="Tahoma"/>
                <a:cs typeface="Tahoma"/>
                <a:sym typeface="Tahoma"/>
              </a:defRPr>
            </a:lvl1pPr>
            <a:lvl2pPr marL="790575" indent="-333375">
              <a:spcBef>
                <a:spcPts val="600"/>
              </a:spcBef>
              <a:buClr>
                <a:srgbClr val="00CCFF"/>
              </a:buClr>
              <a:tabLst/>
              <a:defRPr sz="2800">
                <a:latin typeface="Tahoma"/>
                <a:ea typeface="Tahoma"/>
                <a:cs typeface="Tahoma"/>
                <a:sym typeface="Tahoma"/>
              </a:defRPr>
            </a:lvl2pPr>
            <a:lvl3pPr marL="1234439" indent="-320039">
              <a:spcBef>
                <a:spcPts val="600"/>
              </a:spcBef>
              <a:buClr>
                <a:srgbClr val="00CCFF"/>
              </a:buClr>
              <a:tabLst/>
              <a:defRPr sz="2800">
                <a:latin typeface="Tahoma"/>
                <a:ea typeface="Tahoma"/>
                <a:cs typeface="Tahoma"/>
                <a:sym typeface="Tahoma"/>
              </a:defRPr>
            </a:lvl3pPr>
            <a:lvl4pPr marL="1727200" indent="-355600">
              <a:spcBef>
                <a:spcPts val="600"/>
              </a:spcBef>
              <a:buClr>
                <a:srgbClr val="00CCFF"/>
              </a:buClr>
              <a:tabLst/>
              <a:defRPr sz="2800">
                <a:latin typeface="Tahoma"/>
                <a:ea typeface="Tahoma"/>
                <a:cs typeface="Tahoma"/>
                <a:sym typeface="Tahoma"/>
              </a:defRPr>
            </a:lvl4pPr>
            <a:lvl5pPr marL="2184400" indent="-355600">
              <a:spcBef>
                <a:spcPts val="600"/>
              </a:spcBef>
              <a:buClr>
                <a:srgbClr val="00CCFF"/>
              </a:buClr>
              <a:tabLst/>
              <a:defRPr sz="2800"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4400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>
              <a:spcBef>
                <a:spcPts val="500"/>
              </a:spcBef>
              <a:tabLst/>
              <a:defRPr sz="2400" b="1">
                <a:latin typeface="Tahoma"/>
                <a:ea typeface="Tahoma"/>
                <a:cs typeface="Tahoma"/>
                <a:sym typeface="Tahoma"/>
              </a:defRPr>
            </a:lvl1pPr>
            <a:lvl2pPr marL="0" indent="457200">
              <a:spcBef>
                <a:spcPts val="500"/>
              </a:spcBef>
              <a:buSzTx/>
              <a:buNone/>
              <a:tabLst/>
              <a:defRPr sz="2400" b="1">
                <a:latin typeface="Tahoma"/>
                <a:ea typeface="Tahoma"/>
                <a:cs typeface="Tahoma"/>
                <a:sym typeface="Tahoma"/>
              </a:defRPr>
            </a:lvl2pPr>
            <a:lvl3pPr marL="0" indent="914400">
              <a:spcBef>
                <a:spcPts val="500"/>
              </a:spcBef>
              <a:buSzTx/>
              <a:buNone/>
              <a:tabLst/>
              <a:defRPr sz="2400" b="1">
                <a:latin typeface="Tahoma"/>
                <a:ea typeface="Tahoma"/>
                <a:cs typeface="Tahoma"/>
                <a:sym typeface="Tahoma"/>
              </a:defRPr>
            </a:lvl3pPr>
            <a:lvl4pPr marL="0" indent="1371600">
              <a:spcBef>
                <a:spcPts val="500"/>
              </a:spcBef>
              <a:buSzTx/>
              <a:buNone/>
              <a:tabLst/>
              <a:defRPr sz="2400" b="1">
                <a:latin typeface="Tahoma"/>
                <a:ea typeface="Tahoma"/>
                <a:cs typeface="Tahoma"/>
                <a:sym typeface="Tahoma"/>
              </a:defRPr>
            </a:lvl4pPr>
            <a:lvl5pPr marL="0" indent="1828800">
              <a:spcBef>
                <a:spcPts val="500"/>
              </a:spcBef>
              <a:buSzTx/>
              <a:buNone/>
              <a:tabLst/>
              <a:defRPr sz="2400" b="1"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>
              <a:spcBef>
                <a:spcPts val="500"/>
              </a:spcBef>
              <a:tabLst/>
              <a:defRPr sz="2400" b="1"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>
              <a:defRPr sz="4400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700"/>
              </a:spcBef>
              <a:buClr>
                <a:srgbClr val="00CCFF"/>
              </a:buClr>
              <a:buSzPct val="65000"/>
              <a:buChar char="■"/>
              <a:tabLst/>
              <a:defRPr sz="3200">
                <a:latin typeface="Tahoma"/>
                <a:ea typeface="Tahoma"/>
                <a:cs typeface="Tahoma"/>
                <a:sym typeface="Tahoma"/>
              </a:defRPr>
            </a:lvl1pPr>
            <a:lvl2pPr marL="783771" indent="-326571">
              <a:spcBef>
                <a:spcPts val="700"/>
              </a:spcBef>
              <a:buClr>
                <a:srgbClr val="00CCFF"/>
              </a:buClr>
              <a:tabLst/>
              <a:defRPr sz="3200">
                <a:latin typeface="Tahoma"/>
                <a:ea typeface="Tahoma"/>
                <a:cs typeface="Tahoma"/>
                <a:sym typeface="Tahoma"/>
              </a:defRPr>
            </a:lvl2pPr>
            <a:lvl3pPr marL="1219200" indent="-304800">
              <a:spcBef>
                <a:spcPts val="700"/>
              </a:spcBef>
              <a:buClr>
                <a:srgbClr val="00CCFF"/>
              </a:buClr>
              <a:tabLst/>
              <a:defRPr sz="3200">
                <a:latin typeface="Tahoma"/>
                <a:ea typeface="Tahoma"/>
                <a:cs typeface="Tahoma"/>
                <a:sym typeface="Tahoma"/>
              </a:defRPr>
            </a:lvl3pPr>
            <a:lvl4pPr marL="1737360" indent="-365760">
              <a:spcBef>
                <a:spcPts val="700"/>
              </a:spcBef>
              <a:buClr>
                <a:srgbClr val="00CCFF"/>
              </a:buClr>
              <a:tabLst/>
              <a:defRPr sz="3200">
                <a:latin typeface="Tahoma"/>
                <a:ea typeface="Tahoma"/>
                <a:cs typeface="Tahoma"/>
                <a:sym typeface="Tahoma"/>
              </a:defRPr>
            </a:lvl4pPr>
            <a:lvl5pPr marL="2194560" indent="-365760">
              <a:spcBef>
                <a:spcPts val="700"/>
              </a:spcBef>
              <a:buClr>
                <a:srgbClr val="00CCFF"/>
              </a:buClr>
              <a:tabLst/>
              <a:defRPr sz="3200"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>
              <a:tabLst/>
              <a:defRPr sz="1400"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>
              <a:tabLst/>
              <a:defRPr sz="1400">
                <a:latin typeface="Tahoma"/>
                <a:ea typeface="Tahoma"/>
                <a:cs typeface="Tahoma"/>
                <a:sym typeface="Tahoma"/>
              </a:defRPr>
            </a:lvl1pPr>
            <a:lvl2pPr marL="0" indent="457200">
              <a:buSzTx/>
              <a:buNone/>
              <a:tabLst/>
              <a:defRPr sz="1400">
                <a:latin typeface="Tahoma"/>
                <a:ea typeface="Tahoma"/>
                <a:cs typeface="Tahoma"/>
                <a:sym typeface="Tahoma"/>
              </a:defRPr>
            </a:lvl2pPr>
            <a:lvl3pPr marL="0" indent="914400">
              <a:buSzTx/>
              <a:buNone/>
              <a:tabLst/>
              <a:defRPr sz="1400">
                <a:latin typeface="Tahoma"/>
                <a:ea typeface="Tahoma"/>
                <a:cs typeface="Tahoma"/>
                <a:sym typeface="Tahoma"/>
              </a:defRPr>
            </a:lvl3pPr>
            <a:lvl4pPr marL="0" indent="1371600">
              <a:buSzTx/>
              <a:buNone/>
              <a:tabLst/>
              <a:defRPr sz="1400">
                <a:latin typeface="Tahoma"/>
                <a:ea typeface="Tahoma"/>
                <a:cs typeface="Tahoma"/>
                <a:sym typeface="Tahoma"/>
              </a:defRPr>
            </a:lvl4pPr>
            <a:lvl5pPr marL="0" indent="1828800">
              <a:buSzTx/>
              <a:buNone/>
              <a:tabLst/>
              <a:defRPr sz="1400"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04800" y="1143000"/>
            <a:ext cx="85344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>
            <a:lvl2pPr marL="620485" indent="-163285">
              <a:defRPr sz="1600"/>
            </a:lvl2pPr>
            <a:lvl3pPr marL="1066800" indent="-152400">
              <a:defRPr sz="1600"/>
            </a:lvl3pPr>
            <a:lvl4pPr marL="1554480" indent="-182880">
              <a:defRPr sz="1600"/>
            </a:lvl4pPr>
            <a:lvl5pPr marL="2011679" indent="-182879"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598805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b">
            <a:spAutoFit/>
          </a:bodyPr>
          <a:lstStyle>
            <a:lvl1pPr algn="r"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9pPr>
    </p:titleStyle>
    <p:bodyStyle>
      <a:lvl1pPr marL="0" marR="0" indent="0" algn="l" defTabSz="914400" latinLnBrk="0">
        <a:lnSpc>
          <a:spcPct val="100000"/>
        </a:lnSpc>
        <a:spcBef>
          <a:spcPts val="300"/>
        </a:spcBef>
        <a:spcAft>
          <a:spcPts val="0"/>
        </a:spcAft>
        <a:buClrTx/>
        <a:buSzTx/>
        <a:buFontTx/>
        <a:buNone/>
        <a:tabLst>
          <a:tab pos="457200" algn="l"/>
          <a:tab pos="914400" algn="l"/>
          <a:tab pos="1371600" algn="l"/>
          <a:tab pos="1828800" algn="l"/>
          <a:tab pos="2286000" algn="l"/>
        </a:tabLst>
        <a:defRPr sz="17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1pPr>
      <a:lvl2pPr marL="630691" marR="0" indent="-173491" algn="l" defTabSz="914400" latinLnBrk="0">
        <a:lnSpc>
          <a:spcPct val="100000"/>
        </a:lnSpc>
        <a:spcBef>
          <a:spcPts val="300"/>
        </a:spcBef>
        <a:spcAft>
          <a:spcPts val="0"/>
        </a:spcAft>
        <a:buClrTx/>
        <a:buSzPct val="65000"/>
        <a:buFontTx/>
        <a:buChar char="■"/>
        <a:tabLst>
          <a:tab pos="457200" algn="l"/>
          <a:tab pos="914400" algn="l"/>
          <a:tab pos="1371600" algn="l"/>
          <a:tab pos="1828800" algn="l"/>
          <a:tab pos="2286000" algn="l"/>
        </a:tabLst>
        <a:defRPr sz="17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2pPr>
      <a:lvl3pPr marL="1076325" marR="0" indent="-161925" algn="l" defTabSz="914400" latinLnBrk="0">
        <a:lnSpc>
          <a:spcPct val="100000"/>
        </a:lnSpc>
        <a:spcBef>
          <a:spcPts val="300"/>
        </a:spcBef>
        <a:spcAft>
          <a:spcPts val="0"/>
        </a:spcAft>
        <a:buClrTx/>
        <a:buSzPct val="65000"/>
        <a:buFontTx/>
        <a:buChar char="■"/>
        <a:tabLst>
          <a:tab pos="457200" algn="l"/>
          <a:tab pos="914400" algn="l"/>
          <a:tab pos="1371600" algn="l"/>
          <a:tab pos="1828800" algn="l"/>
          <a:tab pos="2286000" algn="l"/>
        </a:tabLst>
        <a:defRPr sz="17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3pPr>
      <a:lvl4pPr marL="1565910" marR="0" indent="-194310" algn="l" defTabSz="914400" latinLnBrk="0">
        <a:lnSpc>
          <a:spcPct val="100000"/>
        </a:lnSpc>
        <a:spcBef>
          <a:spcPts val="300"/>
        </a:spcBef>
        <a:spcAft>
          <a:spcPts val="0"/>
        </a:spcAft>
        <a:buClrTx/>
        <a:buSzPct val="65000"/>
        <a:buFontTx/>
        <a:buChar char="■"/>
        <a:tabLst>
          <a:tab pos="457200" algn="l"/>
          <a:tab pos="914400" algn="l"/>
          <a:tab pos="1371600" algn="l"/>
          <a:tab pos="1828800" algn="l"/>
          <a:tab pos="2286000" algn="l"/>
        </a:tabLst>
        <a:defRPr sz="17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4pPr>
      <a:lvl5pPr marL="2023110" marR="0" indent="-194310" algn="l" defTabSz="914400" latinLnBrk="0">
        <a:lnSpc>
          <a:spcPct val="100000"/>
        </a:lnSpc>
        <a:spcBef>
          <a:spcPts val="300"/>
        </a:spcBef>
        <a:spcAft>
          <a:spcPts val="0"/>
        </a:spcAft>
        <a:buClrTx/>
        <a:buSzPct val="65000"/>
        <a:buFontTx/>
        <a:buChar char="■"/>
        <a:tabLst>
          <a:tab pos="457200" algn="l"/>
          <a:tab pos="914400" algn="l"/>
          <a:tab pos="1371600" algn="l"/>
          <a:tab pos="1828800" algn="l"/>
          <a:tab pos="2286000" algn="l"/>
        </a:tabLst>
        <a:defRPr sz="17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5pPr>
      <a:lvl6pPr marL="2480310" marR="0" indent="-194310" algn="l" defTabSz="914400" latinLnBrk="0">
        <a:lnSpc>
          <a:spcPct val="100000"/>
        </a:lnSpc>
        <a:spcBef>
          <a:spcPts val="300"/>
        </a:spcBef>
        <a:spcAft>
          <a:spcPts val="0"/>
        </a:spcAft>
        <a:buClrTx/>
        <a:buSzPct val="65000"/>
        <a:buFontTx/>
        <a:buChar char="■"/>
        <a:tabLst>
          <a:tab pos="457200" algn="l"/>
          <a:tab pos="914400" algn="l"/>
          <a:tab pos="1371600" algn="l"/>
          <a:tab pos="1828800" algn="l"/>
          <a:tab pos="2286000" algn="l"/>
        </a:tabLst>
        <a:defRPr sz="17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6pPr>
      <a:lvl7pPr marL="2937510" marR="0" indent="-194310" algn="l" defTabSz="914400" latinLnBrk="0">
        <a:lnSpc>
          <a:spcPct val="100000"/>
        </a:lnSpc>
        <a:spcBef>
          <a:spcPts val="300"/>
        </a:spcBef>
        <a:spcAft>
          <a:spcPts val="0"/>
        </a:spcAft>
        <a:buClrTx/>
        <a:buSzPct val="65000"/>
        <a:buFontTx/>
        <a:buChar char="■"/>
        <a:tabLst>
          <a:tab pos="457200" algn="l"/>
          <a:tab pos="914400" algn="l"/>
          <a:tab pos="1371600" algn="l"/>
          <a:tab pos="1828800" algn="l"/>
          <a:tab pos="2286000" algn="l"/>
        </a:tabLst>
        <a:defRPr sz="17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7pPr>
      <a:lvl8pPr marL="3394709" marR="0" indent="-194309" algn="l" defTabSz="914400" latinLnBrk="0">
        <a:lnSpc>
          <a:spcPct val="100000"/>
        </a:lnSpc>
        <a:spcBef>
          <a:spcPts val="300"/>
        </a:spcBef>
        <a:spcAft>
          <a:spcPts val="0"/>
        </a:spcAft>
        <a:buClrTx/>
        <a:buSzPct val="65000"/>
        <a:buFontTx/>
        <a:buChar char="■"/>
        <a:tabLst>
          <a:tab pos="457200" algn="l"/>
          <a:tab pos="914400" algn="l"/>
          <a:tab pos="1371600" algn="l"/>
          <a:tab pos="1828800" algn="l"/>
          <a:tab pos="2286000" algn="l"/>
        </a:tabLst>
        <a:defRPr sz="17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8pPr>
      <a:lvl9pPr marL="3851909" marR="0" indent="-194309" algn="l" defTabSz="914400" latinLnBrk="0">
        <a:lnSpc>
          <a:spcPct val="100000"/>
        </a:lnSpc>
        <a:spcBef>
          <a:spcPts val="300"/>
        </a:spcBef>
        <a:spcAft>
          <a:spcPts val="0"/>
        </a:spcAft>
        <a:buClrTx/>
        <a:buSzPct val="65000"/>
        <a:buFontTx/>
        <a:buChar char="■"/>
        <a:tabLst>
          <a:tab pos="457200" algn="l"/>
          <a:tab pos="914400" algn="l"/>
          <a:tab pos="1371600" algn="l"/>
          <a:tab pos="1828800" algn="l"/>
          <a:tab pos="2286000" algn="l"/>
        </a:tabLst>
        <a:defRPr sz="17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nrel.gov/pv/assets/pdfs/pv-efficiencies-07-17-2018.pdf" TargetMode="External"/><Relationship Id="rId3" Type="http://schemas.openxmlformats.org/officeDocument/2006/relationships/hyperlink" Target="https://www.energy.gov/eere/solar/downloads/research-cell-efficiency-records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ecanfigurethisout.org/ENERGY/Web_notes/Solar/Solar%20-%20Todays%20PV.pdf" TargetMode="External"/><Relationship Id="rId4" Type="http://schemas.openxmlformats.org/officeDocument/2006/relationships/hyperlink" Target="https://wecanfigurethisout.org/ENERGY/Web_notes/Solar/Solar%20-%20Todays%20PV.key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ecanfigurethisout.org/ENERGY/Web_notes/Solar/Solar%20-%20Todays%20PV.pptx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ecanfigurethisout.org/ABOUT/Patents_pubs.htm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3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ecanfigurethisout.org/ENERGY/Web_notes/Solar/Solar%20-%20Todays%20PV.pdf" TargetMode="External"/><Relationship Id="rId4" Type="http://schemas.openxmlformats.org/officeDocument/2006/relationships/hyperlink" Target="https://wecanfigurethisout.org/ENERGY/Web_notes/Solar/Solar%20-%20Todays%20PV.key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ecanfigurethisout.org/ENERGY/Web_notes/Solar/Solar%20-%20Todays%20PV.pptx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jpeg"/><Relationship Id="rId3" Type="http://schemas.openxmlformats.org/officeDocument/2006/relationships/image" Target="../media/image1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gif"/><Relationship Id="rId3" Type="http://schemas.openxmlformats.org/officeDocument/2006/relationships/image" Target="../media/image4.gi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canfigurethisout.org/NANO/lecture_notes/Waves%20-%20electron.pdf" TargetMode="External"/><Relationship Id="rId4" Type="http://schemas.openxmlformats.org/officeDocument/2006/relationships/hyperlink" Target="https://www.wecanfigurethisout.org/NANO/lecture_notes/Waves%20-%20electron.key" TargetMode="External"/><Relationship Id="rId5" Type="http://schemas.openxmlformats.org/officeDocument/2006/relationships/hyperlink" Target="https://www.wecanfigurethisout.org/NANO/lecture_notes/Waves_electron_Supporting_materials.htm" TargetMode="External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wecanfigurethisout.org/NANO/lecture_notes/Waves%20-%20electron.pptx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e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gi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jpeg"/><Relationship Id="rId3" Type="http://schemas.openxmlformats.org/officeDocument/2006/relationships/image" Target="../media/image4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gi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gi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canfigurethisout.org/ENERGY/Web_notes/Carbon/Fossil%20Fuels.pdf" TargetMode="External"/><Relationship Id="rId4" Type="http://schemas.openxmlformats.org/officeDocument/2006/relationships/hyperlink" Target="https://www.wecanfigurethisout.org/ENERGY/Web_notes/Carbon/Fossil%20Fuels.key" TargetMode="External"/><Relationship Id="rId5" Type="http://schemas.openxmlformats.org/officeDocument/2006/relationships/hyperlink" Target="https://www.wecanfigurethisout.org/ENERGY/Web_notes/Energy%20Consumption/Transportation.pptx" TargetMode="External"/><Relationship Id="rId6" Type="http://schemas.openxmlformats.org/officeDocument/2006/relationships/hyperlink" Target="https://www.wecanfigurethisout.org/ENERGY/Web_notes/Energy%20Consumption/Transportation.pdf" TargetMode="External"/><Relationship Id="rId7" Type="http://schemas.openxmlformats.org/officeDocument/2006/relationships/hyperlink" Target="https://www.wecanfigurethisout.org/ENERGY/Web_notes/Energy%20Consumption/Transportation.key" TargetMode="External"/><Relationship Id="rId1" Type="http://schemas.openxmlformats.org/officeDocument/2006/relationships/slideLayout" Target="../slideLayouts/slideLayout13.xml"/><Relationship Id="rId2" Type="http://schemas.openxmlformats.org/officeDocument/2006/relationships/hyperlink" Target="https://www.wecanfigurethisout.org/ENERGY/Web_notes/Carbon/Fossil%20Fuels.pptx" TargetMode="Externa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jpeg"/><Relationship Id="rId3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canfigurethisout.org/NANO/lecture_notes/Microfabrication.pdf" TargetMode="External"/><Relationship Id="rId4" Type="http://schemas.openxmlformats.org/officeDocument/2006/relationships/hyperlink" Target="https://www.wecanfigurethisout.org/NANO/lecture_notes/Microfabrication.key" TargetMode="External"/><Relationship Id="rId5" Type="http://schemas.openxmlformats.org/officeDocument/2006/relationships/hyperlink" Target="https://www.wecanfigurethisout.org/NANO/lecture_notes/The%20Need%20for%20Self-Assembly.pptx" TargetMode="External"/><Relationship Id="rId6" Type="http://schemas.openxmlformats.org/officeDocument/2006/relationships/hyperlink" Target="https://www.wecanfigurethisout.org/NANO/lecture_notes/The%20Need%20for%20Self-Assembly.pdf" TargetMode="External"/><Relationship Id="rId7" Type="http://schemas.openxmlformats.org/officeDocument/2006/relationships/hyperlink" Target="https://www.wecanfigurethisout.org/NANO/lecture_notes/The%20Need%20for%20Self-Assembly.key" TargetMode="External"/><Relationship Id="rId1" Type="http://schemas.openxmlformats.org/officeDocument/2006/relationships/slideLayout" Target="../slideLayouts/slideLayout13.xml"/><Relationship Id="rId2" Type="http://schemas.openxmlformats.org/officeDocument/2006/relationships/hyperlink" Target="https://www.wecanfigurethisout.org/NANO/lecture_notes/Microfabrication.pptx" TargetMode="Externa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4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5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2.png"/><Relationship Id="rId3" Type="http://schemas.openxmlformats.org/officeDocument/2006/relationships/image" Target="../media/image56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canfigurethisout.org/ENERGY/Web_notes/Electricity/Electricty%20and%20Magnetism.pdf" TargetMode="External"/><Relationship Id="rId4" Type="http://schemas.openxmlformats.org/officeDocument/2006/relationships/hyperlink" Target="https://www.wecanfigurethisout.org/ENERGY/Web_notes/Electricity/Electricty%20and%20Magnetism.key" TargetMode="External"/><Relationship Id="rId5" Type="http://schemas.openxmlformats.org/officeDocument/2006/relationships/hyperlink" Target="https://www.wecanfigurethisout.org/ENERGY/Web_notes/Electricity/Electricity%20and%20Magnetism%20-%20Supporting.htm" TargetMode="External"/><Relationship Id="rId6" Type="http://schemas.openxmlformats.org/officeDocument/2006/relationships/hyperlink" Target="https://www.wecanfigurethisout.org/ENERGY/Web_notes/Electricity/Magnetic%20Induction.pptx" TargetMode="External"/><Relationship Id="rId7" Type="http://schemas.openxmlformats.org/officeDocument/2006/relationships/hyperlink" Target="https://www.wecanfigurethisout.org/ENERGY/Web_notes/Electricity/Magnetic%20Induction.pdf" TargetMode="External"/><Relationship Id="rId8" Type="http://schemas.openxmlformats.org/officeDocument/2006/relationships/hyperlink" Target="https://www.wecanfigurethisout.org/ENERGY/Web_notes/Electricity/Magnetic%20Induction.key" TargetMode="External"/><Relationship Id="rId9" Type="http://schemas.openxmlformats.org/officeDocument/2006/relationships/hyperlink" Target="https://www.wecanfigurethisout.org/ENERGY/Web_notes/Electricity/Magnetic%20Induction%20-%20Supporting.htm" TargetMode="External"/><Relationship Id="rId1" Type="http://schemas.openxmlformats.org/officeDocument/2006/relationships/slideLayout" Target="../slideLayouts/slideLayout13.xml"/><Relationship Id="rId2" Type="http://schemas.openxmlformats.org/officeDocument/2006/relationships/hyperlink" Target="https://www.wecanfigurethisout.org/ENERGY/Web_notes/Electricity/Electricty%20and%20Magnetism.pptx" TargetMode="Externa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7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(Written / Revised:  November 2019)</a:t>
            </a:r>
          </a:p>
        </p:txBody>
      </p:sp>
      <p:sp>
        <p:nvSpPr>
          <p:cNvPr id="149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54050"/>
          </a:xfrm>
          <a:prstGeom prst="rect">
            <a:avLst/>
          </a:prstGeom>
        </p:spPr>
        <p:txBody>
          <a:bodyPr/>
          <a:lstStyle/>
          <a:p>
            <a:r>
              <a:t>Tomorrow's Photovoltaic Solar Cells</a:t>
            </a:r>
          </a:p>
        </p:txBody>
      </p:sp>
      <p:sp>
        <p:nvSpPr>
          <p:cNvPr id="150" name="Rectangle 3"/>
          <p:cNvSpPr txBox="1">
            <a:spLocks noGrp="1"/>
          </p:cNvSpPr>
          <p:nvPr>
            <p:ph type="body" idx="1"/>
          </p:nvPr>
        </p:nvSpPr>
        <p:spPr>
          <a:xfrm>
            <a:off x="132329" y="751951"/>
            <a:ext cx="8999064" cy="5747610"/>
          </a:xfrm>
          <a:prstGeom prst="rect">
            <a:avLst/>
          </a:prstGeom>
        </p:spPr>
        <p:txBody>
          <a:bodyPr/>
          <a:lstStyle/>
          <a:p>
            <a:pPr algn="ctr" defTabSz="905255">
              <a:spcBef>
                <a:spcPts val="400"/>
              </a:spcBef>
              <a:tabLst>
                <a:tab pos="444500" algn="l"/>
                <a:tab pos="901700" algn="l"/>
                <a:tab pos="1346200" algn="l"/>
                <a:tab pos="1803400" algn="l"/>
                <a:tab pos="2260600" algn="l"/>
              </a:tabLst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John C. Bean</a:t>
            </a:r>
          </a:p>
          <a:p>
            <a:pPr defTabSz="905255">
              <a:tabLst>
                <a:tab pos="444500" algn="l"/>
                <a:tab pos="901700" algn="l"/>
                <a:tab pos="1346200" algn="l"/>
                <a:tab pos="1803400" algn="l"/>
                <a:tab pos="2260600" algn="l"/>
              </a:tabLst>
              <a:defRPr sz="1089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algn="ctr" defTabSz="905255">
              <a:tabLst>
                <a:tab pos="444500" algn="l"/>
                <a:tab pos="901700" algn="l"/>
                <a:tab pos="1346200" algn="l"/>
                <a:tab pos="1803400" algn="l"/>
                <a:tab pos="2260600" algn="l"/>
              </a:tabLst>
              <a:defRPr sz="1683" u="sng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Outline</a:t>
            </a:r>
          </a:p>
          <a:p>
            <a:pPr algn="ctr" defTabSz="905255">
              <a:tabLst>
                <a:tab pos="444500" algn="l"/>
                <a:tab pos="901700" algn="l"/>
                <a:tab pos="1346200" algn="l"/>
                <a:tab pos="1803400" algn="l"/>
                <a:tab pos="2260600" algn="l"/>
              </a:tabLst>
              <a:defRPr sz="891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905255">
              <a:tabLst>
                <a:tab pos="444500" algn="l"/>
                <a:tab pos="901700" algn="l"/>
                <a:tab pos="1346200" algn="l"/>
                <a:tab pos="1803400" algn="l"/>
                <a:tab pos="2260600" algn="l"/>
              </a:tabLst>
              <a:defRPr sz="1683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Quick review of PV science / NREL's scorecard on Best Research PV Cells</a:t>
            </a:r>
          </a:p>
          <a:p>
            <a:pPr defTabSz="905255">
              <a:tabLst>
                <a:tab pos="444500" algn="l"/>
                <a:tab pos="901700" algn="l"/>
                <a:tab pos="1346200" algn="l"/>
                <a:tab pos="1803400" algn="l"/>
                <a:tab pos="2260600" algn="l"/>
              </a:tabLst>
              <a:defRPr sz="594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905255">
              <a:tabLst>
                <a:tab pos="444500" algn="l"/>
                <a:tab pos="901700" algn="l"/>
                <a:tab pos="1346200" algn="l"/>
                <a:tab pos="1803400" algn="l"/>
                <a:tab pos="2260600" algn="l"/>
              </a:tabLst>
              <a:defRPr sz="1683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Thin-film cells:  Potentially low cost, but now often less efficient OR shorter-lived OR toxic </a:t>
            </a:r>
          </a:p>
          <a:p>
            <a:pPr defTabSz="905255">
              <a:tabLst>
                <a:tab pos="444500" algn="l"/>
                <a:tab pos="901700" algn="l"/>
                <a:tab pos="1346200" algn="l"/>
                <a:tab pos="1803400" algn="l"/>
                <a:tab pos="2260600" algn="l"/>
              </a:tabLst>
              <a:defRPr sz="594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905255">
              <a:tabLst>
                <a:tab pos="444500" algn="l"/>
                <a:tab pos="901700" algn="l"/>
                <a:tab pos="1346200" algn="l"/>
                <a:tab pos="1803400" algn="l"/>
                <a:tab pos="2260600" algn="l"/>
              </a:tabLst>
              <a:defRPr sz="1683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Multi-junction / Tandem cells:  Using different parts to absorb different colors of sunlight</a:t>
            </a:r>
          </a:p>
          <a:p>
            <a:pPr defTabSz="905255">
              <a:tabLst>
                <a:tab pos="444500" algn="l"/>
                <a:tab pos="901700" algn="l"/>
                <a:tab pos="1346200" algn="l"/>
                <a:tab pos="1803400" algn="l"/>
                <a:tab pos="2260600" algn="l"/>
              </a:tabLst>
              <a:defRPr sz="594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614280" defTabSz="905255">
              <a:buSzTx/>
              <a:buNone/>
              <a:tabLst>
                <a:tab pos="444500" algn="l"/>
                <a:tab pos="901700" algn="l"/>
                <a:tab pos="1346200" algn="l"/>
                <a:tab pos="1803400" algn="l"/>
                <a:tab pos="2260600" algn="l"/>
              </a:tabLst>
              <a:defRPr sz="1584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Layering multiple solar cells atop on another:  The more common approach</a:t>
            </a:r>
          </a:p>
          <a:p>
            <a:pPr defTabSz="905255">
              <a:tabLst>
                <a:tab pos="444500" algn="l"/>
                <a:tab pos="901700" algn="l"/>
                <a:tab pos="1346200" algn="l"/>
                <a:tab pos="1803400" algn="l"/>
                <a:tab pos="2260600" algn="l"/>
              </a:tabLst>
              <a:defRPr sz="594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614280" defTabSz="905255">
              <a:buSzTx/>
              <a:buNone/>
              <a:tabLst>
                <a:tab pos="444500" algn="l"/>
                <a:tab pos="901700" algn="l"/>
                <a:tab pos="1346200" algn="l"/>
                <a:tab pos="1803400" algn="l"/>
                <a:tab pos="2260600" algn="l"/>
              </a:tabLst>
              <a:defRPr sz="1584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Tuning different quantum-dots to different colors:  An emerging approach</a:t>
            </a:r>
          </a:p>
          <a:p>
            <a:pPr defTabSz="905255">
              <a:tabLst>
                <a:tab pos="444500" algn="l"/>
                <a:tab pos="901700" algn="l"/>
                <a:tab pos="1346200" algn="l"/>
                <a:tab pos="1803400" algn="l"/>
                <a:tab pos="2260600" algn="l"/>
              </a:tabLst>
              <a:defRPr sz="594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 </a:t>
            </a:r>
          </a:p>
          <a:p>
            <a:pPr defTabSz="905255">
              <a:tabLst>
                <a:tab pos="444500" algn="l"/>
                <a:tab pos="901700" algn="l"/>
                <a:tab pos="1346200" algn="l"/>
                <a:tab pos="1803400" algn="l"/>
                <a:tab pos="2260600" algn="l"/>
              </a:tabLst>
              <a:defRPr sz="1683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Luminescent Solar Concentrators: Capturing / converting sunlight into one PV-friendly color?</a:t>
            </a:r>
          </a:p>
          <a:p>
            <a:pPr defTabSz="905255">
              <a:tabLst>
                <a:tab pos="444500" algn="l"/>
                <a:tab pos="901700" algn="l"/>
                <a:tab pos="1346200" algn="l"/>
                <a:tab pos="1803400" algn="l"/>
                <a:tab pos="2260600" algn="l"/>
              </a:tabLst>
              <a:defRPr sz="594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614280" defTabSz="905255">
              <a:buSzTx/>
              <a:buNone/>
              <a:tabLst>
                <a:tab pos="444500" algn="l"/>
                <a:tab pos="901700" algn="l"/>
                <a:tab pos="1346200" algn="l"/>
                <a:tab pos="1803400" algn="l"/>
                <a:tab pos="2260600" algn="l"/>
              </a:tabLst>
              <a:defRPr sz="1584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Via quantum-dots or dye molecules embedded in thin transparent plastic layers</a:t>
            </a:r>
          </a:p>
          <a:p>
            <a:pPr defTabSz="905255">
              <a:tabLst>
                <a:tab pos="444500" algn="l"/>
                <a:tab pos="901700" algn="l"/>
                <a:tab pos="1346200" algn="l"/>
                <a:tab pos="1803400" algn="l"/>
                <a:tab pos="2260600" algn="l"/>
              </a:tabLst>
              <a:defRPr sz="594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614280" defTabSz="905255">
              <a:buSzTx/>
              <a:buNone/>
              <a:tabLst>
                <a:tab pos="444500" algn="l"/>
                <a:tab pos="901700" algn="l"/>
                <a:tab pos="1346200" algn="l"/>
                <a:tab pos="1803400" algn="l"/>
                <a:tab pos="2260600" algn="l"/>
              </a:tabLst>
              <a:defRPr sz="1584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The possibility of skimming off unwanted colors trying to pass through windows</a:t>
            </a:r>
          </a:p>
          <a:p>
            <a:pPr marL="0" lvl="1" indent="614280" defTabSz="905255">
              <a:buSzTx/>
              <a:buNone/>
              <a:tabLst>
                <a:tab pos="444500" algn="l"/>
                <a:tab pos="901700" algn="l"/>
                <a:tab pos="1346200" algn="l"/>
                <a:tab pos="1803400" algn="l"/>
                <a:tab pos="2260600" algn="l"/>
              </a:tabLst>
              <a:defRPr sz="594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2" indent="1056132" defTabSz="905255">
              <a:buSzTx/>
              <a:buNone/>
              <a:tabLst>
                <a:tab pos="444500" algn="l"/>
                <a:tab pos="901700" algn="l"/>
                <a:tab pos="1346200" algn="l"/>
                <a:tab pos="1803400" algn="l"/>
                <a:tab pos="2260600" algn="l"/>
              </a:tabLst>
              <a:defRPr sz="1584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Such as unwanted infrared (i.e., summer heat) and/or destructive ultraviolet</a:t>
            </a:r>
          </a:p>
          <a:p>
            <a:pPr marL="0" lvl="1" indent="614280" defTabSz="905255">
              <a:buSzTx/>
              <a:buNone/>
              <a:tabLst>
                <a:tab pos="444500" algn="l"/>
                <a:tab pos="901700" algn="l"/>
                <a:tab pos="1346200" algn="l"/>
                <a:tab pos="1803400" algn="l"/>
                <a:tab pos="2260600" algn="l"/>
              </a:tabLst>
              <a:defRPr sz="594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905255">
              <a:tabLst>
                <a:tab pos="444500" algn="l"/>
                <a:tab pos="901700" algn="l"/>
                <a:tab pos="1346200" algn="l"/>
                <a:tab pos="1803400" algn="l"/>
                <a:tab pos="2260600" algn="l"/>
              </a:tabLst>
              <a:defRPr sz="1683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Thermophotovoltaics: Converting waste heat from engines, factories . . . into PV power?</a:t>
            </a:r>
          </a:p>
          <a:p>
            <a:pPr defTabSz="905255">
              <a:tabLst>
                <a:tab pos="444500" algn="l"/>
                <a:tab pos="901700" algn="l"/>
                <a:tab pos="1346200" algn="l"/>
                <a:tab pos="1803400" algn="l"/>
                <a:tab pos="2260600" algn="l"/>
              </a:tabLst>
              <a:defRPr sz="594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624384" defTabSz="905255">
              <a:buSzTx/>
              <a:buNone/>
              <a:tabLst>
                <a:tab pos="444500" algn="l"/>
                <a:tab pos="901700" algn="l"/>
                <a:tab pos="1346200" algn="l"/>
                <a:tab pos="1803400" algn="l"/>
                <a:tab pos="2260600" algn="l"/>
              </a:tabLst>
              <a:defRPr sz="1584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Using weird manmade "metamaterials," including "photonic crystals"</a:t>
            </a:r>
            <a:endParaRPr sz="594"/>
          </a:p>
          <a:p>
            <a:pPr defTabSz="905255">
              <a:tabLst>
                <a:tab pos="444500" algn="l"/>
                <a:tab pos="901700" algn="l"/>
                <a:tab pos="1346200" algn="l"/>
                <a:tab pos="1803400" algn="l"/>
                <a:tab pos="2260600" algn="l"/>
              </a:tabLst>
              <a:defRPr sz="1683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	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000" i="1"/>
            </a:lvl1pPr>
          </a:lstStyle>
          <a:p>
            <a:r>
              <a:t>But looking more closely at the light photon's absorption by an electron:</a:t>
            </a:r>
          </a:p>
        </p:txBody>
      </p:sp>
      <p:sp>
        <p:nvSpPr>
          <p:cNvPr id="333" name="Rectangle 3"/>
          <p:cNvSpPr txBox="1">
            <a:spLocks noGrp="1"/>
          </p:cNvSpPr>
          <p:nvPr>
            <p:ph type="body" idx="1"/>
          </p:nvPr>
        </p:nvSpPr>
        <p:spPr>
          <a:xfrm>
            <a:off x="268793" y="641419"/>
            <a:ext cx="8844899" cy="6096001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Different cell materials have different electron liberation energies (= </a:t>
            </a:r>
            <a:r>
              <a:rPr b="1">
                <a:solidFill>
                  <a:srgbClr val="FBC901"/>
                </a:solidFill>
              </a:rPr>
              <a:t>"Bandgaps"</a:t>
            </a:r>
            <a:r>
              <a:t>)</a:t>
            </a:r>
          </a:p>
          <a:p>
            <a:pPr>
              <a:defRPr sz="900"/>
            </a:pPr>
            <a:endParaRPr/>
          </a:p>
          <a:p>
            <a:pPr>
              <a:defRPr sz="1800"/>
            </a:pPr>
            <a:r>
              <a:t>1) Absorbing photon's energy, electron uses "bandgap" of it to climb out of a bond:</a:t>
            </a:r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r>
              <a:t>2) Any leftover energy propels electron madly through PV cell (=&gt; </a:t>
            </a:r>
            <a:r>
              <a:rPr b="1">
                <a:solidFill>
                  <a:srgbClr val="FBC901"/>
                </a:solidFill>
              </a:rPr>
              <a:t>"Butt-Kicking"</a:t>
            </a:r>
            <a:r>
              <a:t>)</a:t>
            </a:r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endParaRPr sz="1800"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r>
              <a:t>3) Struck atoms absorb that Butt-Kicking kinetic energy: </a:t>
            </a:r>
          </a:p>
          <a:p>
            <a:pPr>
              <a:defRPr sz="1000"/>
            </a:pPr>
            <a:endParaRPr/>
          </a:p>
          <a:p>
            <a:pPr>
              <a:tabLst>
                <a:tab pos="444500" algn="l"/>
              </a:tabLst>
              <a:defRPr sz="1800"/>
            </a:pPr>
            <a:r>
              <a:t>	=&gt; Atomic vibrations (= Heat) + Slowed down electron</a:t>
            </a:r>
          </a:p>
          <a:p>
            <a:pPr>
              <a:tabLst>
                <a:tab pos="444500" algn="l"/>
              </a:tabLst>
              <a:defRPr sz="1000"/>
            </a:pPr>
            <a:endParaRPr/>
          </a:p>
          <a:p>
            <a:pPr>
              <a:tabLst>
                <a:tab pos="444500" algn="l"/>
              </a:tabLst>
              <a:defRPr sz="1800"/>
            </a:pPr>
            <a:r>
              <a:t>		</a:t>
            </a:r>
            <a:r>
              <a:rPr b="1">
                <a:solidFill>
                  <a:srgbClr val="FFD900"/>
                </a:solidFill>
              </a:rPr>
              <a:t>Heat energy is NOT converted to electrical power!</a:t>
            </a:r>
          </a:p>
        </p:txBody>
      </p:sp>
      <p:grpSp>
        <p:nvGrpSpPr>
          <p:cNvPr id="352" name="Group 76"/>
          <p:cNvGrpSpPr/>
          <p:nvPr/>
        </p:nvGrpSpPr>
        <p:grpSpPr>
          <a:xfrm>
            <a:off x="646505" y="1663700"/>
            <a:ext cx="1639495" cy="1295401"/>
            <a:chOff x="0" y="0"/>
            <a:chExt cx="1639493" cy="1295401"/>
          </a:xfrm>
        </p:grpSpPr>
        <p:grpSp>
          <p:nvGrpSpPr>
            <p:cNvPr id="340" name="Group 30"/>
            <p:cNvGrpSpPr/>
            <p:nvPr/>
          </p:nvGrpSpPr>
          <p:grpSpPr>
            <a:xfrm>
              <a:off x="559234" y="111672"/>
              <a:ext cx="941320" cy="1037972"/>
              <a:chOff x="0" y="0"/>
              <a:chExt cx="941319" cy="1037971"/>
            </a:xfrm>
          </p:grpSpPr>
          <p:sp>
            <p:nvSpPr>
              <p:cNvPr id="334" name="Straight Connector 91"/>
              <p:cNvSpPr/>
              <p:nvPr/>
            </p:nvSpPr>
            <p:spPr>
              <a:xfrm>
                <a:off x="-1" y="6863"/>
                <a:ext cx="885745" cy="1163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335" name="Straight Connector 92"/>
              <p:cNvSpPr/>
              <p:nvPr/>
            </p:nvSpPr>
            <p:spPr>
              <a:xfrm>
                <a:off x="-1" y="534282"/>
                <a:ext cx="885745" cy="1164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336" name="Straight Connector 93"/>
              <p:cNvSpPr/>
              <p:nvPr/>
            </p:nvSpPr>
            <p:spPr>
              <a:xfrm>
                <a:off x="-1" y="1036808"/>
                <a:ext cx="885745" cy="1163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337" name="Straight Connector 94"/>
              <p:cNvSpPr/>
              <p:nvPr/>
            </p:nvSpPr>
            <p:spPr>
              <a:xfrm flipH="1">
                <a:off x="16825" y="-1"/>
                <a:ext cx="1086" cy="1005053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338" name="Straight Connector 95"/>
              <p:cNvSpPr/>
              <p:nvPr/>
            </p:nvSpPr>
            <p:spPr>
              <a:xfrm flipH="1">
                <a:off x="478258" y="14889"/>
                <a:ext cx="1086" cy="100505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339" name="Straight Connector 97"/>
              <p:cNvSpPr/>
              <p:nvPr/>
            </p:nvSpPr>
            <p:spPr>
              <a:xfrm flipH="1">
                <a:off x="940234" y="32919"/>
                <a:ext cx="1086" cy="100505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341" name="Oval 78"/>
            <p:cNvSpPr/>
            <p:nvPr/>
          </p:nvSpPr>
          <p:spPr>
            <a:xfrm>
              <a:off x="910058" y="502525"/>
              <a:ext cx="260513" cy="279183"/>
            </a:xfrm>
            <a:prstGeom prst="ellipse">
              <a:avLst/>
            </a:prstGeom>
            <a:solidFill>
              <a:srgbClr val="FF625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42" name="Curved Connector 52"/>
            <p:cNvSpPr/>
            <p:nvPr/>
          </p:nvSpPr>
          <p:spPr>
            <a:xfrm rot="10800000" flipH="1">
              <a:off x="0" y="390854"/>
              <a:ext cx="441136" cy="223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28575" cap="flat">
              <a:solidFill>
                <a:srgbClr val="FFFF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43" name="Oval 81"/>
            <p:cNvSpPr/>
            <p:nvPr/>
          </p:nvSpPr>
          <p:spPr>
            <a:xfrm>
              <a:off x="531446" y="335017"/>
              <a:ext cx="104207" cy="111673"/>
            </a:xfrm>
            <a:prstGeom prst="ellipse">
              <a:avLst/>
            </a:prstGeom>
            <a:solidFill>
              <a:srgbClr val="66CC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44" name="Oval 82"/>
            <p:cNvSpPr/>
            <p:nvPr/>
          </p:nvSpPr>
          <p:spPr>
            <a:xfrm>
              <a:off x="441135" y="502525"/>
              <a:ext cx="260513" cy="279183"/>
            </a:xfrm>
            <a:prstGeom prst="ellipse">
              <a:avLst/>
            </a:prstGeom>
            <a:solidFill>
              <a:srgbClr val="FF625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45" name="Oval 84"/>
            <p:cNvSpPr/>
            <p:nvPr/>
          </p:nvSpPr>
          <p:spPr>
            <a:xfrm>
              <a:off x="1378981" y="509970"/>
              <a:ext cx="260513" cy="279183"/>
            </a:xfrm>
            <a:prstGeom prst="ellipse">
              <a:avLst/>
            </a:prstGeom>
            <a:solidFill>
              <a:srgbClr val="FF625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46" name="Oval 85"/>
            <p:cNvSpPr/>
            <p:nvPr/>
          </p:nvSpPr>
          <p:spPr>
            <a:xfrm>
              <a:off x="910058" y="-1"/>
              <a:ext cx="260513" cy="279184"/>
            </a:xfrm>
            <a:prstGeom prst="ellipse">
              <a:avLst/>
            </a:prstGeom>
            <a:solidFill>
              <a:srgbClr val="FF625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47" name="Oval 86"/>
            <p:cNvSpPr/>
            <p:nvPr/>
          </p:nvSpPr>
          <p:spPr>
            <a:xfrm>
              <a:off x="441135" y="-1"/>
              <a:ext cx="260513" cy="279184"/>
            </a:xfrm>
            <a:prstGeom prst="ellipse">
              <a:avLst/>
            </a:prstGeom>
            <a:solidFill>
              <a:srgbClr val="FF625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48" name="Oval 87"/>
            <p:cNvSpPr/>
            <p:nvPr/>
          </p:nvSpPr>
          <p:spPr>
            <a:xfrm>
              <a:off x="1378981" y="7444"/>
              <a:ext cx="260513" cy="279183"/>
            </a:xfrm>
            <a:prstGeom prst="ellipse">
              <a:avLst/>
            </a:prstGeom>
            <a:solidFill>
              <a:srgbClr val="FF625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49" name="Oval 88"/>
            <p:cNvSpPr/>
            <p:nvPr/>
          </p:nvSpPr>
          <p:spPr>
            <a:xfrm>
              <a:off x="910058" y="1008774"/>
              <a:ext cx="260513" cy="279183"/>
            </a:xfrm>
            <a:prstGeom prst="ellipse">
              <a:avLst/>
            </a:prstGeom>
            <a:solidFill>
              <a:srgbClr val="FF625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50" name="Oval 89"/>
            <p:cNvSpPr/>
            <p:nvPr/>
          </p:nvSpPr>
          <p:spPr>
            <a:xfrm>
              <a:off x="441135" y="1008774"/>
              <a:ext cx="260513" cy="279183"/>
            </a:xfrm>
            <a:prstGeom prst="ellipse">
              <a:avLst/>
            </a:prstGeom>
            <a:solidFill>
              <a:srgbClr val="FF625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51" name="Oval 90"/>
            <p:cNvSpPr/>
            <p:nvPr/>
          </p:nvSpPr>
          <p:spPr>
            <a:xfrm>
              <a:off x="1378981" y="1016218"/>
              <a:ext cx="260513" cy="279183"/>
            </a:xfrm>
            <a:prstGeom prst="ellipse">
              <a:avLst/>
            </a:prstGeom>
            <a:solidFill>
              <a:srgbClr val="FF625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</p:grpSp>
      <p:grpSp>
        <p:nvGrpSpPr>
          <p:cNvPr id="373" name="Group 98"/>
          <p:cNvGrpSpPr/>
          <p:nvPr/>
        </p:nvGrpSpPr>
        <p:grpSpPr>
          <a:xfrm>
            <a:off x="3747382" y="3624683"/>
            <a:ext cx="1198362" cy="1295402"/>
            <a:chOff x="0" y="0"/>
            <a:chExt cx="1198360" cy="1295401"/>
          </a:xfrm>
        </p:grpSpPr>
        <p:grpSp>
          <p:nvGrpSpPr>
            <p:cNvPr id="359" name="Group 38"/>
            <p:cNvGrpSpPr/>
            <p:nvPr/>
          </p:nvGrpSpPr>
          <p:grpSpPr>
            <a:xfrm>
              <a:off x="118099" y="111672"/>
              <a:ext cx="941321" cy="1037972"/>
              <a:chOff x="0" y="0"/>
              <a:chExt cx="941320" cy="1037971"/>
            </a:xfrm>
          </p:grpSpPr>
          <p:sp>
            <p:nvSpPr>
              <p:cNvPr id="353" name="Straight Connector 116"/>
              <p:cNvSpPr/>
              <p:nvPr/>
            </p:nvSpPr>
            <p:spPr>
              <a:xfrm>
                <a:off x="-1" y="6863"/>
                <a:ext cx="885745" cy="1163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354" name="Straight Connector 117"/>
              <p:cNvSpPr/>
              <p:nvPr/>
            </p:nvSpPr>
            <p:spPr>
              <a:xfrm>
                <a:off x="-1" y="534282"/>
                <a:ext cx="885745" cy="1164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355" name="Straight Connector 118"/>
              <p:cNvSpPr/>
              <p:nvPr/>
            </p:nvSpPr>
            <p:spPr>
              <a:xfrm>
                <a:off x="-1" y="1036808"/>
                <a:ext cx="885745" cy="1163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356" name="Straight Connector 119"/>
              <p:cNvSpPr/>
              <p:nvPr/>
            </p:nvSpPr>
            <p:spPr>
              <a:xfrm flipH="1">
                <a:off x="16825" y="-1"/>
                <a:ext cx="1086" cy="1005053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357" name="Straight Connector 120"/>
              <p:cNvSpPr/>
              <p:nvPr/>
            </p:nvSpPr>
            <p:spPr>
              <a:xfrm flipH="1">
                <a:off x="478258" y="14889"/>
                <a:ext cx="1087" cy="100505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358" name="Straight Connector 121"/>
              <p:cNvSpPr/>
              <p:nvPr/>
            </p:nvSpPr>
            <p:spPr>
              <a:xfrm flipH="1">
                <a:off x="940235" y="32919"/>
                <a:ext cx="1086" cy="100505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360" name="Oval 101"/>
            <p:cNvSpPr/>
            <p:nvPr/>
          </p:nvSpPr>
          <p:spPr>
            <a:xfrm>
              <a:off x="468923" y="502525"/>
              <a:ext cx="260515" cy="279183"/>
            </a:xfrm>
            <a:prstGeom prst="ellipse">
              <a:avLst/>
            </a:prstGeom>
            <a:solidFill>
              <a:srgbClr val="FF625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61" name="Oval 102"/>
            <p:cNvSpPr/>
            <p:nvPr/>
          </p:nvSpPr>
          <p:spPr>
            <a:xfrm>
              <a:off x="156307" y="346184"/>
              <a:ext cx="104207" cy="111673"/>
            </a:xfrm>
            <a:prstGeom prst="ellipse">
              <a:avLst/>
            </a:prstGeom>
            <a:solidFill>
              <a:srgbClr val="66CC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62" name="Oval 105"/>
            <p:cNvSpPr/>
            <p:nvPr/>
          </p:nvSpPr>
          <p:spPr>
            <a:xfrm>
              <a:off x="-1" y="502525"/>
              <a:ext cx="260515" cy="279183"/>
            </a:xfrm>
            <a:prstGeom prst="ellipse">
              <a:avLst/>
            </a:prstGeom>
            <a:solidFill>
              <a:srgbClr val="FF625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63" name="Oval 106"/>
            <p:cNvSpPr/>
            <p:nvPr/>
          </p:nvSpPr>
          <p:spPr>
            <a:xfrm>
              <a:off x="937846" y="509970"/>
              <a:ext cx="260515" cy="279183"/>
            </a:xfrm>
            <a:prstGeom prst="ellipse">
              <a:avLst/>
            </a:prstGeom>
            <a:solidFill>
              <a:srgbClr val="FF625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64" name="Oval 107"/>
            <p:cNvSpPr/>
            <p:nvPr/>
          </p:nvSpPr>
          <p:spPr>
            <a:xfrm>
              <a:off x="468923" y="-1"/>
              <a:ext cx="260515" cy="279184"/>
            </a:xfrm>
            <a:prstGeom prst="ellipse">
              <a:avLst/>
            </a:prstGeom>
            <a:solidFill>
              <a:srgbClr val="FF625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65" name="Oval 108"/>
            <p:cNvSpPr/>
            <p:nvPr/>
          </p:nvSpPr>
          <p:spPr>
            <a:xfrm>
              <a:off x="-1" y="-1"/>
              <a:ext cx="260515" cy="279184"/>
            </a:xfrm>
            <a:prstGeom prst="ellipse">
              <a:avLst/>
            </a:prstGeom>
            <a:solidFill>
              <a:srgbClr val="FF625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66" name="Oval 109"/>
            <p:cNvSpPr/>
            <p:nvPr/>
          </p:nvSpPr>
          <p:spPr>
            <a:xfrm>
              <a:off x="937846" y="7444"/>
              <a:ext cx="260515" cy="279183"/>
            </a:xfrm>
            <a:prstGeom prst="ellipse">
              <a:avLst/>
            </a:prstGeom>
            <a:solidFill>
              <a:srgbClr val="FF625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67" name="Oval 110"/>
            <p:cNvSpPr/>
            <p:nvPr/>
          </p:nvSpPr>
          <p:spPr>
            <a:xfrm>
              <a:off x="468923" y="1008774"/>
              <a:ext cx="260515" cy="279183"/>
            </a:xfrm>
            <a:prstGeom prst="ellipse">
              <a:avLst/>
            </a:prstGeom>
            <a:solidFill>
              <a:srgbClr val="FF625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68" name="Oval 111"/>
            <p:cNvSpPr/>
            <p:nvPr/>
          </p:nvSpPr>
          <p:spPr>
            <a:xfrm>
              <a:off x="-1" y="1008774"/>
              <a:ext cx="260515" cy="279183"/>
            </a:xfrm>
            <a:prstGeom prst="ellipse">
              <a:avLst/>
            </a:prstGeom>
            <a:solidFill>
              <a:srgbClr val="FF625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69" name="Oval 112"/>
            <p:cNvSpPr/>
            <p:nvPr/>
          </p:nvSpPr>
          <p:spPr>
            <a:xfrm>
              <a:off x="937846" y="1016218"/>
              <a:ext cx="260515" cy="279183"/>
            </a:xfrm>
            <a:prstGeom prst="ellipse">
              <a:avLst/>
            </a:prstGeom>
            <a:solidFill>
              <a:srgbClr val="FF625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70" name="Straight Arrow Connector 113"/>
            <p:cNvSpPr/>
            <p:nvPr/>
          </p:nvSpPr>
          <p:spPr>
            <a:xfrm flipV="1">
              <a:off x="260513" y="279181"/>
              <a:ext cx="338667" cy="122840"/>
            </a:xfrm>
            <a:prstGeom prst="line">
              <a:avLst/>
            </a:prstGeom>
            <a:noFill/>
            <a:ln w="38100" cap="flat">
              <a:solidFill>
                <a:srgbClr val="FFCC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71" name="Straight Arrow Connector 114"/>
            <p:cNvSpPr/>
            <p:nvPr/>
          </p:nvSpPr>
          <p:spPr>
            <a:xfrm>
              <a:off x="599180" y="279181"/>
              <a:ext cx="338666" cy="370381"/>
            </a:xfrm>
            <a:prstGeom prst="line">
              <a:avLst/>
            </a:prstGeom>
            <a:noFill/>
            <a:ln w="38100" cap="flat">
              <a:solidFill>
                <a:srgbClr val="FFCC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72" name="Straight Arrow Connector 115"/>
            <p:cNvSpPr/>
            <p:nvPr/>
          </p:nvSpPr>
          <p:spPr>
            <a:xfrm flipH="1">
              <a:off x="599180" y="649561"/>
              <a:ext cx="338667" cy="359213"/>
            </a:xfrm>
            <a:prstGeom prst="line">
              <a:avLst/>
            </a:prstGeom>
            <a:noFill/>
            <a:ln w="38100" cap="flat">
              <a:solidFill>
                <a:srgbClr val="FFCC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</p:grpSp>
      <p:grpSp>
        <p:nvGrpSpPr>
          <p:cNvPr id="395" name="Group 122"/>
          <p:cNvGrpSpPr/>
          <p:nvPr/>
        </p:nvGrpSpPr>
        <p:grpSpPr>
          <a:xfrm>
            <a:off x="7467599" y="5105400"/>
            <a:ext cx="1219202" cy="1295401"/>
            <a:chOff x="0" y="0"/>
            <a:chExt cx="1219200" cy="1295401"/>
          </a:xfrm>
        </p:grpSpPr>
        <p:grpSp>
          <p:nvGrpSpPr>
            <p:cNvPr id="380" name="Group 56"/>
            <p:cNvGrpSpPr/>
            <p:nvPr/>
          </p:nvGrpSpPr>
          <p:grpSpPr>
            <a:xfrm>
              <a:off x="118099" y="111672"/>
              <a:ext cx="941320" cy="1037972"/>
              <a:chOff x="0" y="0"/>
              <a:chExt cx="941319" cy="1037971"/>
            </a:xfrm>
          </p:grpSpPr>
          <p:sp>
            <p:nvSpPr>
              <p:cNvPr id="374" name="Straight Connector 138"/>
              <p:cNvSpPr/>
              <p:nvPr/>
            </p:nvSpPr>
            <p:spPr>
              <a:xfrm>
                <a:off x="-1" y="6863"/>
                <a:ext cx="885745" cy="1163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375" name="Straight Connector 139"/>
              <p:cNvSpPr/>
              <p:nvPr/>
            </p:nvSpPr>
            <p:spPr>
              <a:xfrm>
                <a:off x="-1" y="534282"/>
                <a:ext cx="885745" cy="1164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376" name="Straight Connector 140"/>
              <p:cNvSpPr/>
              <p:nvPr/>
            </p:nvSpPr>
            <p:spPr>
              <a:xfrm>
                <a:off x="-1" y="1036808"/>
                <a:ext cx="885745" cy="1163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377" name="Straight Connector 141"/>
              <p:cNvSpPr/>
              <p:nvPr/>
            </p:nvSpPr>
            <p:spPr>
              <a:xfrm flipH="1">
                <a:off x="16825" y="-1"/>
                <a:ext cx="1086" cy="1005053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378" name="Straight Connector 142"/>
              <p:cNvSpPr/>
              <p:nvPr/>
            </p:nvSpPr>
            <p:spPr>
              <a:xfrm flipH="1">
                <a:off x="478258" y="14889"/>
                <a:ext cx="1086" cy="100505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379" name="Straight Connector 143"/>
              <p:cNvSpPr/>
              <p:nvPr/>
            </p:nvSpPr>
            <p:spPr>
              <a:xfrm flipH="1">
                <a:off x="940234" y="32919"/>
                <a:ext cx="1086" cy="100505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381" name="Oval 124"/>
            <p:cNvSpPr/>
            <p:nvPr/>
          </p:nvSpPr>
          <p:spPr>
            <a:xfrm>
              <a:off x="468923" y="502525"/>
              <a:ext cx="260513" cy="279183"/>
            </a:xfrm>
            <a:prstGeom prst="ellipse">
              <a:avLst/>
            </a:prstGeom>
            <a:solidFill>
              <a:srgbClr val="FF625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82" name="Oval 125"/>
            <p:cNvSpPr/>
            <p:nvPr/>
          </p:nvSpPr>
          <p:spPr>
            <a:xfrm>
              <a:off x="364717" y="837543"/>
              <a:ext cx="104207" cy="111673"/>
            </a:xfrm>
            <a:prstGeom prst="ellipse">
              <a:avLst/>
            </a:prstGeom>
            <a:solidFill>
              <a:srgbClr val="66CC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83" name="Oval 126"/>
            <p:cNvSpPr/>
            <p:nvPr/>
          </p:nvSpPr>
          <p:spPr>
            <a:xfrm>
              <a:off x="-1" y="502525"/>
              <a:ext cx="260514" cy="279183"/>
            </a:xfrm>
            <a:prstGeom prst="ellipse">
              <a:avLst/>
            </a:prstGeom>
            <a:solidFill>
              <a:srgbClr val="FF625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84" name="Oval 127"/>
            <p:cNvSpPr/>
            <p:nvPr/>
          </p:nvSpPr>
          <p:spPr>
            <a:xfrm>
              <a:off x="937846" y="509970"/>
              <a:ext cx="260513" cy="279183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85" name="Oval 128"/>
            <p:cNvSpPr/>
            <p:nvPr/>
          </p:nvSpPr>
          <p:spPr>
            <a:xfrm>
              <a:off x="468923" y="-1"/>
              <a:ext cx="260513" cy="279184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86" name="Oval 129"/>
            <p:cNvSpPr/>
            <p:nvPr/>
          </p:nvSpPr>
          <p:spPr>
            <a:xfrm>
              <a:off x="-1" y="-1"/>
              <a:ext cx="260514" cy="279184"/>
            </a:xfrm>
            <a:prstGeom prst="ellipse">
              <a:avLst/>
            </a:prstGeom>
            <a:solidFill>
              <a:srgbClr val="FF625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87" name="Oval 130"/>
            <p:cNvSpPr/>
            <p:nvPr/>
          </p:nvSpPr>
          <p:spPr>
            <a:xfrm>
              <a:off x="937846" y="7444"/>
              <a:ext cx="260513" cy="279183"/>
            </a:xfrm>
            <a:prstGeom prst="ellipse">
              <a:avLst/>
            </a:prstGeom>
            <a:solidFill>
              <a:srgbClr val="FF625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88" name="Oval 131"/>
            <p:cNvSpPr/>
            <p:nvPr/>
          </p:nvSpPr>
          <p:spPr>
            <a:xfrm>
              <a:off x="468923" y="1008774"/>
              <a:ext cx="260513" cy="279183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89" name="Oval 132"/>
            <p:cNvSpPr/>
            <p:nvPr/>
          </p:nvSpPr>
          <p:spPr>
            <a:xfrm>
              <a:off x="-1" y="1008774"/>
              <a:ext cx="260514" cy="279183"/>
            </a:xfrm>
            <a:prstGeom prst="ellipse">
              <a:avLst/>
            </a:prstGeom>
            <a:solidFill>
              <a:srgbClr val="FF625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90" name="Oval 133"/>
            <p:cNvSpPr/>
            <p:nvPr/>
          </p:nvSpPr>
          <p:spPr>
            <a:xfrm>
              <a:off x="937846" y="1016218"/>
              <a:ext cx="260513" cy="279183"/>
            </a:xfrm>
            <a:prstGeom prst="ellipse">
              <a:avLst/>
            </a:prstGeom>
            <a:solidFill>
              <a:srgbClr val="FF625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91" name="Straight Arrow Connector 134"/>
            <p:cNvSpPr/>
            <p:nvPr/>
          </p:nvSpPr>
          <p:spPr>
            <a:xfrm flipH="1" flipV="1">
              <a:off x="227514" y="759372"/>
              <a:ext cx="145517" cy="113932"/>
            </a:xfrm>
            <a:prstGeom prst="line">
              <a:avLst/>
            </a:prstGeom>
            <a:noFill/>
            <a:ln w="38100" cap="flat">
              <a:solidFill>
                <a:srgbClr val="FFCC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92" name="Straight Arrow Connector 135"/>
            <p:cNvSpPr/>
            <p:nvPr/>
          </p:nvSpPr>
          <p:spPr>
            <a:xfrm flipH="1">
              <a:off x="456765" y="137727"/>
              <a:ext cx="293512" cy="2"/>
            </a:xfrm>
            <a:prstGeom prst="line">
              <a:avLst/>
            </a:prstGeom>
            <a:noFill/>
            <a:ln w="38100" cap="flat">
              <a:solidFill>
                <a:srgbClr val="FFCC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93" name="Straight Arrow Connector 136"/>
            <p:cNvSpPr/>
            <p:nvPr/>
          </p:nvSpPr>
          <p:spPr>
            <a:xfrm flipH="1">
              <a:off x="449818" y="1157668"/>
              <a:ext cx="293512" cy="2"/>
            </a:xfrm>
            <a:prstGeom prst="line">
              <a:avLst/>
            </a:prstGeom>
            <a:noFill/>
            <a:ln w="38100" cap="flat">
              <a:solidFill>
                <a:srgbClr val="FFCC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94" name="Straight Arrow Connector 137"/>
            <p:cNvSpPr/>
            <p:nvPr/>
          </p:nvSpPr>
          <p:spPr>
            <a:xfrm flipH="1">
              <a:off x="925689" y="655142"/>
              <a:ext cx="293512" cy="2"/>
            </a:xfrm>
            <a:prstGeom prst="line">
              <a:avLst/>
            </a:prstGeom>
            <a:noFill/>
            <a:ln w="38100" cap="flat">
              <a:solidFill>
                <a:srgbClr val="FFCC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Rectangle 2"/>
          <p:cNvSpPr txBox="1">
            <a:spLocks noGrp="1"/>
          </p:cNvSpPr>
          <p:nvPr>
            <p:ph type="title"/>
          </p:nvPr>
        </p:nvSpPr>
        <p:spPr>
          <a:xfrm>
            <a:off x="152400" y="76200"/>
            <a:ext cx="8686800" cy="533400"/>
          </a:xfrm>
          <a:prstGeom prst="rect">
            <a:avLst/>
          </a:prstGeom>
        </p:spPr>
        <p:txBody>
          <a:bodyPr/>
          <a:lstStyle>
            <a:lvl1pPr defTabSz="457200">
              <a:defRPr sz="2200" i="1"/>
            </a:lvl1pPr>
          </a:lstStyle>
          <a:p>
            <a:r>
              <a:t>Fate of absorbed light energy in materials having different bandgaps:</a:t>
            </a:r>
          </a:p>
        </p:txBody>
      </p:sp>
      <p:sp>
        <p:nvSpPr>
          <p:cNvPr id="398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152400" y="2044700"/>
            <a:ext cx="2895600" cy="457200"/>
          </a:xfrm>
          <a:prstGeom prst="rect">
            <a:avLst/>
          </a:prstGeom>
        </p:spPr>
        <p:txBody>
          <a:bodyPr/>
          <a:lstStyle>
            <a:lvl1pPr algn="ctr" defTabSz="457200">
              <a:spcBef>
                <a:spcPts val="300"/>
              </a:spcBef>
              <a:defRPr sz="1600" b="1">
                <a:solidFill>
                  <a:srgbClr val="BD2730"/>
                </a:solidFill>
              </a:defRPr>
            </a:lvl1pPr>
          </a:lstStyle>
          <a:p>
            <a:r>
              <a:t>Cell with small "bandgap"</a:t>
            </a:r>
          </a:p>
        </p:txBody>
      </p:sp>
      <p:grpSp>
        <p:nvGrpSpPr>
          <p:cNvPr id="420" name="Group"/>
          <p:cNvGrpSpPr/>
          <p:nvPr/>
        </p:nvGrpSpPr>
        <p:grpSpPr>
          <a:xfrm>
            <a:off x="47802" y="2235201"/>
            <a:ext cx="2819399" cy="3013325"/>
            <a:chOff x="0" y="0"/>
            <a:chExt cx="2819398" cy="3013324"/>
          </a:xfrm>
        </p:grpSpPr>
        <p:sp>
          <p:nvSpPr>
            <p:cNvPr id="399" name="Straight Arrow Connector 8"/>
            <p:cNvSpPr/>
            <p:nvPr/>
          </p:nvSpPr>
          <p:spPr>
            <a:xfrm flipV="1">
              <a:off x="386517" y="228599"/>
              <a:ext cx="1408" cy="2192216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grpSp>
          <p:nvGrpSpPr>
            <p:cNvPr id="406" name="Group 19"/>
            <p:cNvGrpSpPr/>
            <p:nvPr/>
          </p:nvGrpSpPr>
          <p:grpSpPr>
            <a:xfrm>
              <a:off x="387925" y="2354383"/>
              <a:ext cx="2431474" cy="132862"/>
              <a:chOff x="0" y="0"/>
              <a:chExt cx="2431472" cy="132861"/>
            </a:xfrm>
          </p:grpSpPr>
          <p:sp>
            <p:nvSpPr>
              <p:cNvPr id="400" name="Straight Arrow Connector 7"/>
              <p:cNvSpPr/>
              <p:nvPr/>
            </p:nvSpPr>
            <p:spPr>
              <a:xfrm>
                <a:off x="0" y="66430"/>
                <a:ext cx="2431473" cy="1385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401" name="Straight Connector 13"/>
              <p:cNvSpPr/>
              <p:nvPr/>
            </p:nvSpPr>
            <p:spPr>
              <a:xfrm flipV="1">
                <a:off x="404541" y="0"/>
                <a:ext cx="1408" cy="13286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402" name="Straight Connector 14"/>
              <p:cNvSpPr/>
              <p:nvPr/>
            </p:nvSpPr>
            <p:spPr>
              <a:xfrm flipV="1">
                <a:off x="810490" y="0"/>
                <a:ext cx="1408" cy="13286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403" name="Straight Connector 15"/>
              <p:cNvSpPr/>
              <p:nvPr/>
            </p:nvSpPr>
            <p:spPr>
              <a:xfrm flipV="1">
                <a:off x="1214328" y="0"/>
                <a:ext cx="1408" cy="13286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404" name="Straight Connector 16"/>
              <p:cNvSpPr/>
              <p:nvPr/>
            </p:nvSpPr>
            <p:spPr>
              <a:xfrm flipV="1">
                <a:off x="1619574" y="0"/>
                <a:ext cx="1408" cy="13286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405" name="Straight Connector 17"/>
              <p:cNvSpPr/>
              <p:nvPr/>
            </p:nvSpPr>
            <p:spPr>
              <a:xfrm flipV="1">
                <a:off x="2024819" y="0"/>
                <a:ext cx="1408" cy="13286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407" name="Rectangle 3"/>
            <p:cNvSpPr txBox="1"/>
            <p:nvPr/>
          </p:nvSpPr>
          <p:spPr>
            <a:xfrm>
              <a:off x="117761" y="2498318"/>
              <a:ext cx="644236" cy="459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0 eV  </a:t>
              </a:r>
            </a:p>
          </p:txBody>
        </p:sp>
        <p:sp>
          <p:nvSpPr>
            <p:cNvPr id="408" name="Rectangle 3"/>
            <p:cNvSpPr txBox="1"/>
            <p:nvPr/>
          </p:nvSpPr>
          <p:spPr>
            <a:xfrm>
              <a:off x="2181509" y="2525996"/>
              <a:ext cx="561688" cy="459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5 eV  </a:t>
              </a:r>
            </a:p>
          </p:txBody>
        </p:sp>
        <p:sp>
          <p:nvSpPr>
            <p:cNvPr id="409" name="Rectangle 3"/>
            <p:cNvSpPr txBox="1"/>
            <p:nvPr/>
          </p:nvSpPr>
          <p:spPr>
            <a:xfrm>
              <a:off x="845696" y="2553675"/>
              <a:ext cx="1298293" cy="459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Light's  Energy</a:t>
              </a:r>
            </a:p>
          </p:txBody>
        </p:sp>
        <p:sp>
          <p:nvSpPr>
            <p:cNvPr id="410" name="Straight Arrow Connector 31"/>
            <p:cNvSpPr/>
            <p:nvPr/>
          </p:nvSpPr>
          <p:spPr>
            <a:xfrm>
              <a:off x="1130875" y="295028"/>
              <a:ext cx="540328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411" name="Straight Arrow Connector 35"/>
            <p:cNvSpPr/>
            <p:nvPr/>
          </p:nvSpPr>
          <p:spPr>
            <a:xfrm flipH="1" flipV="1">
              <a:off x="1738744" y="295030"/>
              <a:ext cx="945573" cy="1386"/>
            </a:xfrm>
            <a:prstGeom prst="line">
              <a:avLst/>
            </a:prstGeom>
            <a:noFill/>
            <a:ln w="12700" cap="flat">
              <a:solidFill>
                <a:srgbClr val="FF00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412" name="Straight Arrow Connector 39"/>
            <p:cNvSpPr/>
            <p:nvPr/>
          </p:nvSpPr>
          <p:spPr>
            <a:xfrm flipV="1">
              <a:off x="590547" y="295029"/>
              <a:ext cx="472787" cy="1388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413" name="Rectangle 3"/>
            <p:cNvSpPr txBox="1"/>
            <p:nvPr/>
          </p:nvSpPr>
          <p:spPr>
            <a:xfrm>
              <a:off x="1177777" y="324555"/>
              <a:ext cx="472787" cy="459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VIS  </a:t>
              </a:r>
            </a:p>
          </p:txBody>
        </p:sp>
        <p:sp>
          <p:nvSpPr>
            <p:cNvPr id="414" name="Rectangle 3"/>
            <p:cNvSpPr txBox="1"/>
            <p:nvPr/>
          </p:nvSpPr>
          <p:spPr>
            <a:xfrm rot="16200000">
              <a:off x="-1163273" y="1163272"/>
              <a:ext cx="2590800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Energy absorbed by solar cell</a:t>
              </a:r>
            </a:p>
          </p:txBody>
        </p:sp>
        <p:sp>
          <p:nvSpPr>
            <p:cNvPr id="415" name="Straight Connector 44"/>
            <p:cNvSpPr/>
            <p:nvPr/>
          </p:nvSpPr>
          <p:spPr>
            <a:xfrm flipV="1">
              <a:off x="387925" y="427891"/>
              <a:ext cx="2296392" cy="1992923"/>
            </a:xfrm>
            <a:prstGeom prst="line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ys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416" name="Rectangle 69"/>
            <p:cNvSpPr/>
            <p:nvPr/>
          </p:nvSpPr>
          <p:spPr>
            <a:xfrm>
              <a:off x="774700" y="2084320"/>
              <a:ext cx="1756063" cy="332154"/>
            </a:xfrm>
            <a:prstGeom prst="rect">
              <a:avLst/>
            </a:prstGeom>
            <a:solidFill>
              <a:srgbClr val="FF0000">
                <a:alpha val="7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417" name="Rectangle 3"/>
            <p:cNvSpPr txBox="1"/>
            <p:nvPr/>
          </p:nvSpPr>
          <p:spPr>
            <a:xfrm>
              <a:off x="774700" y="2132298"/>
              <a:ext cx="1756063" cy="459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Electron Liberation</a:t>
              </a:r>
            </a:p>
          </p:txBody>
        </p:sp>
        <p:sp>
          <p:nvSpPr>
            <p:cNvPr id="418" name="Right Triangle 71"/>
            <p:cNvSpPr/>
            <p:nvPr/>
          </p:nvSpPr>
          <p:spPr>
            <a:xfrm flipH="1">
              <a:off x="774700" y="554565"/>
              <a:ext cx="1756064" cy="1527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6D6D">
                <a:alpha val="6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419" name="Rectangle 3"/>
            <p:cNvSpPr txBox="1"/>
            <p:nvPr/>
          </p:nvSpPr>
          <p:spPr>
            <a:xfrm>
              <a:off x="1292506" y="1600197"/>
              <a:ext cx="1298294" cy="459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57200">
                <a:spcBef>
                  <a:spcPts val="200"/>
                </a:spcBef>
                <a:defRPr sz="1200" b="0">
                  <a:solidFill>
                    <a:srgbClr val="C4C4C4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Butt Kicking</a:t>
              </a:r>
            </a:p>
          </p:txBody>
        </p:sp>
      </p:grpSp>
      <p:grpSp>
        <p:nvGrpSpPr>
          <p:cNvPr id="442" name="Group"/>
          <p:cNvGrpSpPr/>
          <p:nvPr/>
        </p:nvGrpSpPr>
        <p:grpSpPr>
          <a:xfrm>
            <a:off x="3164603" y="2832099"/>
            <a:ext cx="2819400" cy="3013325"/>
            <a:chOff x="0" y="0"/>
            <a:chExt cx="2819399" cy="3013323"/>
          </a:xfrm>
        </p:grpSpPr>
        <p:sp>
          <p:nvSpPr>
            <p:cNvPr id="421" name="Rectangle"/>
            <p:cNvSpPr/>
            <p:nvPr/>
          </p:nvSpPr>
          <p:spPr>
            <a:xfrm>
              <a:off x="1254464" y="1678849"/>
              <a:ext cx="1440771" cy="740687"/>
            </a:xfrm>
            <a:prstGeom prst="rect">
              <a:avLst/>
            </a:prstGeom>
            <a:solidFill>
              <a:srgbClr val="FF93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2" name="Rectangle 3"/>
            <p:cNvSpPr txBox="1"/>
            <p:nvPr/>
          </p:nvSpPr>
          <p:spPr>
            <a:xfrm>
              <a:off x="1219199" y="1891316"/>
              <a:ext cx="1553441" cy="459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Electron Liberation</a:t>
              </a:r>
            </a:p>
          </p:txBody>
        </p:sp>
        <p:sp>
          <p:nvSpPr>
            <p:cNvPr id="423" name="Right Triangle 78"/>
            <p:cNvSpPr/>
            <p:nvPr/>
          </p:nvSpPr>
          <p:spPr>
            <a:xfrm flipH="1">
              <a:off x="1219200" y="413233"/>
              <a:ext cx="1485900" cy="1262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6D6D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424" name="Rectangle 3"/>
            <p:cNvSpPr txBox="1"/>
            <p:nvPr/>
          </p:nvSpPr>
          <p:spPr>
            <a:xfrm>
              <a:off x="1504762" y="1295399"/>
              <a:ext cx="1298292" cy="459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57200">
                <a:spcBef>
                  <a:spcPts val="200"/>
                </a:spcBef>
                <a:defRPr sz="1200" b="0">
                  <a:solidFill>
                    <a:srgbClr val="C4C4C4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Butt Kicking</a:t>
              </a:r>
            </a:p>
          </p:txBody>
        </p:sp>
        <p:sp>
          <p:nvSpPr>
            <p:cNvPr id="425" name="Straight Arrow Connector 107"/>
            <p:cNvSpPr/>
            <p:nvPr/>
          </p:nvSpPr>
          <p:spPr>
            <a:xfrm flipV="1">
              <a:off x="386519" y="228599"/>
              <a:ext cx="1408" cy="2192215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grpSp>
          <p:nvGrpSpPr>
            <p:cNvPr id="432" name="Group 19"/>
            <p:cNvGrpSpPr/>
            <p:nvPr/>
          </p:nvGrpSpPr>
          <p:grpSpPr>
            <a:xfrm>
              <a:off x="387927" y="2354382"/>
              <a:ext cx="2431473" cy="132862"/>
              <a:chOff x="0" y="0"/>
              <a:chExt cx="2431472" cy="132861"/>
            </a:xfrm>
          </p:grpSpPr>
          <p:sp>
            <p:nvSpPr>
              <p:cNvPr id="426" name="Straight Arrow Connector 118"/>
              <p:cNvSpPr/>
              <p:nvPr/>
            </p:nvSpPr>
            <p:spPr>
              <a:xfrm>
                <a:off x="-1" y="66430"/>
                <a:ext cx="2431474" cy="1385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427" name="Straight Connector 119"/>
              <p:cNvSpPr/>
              <p:nvPr/>
            </p:nvSpPr>
            <p:spPr>
              <a:xfrm flipV="1">
                <a:off x="404541" y="0"/>
                <a:ext cx="1408" cy="13286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428" name="Straight Connector 120"/>
              <p:cNvSpPr/>
              <p:nvPr/>
            </p:nvSpPr>
            <p:spPr>
              <a:xfrm flipV="1">
                <a:off x="810490" y="0"/>
                <a:ext cx="1408" cy="13286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429" name="Straight Connector 121"/>
              <p:cNvSpPr/>
              <p:nvPr/>
            </p:nvSpPr>
            <p:spPr>
              <a:xfrm flipV="1">
                <a:off x="1214328" y="0"/>
                <a:ext cx="1408" cy="13286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430" name="Straight Connector 122"/>
              <p:cNvSpPr/>
              <p:nvPr/>
            </p:nvSpPr>
            <p:spPr>
              <a:xfrm flipV="1">
                <a:off x="1619574" y="0"/>
                <a:ext cx="1408" cy="13286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431" name="Straight Connector 123"/>
              <p:cNvSpPr/>
              <p:nvPr/>
            </p:nvSpPr>
            <p:spPr>
              <a:xfrm flipV="1">
                <a:off x="2024819" y="0"/>
                <a:ext cx="1408" cy="13286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433" name="Rectangle 3"/>
            <p:cNvSpPr txBox="1"/>
            <p:nvPr/>
          </p:nvSpPr>
          <p:spPr>
            <a:xfrm>
              <a:off x="117763" y="2498316"/>
              <a:ext cx="644236" cy="459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0 eV  </a:t>
              </a:r>
            </a:p>
          </p:txBody>
        </p:sp>
        <p:sp>
          <p:nvSpPr>
            <p:cNvPr id="434" name="Rectangle 3"/>
            <p:cNvSpPr txBox="1"/>
            <p:nvPr/>
          </p:nvSpPr>
          <p:spPr>
            <a:xfrm>
              <a:off x="2181511" y="2525995"/>
              <a:ext cx="561688" cy="459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5 eV  </a:t>
              </a:r>
            </a:p>
          </p:txBody>
        </p:sp>
        <p:sp>
          <p:nvSpPr>
            <p:cNvPr id="435" name="Rectangle 3"/>
            <p:cNvSpPr txBox="1"/>
            <p:nvPr/>
          </p:nvSpPr>
          <p:spPr>
            <a:xfrm>
              <a:off x="845698" y="2553673"/>
              <a:ext cx="1298293" cy="459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Light's  Energy</a:t>
              </a:r>
            </a:p>
          </p:txBody>
        </p:sp>
        <p:sp>
          <p:nvSpPr>
            <p:cNvPr id="436" name="Straight Arrow Connector 112"/>
            <p:cNvSpPr/>
            <p:nvPr/>
          </p:nvSpPr>
          <p:spPr>
            <a:xfrm>
              <a:off x="1130877" y="295027"/>
              <a:ext cx="540328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437" name="Straight Arrow Connector 113"/>
            <p:cNvSpPr/>
            <p:nvPr/>
          </p:nvSpPr>
          <p:spPr>
            <a:xfrm flipH="1" flipV="1">
              <a:off x="1738745" y="295029"/>
              <a:ext cx="945573" cy="1386"/>
            </a:xfrm>
            <a:prstGeom prst="line">
              <a:avLst/>
            </a:prstGeom>
            <a:noFill/>
            <a:ln w="12700" cap="flat">
              <a:solidFill>
                <a:srgbClr val="FF00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438" name="Straight Arrow Connector 114"/>
            <p:cNvSpPr/>
            <p:nvPr/>
          </p:nvSpPr>
          <p:spPr>
            <a:xfrm flipV="1">
              <a:off x="590549" y="295028"/>
              <a:ext cx="472787" cy="1388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439" name="Rectangle 3"/>
            <p:cNvSpPr txBox="1"/>
            <p:nvPr/>
          </p:nvSpPr>
          <p:spPr>
            <a:xfrm>
              <a:off x="1177778" y="324554"/>
              <a:ext cx="472787" cy="459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VIS  </a:t>
              </a:r>
            </a:p>
          </p:txBody>
        </p:sp>
        <p:sp>
          <p:nvSpPr>
            <p:cNvPr id="440" name="Rectangle 3"/>
            <p:cNvSpPr txBox="1"/>
            <p:nvPr/>
          </p:nvSpPr>
          <p:spPr>
            <a:xfrm rot="16200000">
              <a:off x="-1201373" y="1201372"/>
              <a:ext cx="2667000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Energy absorbed  by solar cell</a:t>
              </a:r>
            </a:p>
          </p:txBody>
        </p:sp>
        <p:sp>
          <p:nvSpPr>
            <p:cNvPr id="441" name="Straight Connector 117"/>
            <p:cNvSpPr/>
            <p:nvPr/>
          </p:nvSpPr>
          <p:spPr>
            <a:xfrm flipV="1">
              <a:off x="387927" y="427890"/>
              <a:ext cx="2296391" cy="1992923"/>
            </a:xfrm>
            <a:prstGeom prst="line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ys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</p:grpSp>
      <p:sp>
        <p:nvSpPr>
          <p:cNvPr id="443" name="Rectangle 3"/>
          <p:cNvSpPr txBox="1"/>
          <p:nvPr/>
        </p:nvSpPr>
        <p:spPr>
          <a:xfrm>
            <a:off x="3124200" y="2654300"/>
            <a:ext cx="3200400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spcBef>
                <a:spcPts val="300"/>
              </a:spcBef>
              <a:defRPr sz="1600">
                <a:solidFill>
                  <a:srgbClr val="FF93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Cell with medium "bandgap"</a:t>
            </a:r>
          </a:p>
        </p:txBody>
      </p:sp>
      <p:sp>
        <p:nvSpPr>
          <p:cNvPr id="444" name="Rectangle 3"/>
          <p:cNvSpPr txBox="1"/>
          <p:nvPr/>
        </p:nvSpPr>
        <p:spPr>
          <a:xfrm>
            <a:off x="6400800" y="3441700"/>
            <a:ext cx="2667000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spcBef>
                <a:spcPts val="300"/>
              </a:spcBef>
              <a:defRPr sz="1600">
                <a:solidFill>
                  <a:srgbClr val="A938CC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Cell with large "bandgap"</a:t>
            </a:r>
          </a:p>
        </p:txBody>
      </p:sp>
      <p:grpSp>
        <p:nvGrpSpPr>
          <p:cNvPr id="466" name="Group"/>
          <p:cNvGrpSpPr/>
          <p:nvPr/>
        </p:nvGrpSpPr>
        <p:grpSpPr>
          <a:xfrm>
            <a:off x="6206838" y="3704254"/>
            <a:ext cx="2860962" cy="2937125"/>
            <a:chOff x="0" y="0"/>
            <a:chExt cx="2860961" cy="2937123"/>
          </a:xfrm>
        </p:grpSpPr>
        <p:sp>
          <p:nvSpPr>
            <p:cNvPr id="445" name="Rectangle 86"/>
            <p:cNvSpPr/>
            <p:nvPr/>
          </p:nvSpPr>
          <p:spPr>
            <a:xfrm>
              <a:off x="1839188" y="1078845"/>
              <a:ext cx="878033" cy="1262186"/>
            </a:xfrm>
            <a:prstGeom prst="rect">
              <a:avLst/>
            </a:prstGeom>
            <a:solidFill>
              <a:srgbClr val="FF00FF">
                <a:alpha val="6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446" name="Rectangle 3"/>
            <p:cNvSpPr txBox="1"/>
            <p:nvPr/>
          </p:nvSpPr>
          <p:spPr>
            <a:xfrm>
              <a:off x="1704106" y="1489479"/>
              <a:ext cx="1080655" cy="6740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r>
                <a:t>Electron</a:t>
              </a:r>
            </a:p>
            <a:p>
              <a:pPr algn="ctr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r>
                <a:t>Liberation</a:t>
              </a:r>
            </a:p>
          </p:txBody>
        </p:sp>
        <p:sp>
          <p:nvSpPr>
            <p:cNvPr id="447" name="Right Triangle 84"/>
            <p:cNvSpPr/>
            <p:nvPr/>
          </p:nvSpPr>
          <p:spPr>
            <a:xfrm flipH="1">
              <a:off x="1839188" y="360155"/>
              <a:ext cx="878033" cy="730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6D6D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448" name="Rectangle 3"/>
            <p:cNvSpPr txBox="1"/>
            <p:nvPr/>
          </p:nvSpPr>
          <p:spPr>
            <a:xfrm>
              <a:off x="1949060" y="625879"/>
              <a:ext cx="810492" cy="6740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r" defTabSz="457200">
                <a:spcBef>
                  <a:spcPts val="200"/>
                </a:spcBef>
                <a:defRPr sz="1200" b="0">
                  <a:solidFill>
                    <a:srgbClr val="C4C4C4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r>
                <a:t>Butt </a:t>
              </a:r>
              <a:endParaRPr>
                <a:solidFill>
                  <a:srgbClr val="FFFFFF"/>
                </a:solidFill>
              </a:endParaRPr>
            </a:p>
            <a:p>
              <a:pPr algn="r" defTabSz="457200">
                <a:spcBef>
                  <a:spcPts val="200"/>
                </a:spcBef>
                <a:defRPr sz="1200" b="0">
                  <a:solidFill>
                    <a:srgbClr val="C4C4C4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r>
                <a:t>Kicking</a:t>
              </a:r>
            </a:p>
          </p:txBody>
        </p:sp>
        <p:sp>
          <p:nvSpPr>
            <p:cNvPr id="449" name="Straight Arrow Connector 125"/>
            <p:cNvSpPr/>
            <p:nvPr/>
          </p:nvSpPr>
          <p:spPr>
            <a:xfrm flipV="1">
              <a:off x="428082" y="152399"/>
              <a:ext cx="1408" cy="2192216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grpSp>
          <p:nvGrpSpPr>
            <p:cNvPr id="456" name="Group 19"/>
            <p:cNvGrpSpPr/>
            <p:nvPr/>
          </p:nvGrpSpPr>
          <p:grpSpPr>
            <a:xfrm>
              <a:off x="429489" y="2278183"/>
              <a:ext cx="2431473" cy="132862"/>
              <a:chOff x="0" y="0"/>
              <a:chExt cx="2431472" cy="132861"/>
            </a:xfrm>
          </p:grpSpPr>
          <p:sp>
            <p:nvSpPr>
              <p:cNvPr id="450" name="Straight Arrow Connector 136"/>
              <p:cNvSpPr/>
              <p:nvPr/>
            </p:nvSpPr>
            <p:spPr>
              <a:xfrm>
                <a:off x="-1" y="66430"/>
                <a:ext cx="2431474" cy="1385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451" name="Straight Connector 137"/>
              <p:cNvSpPr/>
              <p:nvPr/>
            </p:nvSpPr>
            <p:spPr>
              <a:xfrm flipV="1">
                <a:off x="404541" y="0"/>
                <a:ext cx="1408" cy="13286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452" name="Straight Connector 138"/>
              <p:cNvSpPr/>
              <p:nvPr/>
            </p:nvSpPr>
            <p:spPr>
              <a:xfrm flipV="1">
                <a:off x="810490" y="0"/>
                <a:ext cx="1408" cy="13286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453" name="Straight Connector 139"/>
              <p:cNvSpPr/>
              <p:nvPr/>
            </p:nvSpPr>
            <p:spPr>
              <a:xfrm flipV="1">
                <a:off x="1214328" y="0"/>
                <a:ext cx="1408" cy="13286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454" name="Straight Connector 140"/>
              <p:cNvSpPr/>
              <p:nvPr/>
            </p:nvSpPr>
            <p:spPr>
              <a:xfrm flipV="1">
                <a:off x="1619574" y="0"/>
                <a:ext cx="1408" cy="13286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455" name="Straight Connector 141"/>
              <p:cNvSpPr/>
              <p:nvPr/>
            </p:nvSpPr>
            <p:spPr>
              <a:xfrm flipV="1">
                <a:off x="2024819" y="0"/>
                <a:ext cx="1408" cy="13286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457" name="Rectangle 3"/>
            <p:cNvSpPr txBox="1"/>
            <p:nvPr/>
          </p:nvSpPr>
          <p:spPr>
            <a:xfrm>
              <a:off x="159326" y="2422117"/>
              <a:ext cx="644236" cy="459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0 eV  </a:t>
              </a:r>
            </a:p>
          </p:txBody>
        </p:sp>
        <p:sp>
          <p:nvSpPr>
            <p:cNvPr id="458" name="Rectangle 3"/>
            <p:cNvSpPr txBox="1"/>
            <p:nvPr/>
          </p:nvSpPr>
          <p:spPr>
            <a:xfrm>
              <a:off x="2223074" y="2449796"/>
              <a:ext cx="561688" cy="459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5 eV  </a:t>
              </a:r>
            </a:p>
          </p:txBody>
        </p:sp>
        <p:sp>
          <p:nvSpPr>
            <p:cNvPr id="459" name="Rectangle 3"/>
            <p:cNvSpPr txBox="1"/>
            <p:nvPr/>
          </p:nvSpPr>
          <p:spPr>
            <a:xfrm>
              <a:off x="887261" y="2477474"/>
              <a:ext cx="1298293" cy="459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Light's  Energy</a:t>
              </a:r>
            </a:p>
          </p:txBody>
        </p:sp>
        <p:sp>
          <p:nvSpPr>
            <p:cNvPr id="460" name="Straight Arrow Connector 130"/>
            <p:cNvSpPr/>
            <p:nvPr/>
          </p:nvSpPr>
          <p:spPr>
            <a:xfrm>
              <a:off x="1172439" y="218828"/>
              <a:ext cx="540328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461" name="Straight Arrow Connector 131"/>
            <p:cNvSpPr/>
            <p:nvPr/>
          </p:nvSpPr>
          <p:spPr>
            <a:xfrm flipH="1" flipV="1">
              <a:off x="1780308" y="218830"/>
              <a:ext cx="945573" cy="1386"/>
            </a:xfrm>
            <a:prstGeom prst="line">
              <a:avLst/>
            </a:prstGeom>
            <a:noFill/>
            <a:ln w="12700" cap="flat">
              <a:solidFill>
                <a:srgbClr val="FF00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462" name="Straight Arrow Connector 132"/>
            <p:cNvSpPr/>
            <p:nvPr/>
          </p:nvSpPr>
          <p:spPr>
            <a:xfrm flipV="1">
              <a:off x="632112" y="218829"/>
              <a:ext cx="472787" cy="1388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463" name="Rectangle 3"/>
            <p:cNvSpPr txBox="1"/>
            <p:nvPr/>
          </p:nvSpPr>
          <p:spPr>
            <a:xfrm>
              <a:off x="1219341" y="248354"/>
              <a:ext cx="472787" cy="459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VIS  </a:t>
              </a:r>
            </a:p>
          </p:txBody>
        </p:sp>
        <p:sp>
          <p:nvSpPr>
            <p:cNvPr id="464" name="Rectangle 3"/>
            <p:cNvSpPr txBox="1"/>
            <p:nvPr/>
          </p:nvSpPr>
          <p:spPr>
            <a:xfrm rot="16200000">
              <a:off x="-1087073" y="1087072"/>
              <a:ext cx="2438401" cy="264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Energy absorbed by solar cell</a:t>
              </a:r>
            </a:p>
          </p:txBody>
        </p:sp>
        <p:sp>
          <p:nvSpPr>
            <p:cNvPr id="465" name="Straight Connector 135"/>
            <p:cNvSpPr/>
            <p:nvPr/>
          </p:nvSpPr>
          <p:spPr>
            <a:xfrm flipV="1">
              <a:off x="429489" y="351691"/>
              <a:ext cx="2296391" cy="1992923"/>
            </a:xfrm>
            <a:prstGeom prst="line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ys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</p:grpSp>
      <p:sp>
        <p:nvSpPr>
          <p:cNvPr id="467" name="Rectangle 3"/>
          <p:cNvSpPr txBox="1"/>
          <p:nvPr/>
        </p:nvSpPr>
        <p:spPr>
          <a:xfrm>
            <a:off x="381000" y="6015652"/>
            <a:ext cx="5894180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</a:tabLst>
              <a:defRPr sz="1600">
                <a:solidFill>
                  <a:srgbClr val="FFD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Gray Triangles =&gt; Energy lost to heating of the cell</a:t>
            </a:r>
          </a:p>
        </p:txBody>
      </p:sp>
      <p:sp>
        <p:nvSpPr>
          <p:cNvPr id="468" name="Energyphoton &lt; Material's bandgap:  Minimal absorption, zero electron liberation…"/>
          <p:cNvSpPr txBox="1"/>
          <p:nvPr/>
        </p:nvSpPr>
        <p:spPr>
          <a:xfrm>
            <a:off x="510079" y="727710"/>
            <a:ext cx="8530242" cy="1138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Energy</a:t>
            </a:r>
            <a:r>
              <a:rPr b="1" baseline="-5999"/>
              <a:t>photon</a:t>
            </a:r>
            <a:r>
              <a:t> &lt; Material's bandgap:  Minimal absorption, zero electron liberation</a:t>
            </a:r>
          </a:p>
          <a:p>
            <a:pPr>
              <a:defRPr sz="900"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Energy</a:t>
            </a:r>
            <a:r>
              <a:rPr b="1" baseline="-5999"/>
              <a:t>photon</a:t>
            </a:r>
            <a:r>
              <a:t> = Material's bandgap:  All of energy goes into electron liberation</a:t>
            </a:r>
          </a:p>
          <a:p>
            <a:pPr>
              <a:defRPr sz="900"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Energy</a:t>
            </a:r>
            <a:r>
              <a:rPr b="1" baseline="-5999"/>
              <a:t>photon</a:t>
            </a:r>
            <a:r>
              <a:t> &gt; Material's bandgap:  More &amp; more energy wasted on Butt-Kicking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Rectangle 2"/>
          <p:cNvSpPr txBox="1">
            <a:spLocks noGrp="1"/>
          </p:cNvSpPr>
          <p:nvPr>
            <p:ph type="title"/>
          </p:nvPr>
        </p:nvSpPr>
        <p:spPr>
          <a:xfrm>
            <a:off x="152400" y="76200"/>
            <a:ext cx="8686800" cy="533400"/>
          </a:xfrm>
          <a:prstGeom prst="rect">
            <a:avLst/>
          </a:prstGeom>
        </p:spPr>
        <p:txBody>
          <a:bodyPr/>
          <a:lstStyle>
            <a:lvl1pPr defTabSz="457200">
              <a:defRPr sz="2000" i="1"/>
            </a:lvl1pPr>
          </a:lstStyle>
          <a:p>
            <a:r>
              <a:t>Electron liberation energy, alone, is reclaimable as PV electric output</a:t>
            </a:r>
          </a:p>
        </p:txBody>
      </p:sp>
      <p:sp>
        <p:nvSpPr>
          <p:cNvPr id="471" name="Working out possible power output for a PV cell above the earth's atmosphere:…"/>
          <p:cNvSpPr txBox="1"/>
          <p:nvPr/>
        </p:nvSpPr>
        <p:spPr>
          <a:xfrm>
            <a:off x="200193" y="685955"/>
            <a:ext cx="8835491" cy="1659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Working out possible power output for a PV cell </a:t>
            </a:r>
            <a:r>
              <a:rPr b="1"/>
              <a:t>above</a:t>
            </a:r>
            <a:r>
              <a:t> the earth's atmosphere:</a:t>
            </a:r>
          </a:p>
          <a:p>
            <a:pPr>
              <a:defRPr sz="900"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lvl="1">
              <a:defRPr sz="1600"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Full available sunlight power = </a:t>
            </a:r>
            <a:r>
              <a:rPr>
                <a:solidFill>
                  <a:srgbClr val="FFFB00"/>
                </a:solidFill>
              </a:rPr>
              <a:t>Area under yellow curve</a:t>
            </a:r>
          </a:p>
          <a:p>
            <a:pPr lvl="1">
              <a:defRPr sz="700"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lvl="1">
              <a:defRPr sz="1600"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Net electron liberation power absorbed by small bandgap cell = </a:t>
            </a:r>
            <a:r>
              <a:rPr>
                <a:solidFill>
                  <a:srgbClr val="FF2600"/>
                </a:solidFill>
              </a:rPr>
              <a:t>Area under red curve</a:t>
            </a:r>
          </a:p>
          <a:p>
            <a:pPr lvl="1">
              <a:defRPr sz="700"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lvl="1">
              <a:defRPr sz="1600"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Net electron liberation power absorbed by medium bandgap cell = </a:t>
            </a:r>
            <a:r>
              <a:rPr>
                <a:solidFill>
                  <a:srgbClr val="FF9300"/>
                </a:solidFill>
              </a:rPr>
              <a:t>Area under orange curve</a:t>
            </a:r>
          </a:p>
          <a:p>
            <a:pPr lvl="1">
              <a:defRPr sz="700"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lvl="1">
              <a:defRPr sz="1600"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Net electron liberation power absorbed by large bandgap cell = </a:t>
            </a:r>
            <a:r>
              <a:rPr>
                <a:solidFill>
                  <a:srgbClr val="FF40FF"/>
                </a:solidFill>
              </a:rPr>
              <a:t>Area under violet curve</a:t>
            </a:r>
          </a:p>
        </p:txBody>
      </p:sp>
      <p:grpSp>
        <p:nvGrpSpPr>
          <p:cNvPr id="491" name="Group"/>
          <p:cNvGrpSpPr/>
          <p:nvPr/>
        </p:nvGrpSpPr>
        <p:grpSpPr>
          <a:xfrm>
            <a:off x="120254" y="2767410"/>
            <a:ext cx="8838514" cy="3947972"/>
            <a:chOff x="0" y="0"/>
            <a:chExt cx="8838512" cy="3947970"/>
          </a:xfrm>
        </p:grpSpPr>
        <p:sp>
          <p:nvSpPr>
            <p:cNvPr id="472" name="Rectangle 3"/>
            <p:cNvSpPr txBox="1"/>
            <p:nvPr/>
          </p:nvSpPr>
          <p:spPr>
            <a:xfrm>
              <a:off x="2479958" y="8710"/>
              <a:ext cx="673259" cy="2835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457200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5 eV	</a:t>
              </a:r>
            </a:p>
          </p:txBody>
        </p:sp>
        <p:sp>
          <p:nvSpPr>
            <p:cNvPr id="473" name="Rectangle 3"/>
            <p:cNvSpPr txBox="1"/>
            <p:nvPr/>
          </p:nvSpPr>
          <p:spPr>
            <a:xfrm>
              <a:off x="3676862" y="8710"/>
              <a:ext cx="374034" cy="2835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457200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474" name="Rectangle 3"/>
            <p:cNvSpPr txBox="1"/>
            <p:nvPr/>
          </p:nvSpPr>
          <p:spPr>
            <a:xfrm>
              <a:off x="3976088" y="8710"/>
              <a:ext cx="598453" cy="2835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457200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1.5	</a:t>
              </a:r>
            </a:p>
          </p:txBody>
        </p:sp>
        <p:sp>
          <p:nvSpPr>
            <p:cNvPr id="475" name="Rectangle 3"/>
            <p:cNvSpPr txBox="1"/>
            <p:nvPr/>
          </p:nvSpPr>
          <p:spPr>
            <a:xfrm>
              <a:off x="4424927" y="8710"/>
              <a:ext cx="598453" cy="2835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457200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1.25	</a:t>
              </a:r>
            </a:p>
          </p:txBody>
        </p:sp>
        <p:sp>
          <p:nvSpPr>
            <p:cNvPr id="476" name="Rectangle 3"/>
            <p:cNvSpPr txBox="1"/>
            <p:nvPr/>
          </p:nvSpPr>
          <p:spPr>
            <a:xfrm>
              <a:off x="5023379" y="8710"/>
              <a:ext cx="673260" cy="2835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457200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1 eV		</a:t>
              </a:r>
            </a:p>
          </p:txBody>
        </p:sp>
        <p:sp>
          <p:nvSpPr>
            <p:cNvPr id="477" name="Rectangle 3"/>
            <p:cNvSpPr txBox="1"/>
            <p:nvPr/>
          </p:nvSpPr>
          <p:spPr>
            <a:xfrm>
              <a:off x="5995864" y="8710"/>
              <a:ext cx="822873" cy="2835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457200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0.75 eV	</a:t>
              </a:r>
            </a:p>
          </p:txBody>
        </p:sp>
        <p:sp>
          <p:nvSpPr>
            <p:cNvPr id="478" name="Rectangle 3"/>
            <p:cNvSpPr txBox="1"/>
            <p:nvPr/>
          </p:nvSpPr>
          <p:spPr>
            <a:xfrm>
              <a:off x="8015640" y="8710"/>
              <a:ext cx="822873" cy="2835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457200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0.5 eV</a:t>
              </a:r>
            </a:p>
          </p:txBody>
        </p:sp>
        <p:sp>
          <p:nvSpPr>
            <p:cNvPr id="479" name="Rectangle 3"/>
            <p:cNvSpPr txBox="1"/>
            <p:nvPr/>
          </p:nvSpPr>
          <p:spPr>
            <a:xfrm>
              <a:off x="2629571" y="3412407"/>
              <a:ext cx="673259" cy="2835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457200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250	</a:t>
              </a:r>
            </a:p>
          </p:txBody>
        </p:sp>
        <p:sp>
          <p:nvSpPr>
            <p:cNvPr id="480" name="Rectangle 3"/>
            <p:cNvSpPr txBox="1"/>
            <p:nvPr/>
          </p:nvSpPr>
          <p:spPr>
            <a:xfrm>
              <a:off x="3153216" y="3412407"/>
              <a:ext cx="598454" cy="2835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457200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500	</a:t>
              </a:r>
            </a:p>
          </p:txBody>
        </p:sp>
        <p:sp>
          <p:nvSpPr>
            <p:cNvPr id="481" name="Rectangle 3"/>
            <p:cNvSpPr txBox="1"/>
            <p:nvPr/>
          </p:nvSpPr>
          <p:spPr>
            <a:xfrm>
              <a:off x="3751669" y="3412407"/>
              <a:ext cx="598453" cy="2835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457200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750		</a:t>
              </a:r>
            </a:p>
          </p:txBody>
        </p:sp>
        <p:sp>
          <p:nvSpPr>
            <p:cNvPr id="482" name="Rectangle 3"/>
            <p:cNvSpPr txBox="1"/>
            <p:nvPr/>
          </p:nvSpPr>
          <p:spPr>
            <a:xfrm>
              <a:off x="4350121" y="3412407"/>
              <a:ext cx="673260" cy="2835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457200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1000	</a:t>
              </a:r>
            </a:p>
          </p:txBody>
        </p:sp>
        <p:sp>
          <p:nvSpPr>
            <p:cNvPr id="483" name="Rectangle 3"/>
            <p:cNvSpPr txBox="1"/>
            <p:nvPr/>
          </p:nvSpPr>
          <p:spPr>
            <a:xfrm>
              <a:off x="5547025" y="3412407"/>
              <a:ext cx="673260" cy="2835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457200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1500	</a:t>
              </a:r>
            </a:p>
          </p:txBody>
        </p:sp>
        <p:sp>
          <p:nvSpPr>
            <p:cNvPr id="484" name="Rectangle 3"/>
            <p:cNvSpPr txBox="1"/>
            <p:nvPr/>
          </p:nvSpPr>
          <p:spPr>
            <a:xfrm>
              <a:off x="6743929" y="3412407"/>
              <a:ext cx="673260" cy="2835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457200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2000	</a:t>
              </a:r>
            </a:p>
          </p:txBody>
        </p:sp>
        <p:sp>
          <p:nvSpPr>
            <p:cNvPr id="485" name="Rectangle 3"/>
            <p:cNvSpPr txBox="1"/>
            <p:nvPr/>
          </p:nvSpPr>
          <p:spPr>
            <a:xfrm>
              <a:off x="7940834" y="3412407"/>
              <a:ext cx="673260" cy="2835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457200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2500		</a:t>
              </a:r>
            </a:p>
          </p:txBody>
        </p:sp>
        <p:sp>
          <p:nvSpPr>
            <p:cNvPr id="486" name="Rectangle 3"/>
            <p:cNvSpPr txBox="1"/>
            <p:nvPr/>
          </p:nvSpPr>
          <p:spPr>
            <a:xfrm>
              <a:off x="4424927" y="868985"/>
              <a:ext cx="3141875" cy="307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Sun's AM0 Spectrum		</a:t>
              </a:r>
            </a:p>
          </p:txBody>
        </p:sp>
        <p:sp>
          <p:nvSpPr>
            <p:cNvPr id="487" name="Straight Connector 27"/>
            <p:cNvSpPr/>
            <p:nvPr/>
          </p:nvSpPr>
          <p:spPr>
            <a:xfrm flipV="1">
              <a:off x="3976088" y="1093405"/>
              <a:ext cx="448840" cy="74807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pic>
          <p:nvPicPr>
            <p:cNvPr id="488" name="S-Q solar cell limit - Solar Spectum.gif" descr="S-Q solar cell limit - Solar Spectum.gi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303487" y="302108"/>
              <a:ext cx="5672221" cy="3307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9" name="Rectangle 3"/>
            <p:cNvSpPr txBox="1"/>
            <p:nvPr/>
          </p:nvSpPr>
          <p:spPr>
            <a:xfrm>
              <a:off x="233934" y="0"/>
              <a:ext cx="2193218" cy="533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457200">
                <a:spcBef>
                  <a:spcPts val="300"/>
                </a:spcBef>
                <a:defRPr sz="1400">
                  <a:solidFill>
                    <a:srgbClr val="FBC901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&lt;= Light's Energy (eV)</a:t>
              </a:r>
            </a:p>
          </p:txBody>
        </p:sp>
        <p:sp>
          <p:nvSpPr>
            <p:cNvPr id="490" name="Rectangle 3"/>
            <p:cNvSpPr txBox="1"/>
            <p:nvPr/>
          </p:nvSpPr>
          <p:spPr>
            <a:xfrm>
              <a:off x="0" y="3414570"/>
              <a:ext cx="2524363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457200">
                <a:spcBef>
                  <a:spcPts val="300"/>
                </a:spcBef>
                <a:defRPr sz="1400">
                  <a:solidFill>
                    <a:srgbClr val="FBC901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Light's Wavelength (nm) =&gt;</a:t>
              </a:r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Rectangle 2"/>
          <p:cNvSpPr txBox="1">
            <a:spLocks noGrp="1"/>
          </p:cNvSpPr>
          <p:nvPr>
            <p:ph type="title"/>
          </p:nvPr>
        </p:nvSpPr>
        <p:spPr>
          <a:xfrm>
            <a:off x="152400" y="152400"/>
            <a:ext cx="8686800" cy="457200"/>
          </a:xfrm>
          <a:prstGeom prst="rect">
            <a:avLst/>
          </a:prstGeom>
        </p:spPr>
        <p:txBody>
          <a:bodyPr/>
          <a:lstStyle>
            <a:lvl1pPr defTabSz="457200">
              <a:defRPr sz="2000" i="1"/>
            </a:lvl1pPr>
          </a:lstStyle>
          <a:p>
            <a:r>
              <a:t>Larger the area under a curve =&gt; Larger the possible electrical output</a:t>
            </a:r>
          </a:p>
        </p:txBody>
      </p:sp>
      <p:sp>
        <p:nvSpPr>
          <p:cNvPr id="494" name="Rectangle 3"/>
          <p:cNvSpPr txBox="1">
            <a:spLocks noGrp="1"/>
          </p:cNvSpPr>
          <p:nvPr>
            <p:ph type="body" idx="1"/>
          </p:nvPr>
        </p:nvSpPr>
        <p:spPr>
          <a:xfrm>
            <a:off x="76200" y="838200"/>
            <a:ext cx="8991600" cy="5638800"/>
          </a:xfrm>
          <a:prstGeom prst="rect">
            <a:avLst/>
          </a:prstGeom>
        </p:spPr>
        <p:txBody>
          <a:bodyPr/>
          <a:lstStyle/>
          <a:p>
            <a:pPr defTabSz="457200">
              <a:defRPr sz="1800"/>
            </a:pPr>
            <a:r>
              <a:t>BIGGEST area comes between the curves for cells made of </a:t>
            </a:r>
            <a:r>
              <a:rPr>
                <a:solidFill>
                  <a:schemeClr val="accent1"/>
                </a:solidFill>
              </a:rPr>
              <a:t>1 eV</a:t>
            </a:r>
            <a:r>
              <a:t> &amp; </a:t>
            </a:r>
            <a:r>
              <a:rPr>
                <a:solidFill>
                  <a:srgbClr val="F573FC"/>
                </a:solidFill>
              </a:rPr>
              <a:t>1.5 eV </a:t>
            </a:r>
            <a:r>
              <a:t>materials</a:t>
            </a:r>
            <a:endParaRPr>
              <a:solidFill>
                <a:srgbClr val="FFD900"/>
              </a:solidFill>
            </a:endParaRPr>
          </a:p>
          <a:p>
            <a:pPr defTabSz="457200">
              <a:defRPr sz="1000"/>
            </a:pPr>
            <a:endParaRPr/>
          </a:p>
          <a:p>
            <a:pPr defTabSz="457200">
              <a:defRPr sz="1800"/>
            </a:pPr>
            <a:r>
              <a:t>	Material with a 1.3 eV bandgap could capture &amp; convert ~ 35% of Sun's energy </a:t>
            </a:r>
          </a:p>
          <a:p>
            <a:pPr defTabSz="457200">
              <a:defRPr sz="1800"/>
            </a:pPr>
            <a:endParaRPr/>
          </a:p>
          <a:p>
            <a:pPr defTabSz="457200">
              <a:defRPr sz="1800"/>
            </a:pPr>
            <a:r>
              <a:t>This is called the  </a:t>
            </a:r>
            <a:r>
              <a:rPr b="1">
                <a:solidFill>
                  <a:srgbClr val="FFD900"/>
                </a:solidFill>
              </a:rPr>
              <a:t>Shockley-Queisser Limit </a:t>
            </a:r>
            <a:r>
              <a:t>after William Shockley &amp; Hans Queisser</a:t>
            </a:r>
          </a:p>
          <a:p>
            <a:pPr defTabSz="457200">
              <a:defRPr sz="2800"/>
            </a:pPr>
            <a:endParaRPr/>
          </a:p>
          <a:p>
            <a:pPr algn="ctr" defTabSz="457200">
              <a:defRPr sz="1800"/>
            </a:pPr>
            <a:r>
              <a:t>This ~ 35% efficiency limit is NOT due to poor solar cell engineering!</a:t>
            </a:r>
          </a:p>
          <a:p>
            <a:pPr algn="ctr" defTabSz="457200">
              <a:defRPr sz="500"/>
            </a:pPr>
            <a:endParaRPr/>
          </a:p>
          <a:p>
            <a:pPr algn="ctr" defTabSz="457200">
              <a:defRPr sz="1800"/>
            </a:pPr>
            <a:r>
              <a:t>It is instead because:</a:t>
            </a:r>
          </a:p>
          <a:p>
            <a:pPr defTabSz="457200">
              <a:defRPr sz="2800" b="1"/>
            </a:pPr>
            <a:endParaRPr/>
          </a:p>
          <a:p>
            <a:pPr defTabSz="457200">
              <a:defRPr sz="1800" b="1"/>
            </a:pPr>
            <a:r>
              <a:t>We can ONLY CAPTURE that part of light energy liberating electron from bond,</a:t>
            </a:r>
            <a:endParaRPr sz="1100"/>
          </a:p>
          <a:p>
            <a:pPr defTabSz="457200">
              <a:defRPr sz="900" b="1"/>
            </a:pPr>
            <a:endParaRPr/>
          </a:p>
          <a:p>
            <a:pPr algn="r" defTabSz="457200">
              <a:defRPr sz="1800" b="1"/>
            </a:pPr>
            <a:r>
              <a:t>REST of light energy is wasted giving that liberated electron a kick in the butt</a:t>
            </a:r>
          </a:p>
          <a:p>
            <a:pPr algn="ctr" defTabSz="457200">
              <a:defRPr sz="1800" b="1">
                <a:solidFill>
                  <a:srgbClr val="FFD900"/>
                </a:solidFill>
              </a:defRPr>
            </a:pPr>
            <a:endParaRPr/>
          </a:p>
          <a:p>
            <a:pPr algn="ctr" defTabSz="457200">
              <a:defRPr sz="1800" b="1">
                <a:solidFill>
                  <a:srgbClr val="FFD900"/>
                </a:solidFill>
              </a:defRPr>
            </a:pPr>
            <a:r>
              <a:t>All because a photon insists on giving ALL of its energy to a single electron</a:t>
            </a:r>
          </a:p>
          <a:p>
            <a:pPr algn="ctr" defTabSz="457200">
              <a:defRPr sz="1100" b="1">
                <a:solidFill>
                  <a:srgbClr val="FFD900"/>
                </a:solidFill>
              </a:defRPr>
            </a:pPr>
            <a:endParaRPr/>
          </a:p>
          <a:p>
            <a:pPr algn="ctr" defTabSz="457200">
              <a:defRPr sz="1800">
                <a:solidFill>
                  <a:srgbClr val="FFD900"/>
                </a:solidFill>
              </a:defRPr>
            </a:pPr>
            <a:r>
              <a:t>(even photons with enough energy to liberate multiple electrons!)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Rectangle 2"/>
          <p:cNvSpPr txBox="1">
            <a:spLocks noGrp="1"/>
          </p:cNvSpPr>
          <p:nvPr>
            <p:ph type="title"/>
          </p:nvPr>
        </p:nvSpPr>
        <p:spPr>
          <a:xfrm>
            <a:off x="76200" y="1790700"/>
            <a:ext cx="8991600" cy="1652270"/>
          </a:xfrm>
          <a:prstGeom prst="rect">
            <a:avLst/>
          </a:prstGeom>
        </p:spPr>
        <p:txBody>
          <a:bodyPr/>
          <a:lstStyle/>
          <a:p>
            <a:r>
              <a:t>What are </a:t>
            </a:r>
            <a:r>
              <a:rPr b="1"/>
              <a:t>today's</a:t>
            </a:r>
            <a:r>
              <a:t> PV cells?</a:t>
            </a:r>
          </a:p>
          <a:p>
            <a:pPr>
              <a:defRPr sz="1600"/>
            </a:pPr>
            <a:endParaRPr/>
          </a:p>
          <a:p>
            <a:r>
              <a:t>What </a:t>
            </a:r>
            <a:r>
              <a:rPr b="1"/>
              <a:t>emerging</a:t>
            </a:r>
            <a:r>
              <a:t> cells seek to replace them?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Rectangle 2"/>
          <p:cNvSpPr txBox="1">
            <a:spLocks noGrp="1"/>
          </p:cNvSpPr>
          <p:nvPr>
            <p:ph type="title"/>
          </p:nvPr>
        </p:nvSpPr>
        <p:spPr>
          <a:xfrm>
            <a:off x="76200" y="127000"/>
            <a:ext cx="8991600" cy="609600"/>
          </a:xfrm>
          <a:prstGeom prst="rect">
            <a:avLst/>
          </a:prstGeom>
        </p:spPr>
        <p:txBody>
          <a:bodyPr/>
          <a:lstStyle>
            <a:lvl1pPr defTabSz="841247">
              <a:defRPr sz="2024">
                <a:effectLst>
                  <a:outerShdw blurRad="35052" dist="35052" dir="2700000" rotWithShape="0">
                    <a:srgbClr val="000000"/>
                  </a:outerShdw>
                </a:effectLst>
              </a:defRPr>
            </a:lvl1pPr>
          </a:lstStyle>
          <a:p>
            <a:r>
              <a:t>The U.S. National Renewable Energy Lab (NREL) tracks this via their annual:</a:t>
            </a:r>
          </a:p>
        </p:txBody>
      </p:sp>
      <p:sp>
        <p:nvSpPr>
          <p:cNvPr id="499" name="Rectangle 3"/>
          <p:cNvSpPr txBox="1">
            <a:spLocks noGrp="1"/>
          </p:cNvSpPr>
          <p:nvPr>
            <p:ph type="body" idx="1"/>
          </p:nvPr>
        </p:nvSpPr>
        <p:spPr>
          <a:xfrm>
            <a:off x="127000" y="914400"/>
            <a:ext cx="8991600" cy="3455362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ts val="400"/>
              </a:spcBef>
              <a:tabLst>
                <a:tab pos="444500" algn="l"/>
                <a:tab pos="901700" algn="l"/>
                <a:tab pos="1371600" algn="l"/>
              </a:tabLst>
              <a:defRPr sz="2100"/>
            </a:pPr>
            <a:r>
              <a:rPr b="1">
                <a:solidFill>
                  <a:srgbClr val="FBC901"/>
                </a:solidFill>
              </a:rPr>
              <a:t>Best Research Cell Efficiencies</a:t>
            </a:r>
            <a:r>
              <a:t> chart</a:t>
            </a:r>
          </a:p>
          <a:p>
            <a:pPr>
              <a:spcBef>
                <a:spcPts val="400"/>
              </a:spcBef>
              <a:tabLst>
                <a:tab pos="444500" algn="l"/>
                <a:tab pos="901700" algn="l"/>
                <a:tab pos="1371600" algn="l"/>
              </a:tabLst>
              <a:defRPr sz="1800"/>
            </a:pPr>
            <a:endParaRPr/>
          </a:p>
          <a:p>
            <a:pPr>
              <a:spcBef>
                <a:spcPts val="400"/>
              </a:spcBef>
              <a:tabLst>
                <a:tab pos="444500" algn="l"/>
                <a:tab pos="901700" algn="l"/>
                <a:tab pos="1371600" algn="l"/>
              </a:tabLst>
              <a:defRPr sz="1800"/>
            </a:pPr>
            <a:r>
              <a:t>As the name suggests, the chart records results achieved ONLY in a lab </a:t>
            </a:r>
          </a:p>
          <a:p>
            <a:pPr>
              <a:spcBef>
                <a:spcPts val="400"/>
              </a:spcBef>
              <a:tabLst>
                <a:tab pos="444500" algn="l"/>
                <a:tab pos="901700" algn="l"/>
                <a:tab pos="1371600" algn="l"/>
              </a:tabLst>
              <a:defRPr sz="900"/>
            </a:pPr>
            <a:endParaRPr/>
          </a:p>
          <a:p>
            <a:pPr marL="0" lvl="1" indent="640896">
              <a:spcBef>
                <a:spcPts val="400"/>
              </a:spcBef>
              <a:buSzTx/>
              <a:buNone/>
              <a:tabLst>
                <a:tab pos="444500" algn="l"/>
                <a:tab pos="901700" algn="l"/>
                <a:tab pos="1371600" algn="l"/>
              </a:tabLst>
              <a:defRPr sz="1800"/>
            </a:pPr>
            <a:r>
              <a:t>Even if only ONE lab in the whole world has ever achieved these results!</a:t>
            </a:r>
          </a:p>
          <a:p>
            <a:pPr marL="0" lvl="1" indent="640896">
              <a:spcBef>
                <a:spcPts val="400"/>
              </a:spcBef>
              <a:buSzTx/>
              <a:buNone/>
              <a:tabLst>
                <a:tab pos="444500" algn="l"/>
                <a:tab pos="901700" algn="l"/>
                <a:tab pos="1371600" algn="l"/>
              </a:tabLst>
              <a:defRPr sz="1200"/>
            </a:pPr>
            <a:endParaRPr/>
          </a:p>
          <a:p>
            <a:pPr>
              <a:spcBef>
                <a:spcPts val="400"/>
              </a:spcBef>
              <a:tabLst>
                <a:tab pos="444500" algn="l"/>
                <a:tab pos="901700" algn="l"/>
                <a:tab pos="1371600" algn="l"/>
              </a:tabLst>
              <a:defRPr sz="1800"/>
            </a:pPr>
            <a:r>
              <a:t>Meaning that many of these cells are not (and may never become) commercially viable</a:t>
            </a:r>
          </a:p>
          <a:p>
            <a:pPr>
              <a:spcBef>
                <a:spcPts val="400"/>
              </a:spcBef>
              <a:tabLst>
                <a:tab pos="444500" algn="l"/>
                <a:tab pos="901700" algn="l"/>
                <a:tab pos="1371600" algn="l"/>
              </a:tabLst>
              <a:defRPr sz="900"/>
            </a:pPr>
            <a:endParaRPr/>
          </a:p>
          <a:p>
            <a:pPr marL="0" lvl="1" indent="640896">
              <a:spcBef>
                <a:spcPts val="400"/>
              </a:spcBef>
              <a:buSzTx/>
              <a:buNone/>
              <a:tabLst>
                <a:tab pos="444500" algn="l"/>
                <a:tab pos="901700" algn="l"/>
                <a:tab pos="1371600" algn="l"/>
              </a:tabLst>
              <a:defRPr sz="1800"/>
            </a:pPr>
            <a:r>
              <a:t>But the chart</a:t>
            </a:r>
            <a:r>
              <a:rPr b="1"/>
              <a:t> does </a:t>
            </a:r>
            <a:r>
              <a:t>try to plot all credible contenders &amp; their R&amp;D progress</a:t>
            </a:r>
          </a:p>
          <a:p>
            <a:pPr>
              <a:spcBef>
                <a:spcPts val="400"/>
              </a:spcBef>
              <a:tabLst>
                <a:tab pos="444500" algn="l"/>
                <a:tab pos="901700" algn="l"/>
                <a:tab pos="1371600" algn="l"/>
              </a:tabLst>
              <a:defRPr sz="2600" b="1"/>
            </a:pPr>
            <a:endParaRPr/>
          </a:p>
          <a:p>
            <a:pPr marL="0" lvl="2" indent="1085850">
              <a:spcBef>
                <a:spcPts val="400"/>
              </a:spcBef>
              <a:buSzTx/>
              <a:buNone/>
              <a:tabLst>
                <a:tab pos="444500" algn="l"/>
                <a:tab pos="901700" algn="l"/>
                <a:tab pos="1371600" algn="l"/>
              </a:tabLst>
              <a:defRPr sz="1800" b="1"/>
            </a:pPr>
            <a:r>
              <a:t>Here is the 2018 chart in its full (and decidedly gory) glory:  </a:t>
            </a:r>
            <a:r>
              <a:rPr baseline="31999"/>
              <a:t>1</a:t>
            </a:r>
          </a:p>
        </p:txBody>
      </p:sp>
      <p:sp>
        <p:nvSpPr>
          <p:cNvPr id="500" name="Rectangle 5"/>
          <p:cNvSpPr txBox="1"/>
          <p:nvPr/>
        </p:nvSpPr>
        <p:spPr>
          <a:xfrm>
            <a:off x="192680" y="5326920"/>
            <a:ext cx="8773520" cy="153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b="0" i="1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1) In the summer of 2018 I downloaded the following (then current) version of the NREL chart at:</a:t>
            </a:r>
          </a:p>
          <a:p>
            <a:pPr algn="ctr">
              <a:defRPr sz="4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https://www.nrel.gov/pv/assets/pdfs/pv-efficiencies-07-17-2018.pdf</a:t>
            </a:r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>
                <a:solidFill>
                  <a:srgbClr val="FFFFFF"/>
                </a:solidFill>
              </a:rPr>
              <a:t>This link has since died (as MANY U.S. Government links to renewable energy data have died under the Trump administration)</a:t>
            </a:r>
          </a:p>
          <a:p>
            <a:pPr algn="ctr">
              <a:defRPr sz="500" b="0" i="1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200" b="0" i="1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This alternative link was still functional as of late February 2019:</a:t>
            </a:r>
          </a:p>
          <a:p>
            <a:pPr algn="ctr">
              <a:defRPr sz="4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https://www.energy.gov/eere/solar/downloads/research-cell-efficiency-records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357205" y="5981700"/>
            <a:ext cx="8429590" cy="668379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ts val="400"/>
              </a:spcBef>
              <a:defRPr sz="1400"/>
            </a:pPr>
            <a:r>
              <a:t>This chart's file is HUGE, starting out more than four times the size of a PowerPoint slide</a:t>
            </a:r>
          </a:p>
          <a:p>
            <a:pPr algn="ctr">
              <a:defRPr sz="500"/>
            </a:pPr>
            <a:endParaRPr/>
          </a:p>
          <a:p>
            <a:pPr algn="ctr">
              <a:spcBef>
                <a:spcPts val="400"/>
              </a:spcBef>
              <a:defRPr sz="1400"/>
            </a:pPr>
            <a:r>
              <a:t>So I will only use this high-resolution version here (and you may have come back to magnify its details)</a:t>
            </a:r>
          </a:p>
        </p:txBody>
      </p:sp>
      <p:pic>
        <p:nvPicPr>
          <p:cNvPr id="503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039" y="639813"/>
            <a:ext cx="8788401" cy="5151387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334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r>
              <a:t>The full (high-resolution version) of the 2018 NREL chart: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Rectangle 2"/>
          <p:cNvSpPr txBox="1">
            <a:spLocks noGrp="1"/>
          </p:cNvSpPr>
          <p:nvPr>
            <p:ph type="title"/>
          </p:nvPr>
        </p:nvSpPr>
        <p:spPr>
          <a:xfrm>
            <a:off x="152400" y="63204"/>
            <a:ext cx="8686800" cy="1094740"/>
          </a:xfrm>
          <a:prstGeom prst="rect">
            <a:avLst/>
          </a:prstGeom>
        </p:spPr>
        <p:txBody>
          <a:bodyPr/>
          <a:lstStyle/>
          <a:p>
            <a:pPr defTabSz="457200">
              <a:defRPr sz="2000"/>
            </a:pPr>
            <a:r>
              <a:rPr b="1"/>
              <a:t>Today's</a:t>
            </a:r>
            <a:r>
              <a:t> mature &amp; commercialized cells fall in the chart's center</a:t>
            </a:r>
          </a:p>
          <a:p>
            <a:pPr defTabSz="457200">
              <a:defRPr sz="1200"/>
            </a:pPr>
            <a:endParaRPr/>
          </a:p>
          <a:p>
            <a:pPr defTabSz="457200">
              <a:defRPr sz="2000"/>
            </a:pPr>
            <a:r>
              <a:t>This note set's featured </a:t>
            </a:r>
            <a:r>
              <a:rPr b="1"/>
              <a:t>emerging</a:t>
            </a:r>
            <a:r>
              <a:t> cells are at the </a:t>
            </a:r>
            <a:r>
              <a:rPr>
                <a:solidFill>
                  <a:srgbClr val="F690FF"/>
                </a:solidFill>
              </a:rPr>
              <a:t>top</a:t>
            </a:r>
            <a:r>
              <a:t> &amp; </a:t>
            </a:r>
            <a:r>
              <a:rPr>
                <a:solidFill>
                  <a:srgbClr val="FF9300"/>
                </a:solidFill>
              </a:rPr>
              <a:t>lower </a:t>
            </a:r>
            <a:r>
              <a:rPr>
                <a:solidFill>
                  <a:srgbClr val="FFFFFF"/>
                </a:solidFill>
              </a:rPr>
              <a:t>right</a:t>
            </a:r>
            <a:r>
              <a:t>:</a:t>
            </a:r>
          </a:p>
        </p:txBody>
      </p:sp>
      <p:pic>
        <p:nvPicPr>
          <p:cNvPr id="50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40862" y="-18364200"/>
            <a:ext cx="6606276" cy="4320612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4495800" y="1358900"/>
            <a:ext cx="4255995" cy="381000"/>
          </a:xfrm>
          <a:prstGeom prst="rect">
            <a:avLst/>
          </a:prstGeom>
        </p:spPr>
        <p:txBody>
          <a:bodyPr/>
          <a:lstStyle>
            <a:lvl1pPr algn="ctr" defTabSz="457200">
              <a:spcBef>
                <a:spcPts val="400"/>
              </a:spcBef>
              <a:defRPr sz="1800">
                <a:solidFill>
                  <a:srgbClr val="FF40FF"/>
                </a:solidFill>
              </a:defRPr>
            </a:lvl1pPr>
          </a:lstStyle>
          <a:p>
            <a:r>
              <a:t>Emerging Multi-junction / Tandem  PV</a:t>
            </a:r>
          </a:p>
        </p:txBody>
      </p:sp>
      <p:sp>
        <p:nvSpPr>
          <p:cNvPr id="509" name="Rectangle 3"/>
          <p:cNvSpPr txBox="1"/>
          <p:nvPr/>
        </p:nvSpPr>
        <p:spPr>
          <a:xfrm>
            <a:off x="1371600" y="1714500"/>
            <a:ext cx="3810000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Single crystal GaAs PV</a:t>
            </a:r>
          </a:p>
        </p:txBody>
      </p:sp>
      <p:sp>
        <p:nvSpPr>
          <p:cNvPr id="510" name="Rectangle 3"/>
          <p:cNvSpPr txBox="1"/>
          <p:nvPr/>
        </p:nvSpPr>
        <p:spPr>
          <a:xfrm>
            <a:off x="152400" y="2552700"/>
            <a:ext cx="2514600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Single crystal Si PV</a:t>
            </a:r>
          </a:p>
        </p:txBody>
      </p:sp>
      <p:sp>
        <p:nvSpPr>
          <p:cNvPr id="511" name="Rectangle 3"/>
          <p:cNvSpPr txBox="1"/>
          <p:nvPr/>
        </p:nvSpPr>
        <p:spPr>
          <a:xfrm>
            <a:off x="88900" y="4152900"/>
            <a:ext cx="2667000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Polycrystal Si PV</a:t>
            </a:r>
          </a:p>
        </p:txBody>
      </p:sp>
      <p:sp>
        <p:nvSpPr>
          <p:cNvPr id="512" name="Rectangle 3"/>
          <p:cNvSpPr txBox="1"/>
          <p:nvPr/>
        </p:nvSpPr>
        <p:spPr>
          <a:xfrm>
            <a:off x="0" y="5143500"/>
            <a:ext cx="2590800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Amorphous Si PV</a:t>
            </a:r>
          </a:p>
        </p:txBody>
      </p:sp>
      <p:pic>
        <p:nvPicPr>
          <p:cNvPr id="513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49678" y="2244369"/>
            <a:ext cx="5715001" cy="3886201"/>
          </a:xfrm>
          <a:prstGeom prst="rect">
            <a:avLst/>
          </a:prstGeom>
          <a:ln w="12700">
            <a:miter lim="400000"/>
          </a:ln>
        </p:spPr>
      </p:pic>
      <p:sp>
        <p:nvSpPr>
          <p:cNvPr id="514" name="Oval 6"/>
          <p:cNvSpPr/>
          <p:nvPr/>
        </p:nvSpPr>
        <p:spPr>
          <a:xfrm>
            <a:off x="5620870" y="2669836"/>
            <a:ext cx="2451849" cy="1125165"/>
          </a:xfrm>
          <a:prstGeom prst="ellipse">
            <a:avLst/>
          </a:prstGeom>
          <a:ln w="57150">
            <a:solidFill>
              <a:srgbClr val="F573FC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5" name="Straight Connector 20"/>
          <p:cNvSpPr/>
          <p:nvPr/>
        </p:nvSpPr>
        <p:spPr>
          <a:xfrm>
            <a:off x="4114799" y="2095499"/>
            <a:ext cx="1201272" cy="1875307"/>
          </a:xfrm>
          <a:prstGeom prst="line">
            <a:avLst/>
          </a:prstGeom>
          <a:solidFill>
            <a:schemeClr val="accent1"/>
          </a:solidFill>
          <a:ln w="57150">
            <a:solidFill>
              <a:schemeClr val="accent1">
                <a:satOff val="-52631"/>
                <a:lumOff val="17500"/>
              </a:schemeClr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6" name="Straight Connector 23"/>
          <p:cNvSpPr/>
          <p:nvPr/>
        </p:nvSpPr>
        <p:spPr>
          <a:xfrm>
            <a:off x="2590799" y="2781300"/>
            <a:ext cx="1828166" cy="1828165"/>
          </a:xfrm>
          <a:prstGeom prst="line">
            <a:avLst/>
          </a:prstGeom>
          <a:solidFill>
            <a:schemeClr val="accent1"/>
          </a:solidFill>
          <a:ln w="57150">
            <a:solidFill>
              <a:schemeClr val="accent1">
                <a:satOff val="-52631"/>
                <a:lumOff val="17500"/>
              </a:schemeClr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7" name="Straight Connector 26"/>
          <p:cNvSpPr/>
          <p:nvPr/>
        </p:nvSpPr>
        <p:spPr>
          <a:xfrm>
            <a:off x="2500652" y="4344770"/>
            <a:ext cx="1706346" cy="693130"/>
          </a:xfrm>
          <a:prstGeom prst="line">
            <a:avLst/>
          </a:prstGeom>
          <a:solidFill>
            <a:schemeClr val="accent1"/>
          </a:solidFill>
          <a:ln w="57150">
            <a:solidFill>
              <a:schemeClr val="accent1">
                <a:satOff val="-52631"/>
                <a:lumOff val="17500"/>
              </a:schemeClr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8" name="Straight Connector 28"/>
          <p:cNvSpPr/>
          <p:nvPr/>
        </p:nvSpPr>
        <p:spPr>
          <a:xfrm>
            <a:off x="2354136" y="5334000"/>
            <a:ext cx="1420005" cy="0"/>
          </a:xfrm>
          <a:prstGeom prst="line">
            <a:avLst/>
          </a:prstGeom>
          <a:solidFill>
            <a:schemeClr val="accent1"/>
          </a:solidFill>
          <a:ln w="57150">
            <a:solidFill>
              <a:schemeClr val="accent1">
                <a:satOff val="-52631"/>
                <a:lumOff val="17500"/>
              </a:schemeClr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9" name="Oval 29"/>
          <p:cNvSpPr/>
          <p:nvPr/>
        </p:nvSpPr>
        <p:spPr>
          <a:xfrm>
            <a:off x="5848349" y="4775200"/>
            <a:ext cx="2609851" cy="1143000"/>
          </a:xfrm>
          <a:prstGeom prst="ellipse">
            <a:avLst/>
          </a:prstGeom>
          <a:ln w="57150">
            <a:solidFill>
              <a:srgbClr val="FF6600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0" name="Straight Connector 30"/>
          <p:cNvSpPr/>
          <p:nvPr/>
        </p:nvSpPr>
        <p:spPr>
          <a:xfrm flipV="1">
            <a:off x="7162801" y="5918200"/>
            <a:ext cx="2" cy="304801"/>
          </a:xfrm>
          <a:prstGeom prst="line">
            <a:avLst/>
          </a:prstGeom>
          <a:solidFill>
            <a:schemeClr val="accent1"/>
          </a:solidFill>
          <a:ln w="57150">
            <a:solidFill>
              <a:srgbClr val="FF6600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1" name="Rectangle 3"/>
          <p:cNvSpPr txBox="1"/>
          <p:nvPr/>
        </p:nvSpPr>
        <p:spPr>
          <a:xfrm>
            <a:off x="5969000" y="6286500"/>
            <a:ext cx="2399280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rPr>
                <a:solidFill>
                  <a:srgbClr val="FF9300"/>
                </a:solidFill>
              </a:rPr>
              <a:t>Emerging Thin-Film PV</a:t>
            </a:r>
            <a:r>
              <a:t> </a:t>
            </a:r>
          </a:p>
        </p:txBody>
      </p:sp>
      <p:sp>
        <p:nvSpPr>
          <p:cNvPr id="522" name="Straight Connector 19"/>
          <p:cNvSpPr/>
          <p:nvPr/>
        </p:nvSpPr>
        <p:spPr>
          <a:xfrm>
            <a:off x="6400800" y="1790699"/>
            <a:ext cx="445994" cy="879137"/>
          </a:xfrm>
          <a:prstGeom prst="line">
            <a:avLst/>
          </a:prstGeom>
          <a:solidFill>
            <a:schemeClr val="accent1"/>
          </a:solidFill>
          <a:ln w="57150">
            <a:solidFill>
              <a:srgbClr val="F573FC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Rectangle 2"/>
          <p:cNvSpPr txBox="1">
            <a:spLocks noGrp="1"/>
          </p:cNvSpPr>
          <p:nvPr>
            <p:ph type="title"/>
          </p:nvPr>
        </p:nvSpPr>
        <p:spPr>
          <a:xfrm>
            <a:off x="152400" y="-12700"/>
            <a:ext cx="8686800" cy="697716"/>
          </a:xfrm>
          <a:prstGeom prst="rect">
            <a:avLst/>
          </a:prstGeom>
        </p:spPr>
        <p:txBody>
          <a:bodyPr/>
          <a:lstStyle>
            <a:lvl1pPr defTabSz="457200">
              <a:defRPr sz="2000"/>
            </a:lvl1pPr>
          </a:lstStyle>
          <a:p>
            <a:r>
              <a:t>Research on "thin-film" PV cells targets cost reduction</a:t>
            </a:r>
          </a:p>
        </p:txBody>
      </p:sp>
      <p:pic>
        <p:nvPicPr>
          <p:cNvPr id="52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40862" y="-18364200"/>
            <a:ext cx="6606276" cy="4320612"/>
          </a:xfrm>
          <a:prstGeom prst="rect">
            <a:avLst/>
          </a:prstGeom>
          <a:ln w="12700">
            <a:miter lim="400000"/>
          </a:ln>
        </p:spPr>
      </p:pic>
      <p:sp>
        <p:nvSpPr>
          <p:cNvPr id="526" name="Rectangle 3"/>
          <p:cNvSpPr txBox="1"/>
          <p:nvPr/>
        </p:nvSpPr>
        <p:spPr>
          <a:xfrm>
            <a:off x="235597" y="706275"/>
            <a:ext cx="8792784" cy="1817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As their name suggests, these cells use only very thin sunlight-absorbing layers</a:t>
            </a:r>
          </a:p>
          <a:p>
            <a:pPr defTabSz="457200">
              <a:spcBef>
                <a:spcPts val="400"/>
              </a:spcBef>
              <a:defRPr sz="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lvl="1" defTabSz="457200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Generally sprayed or painted on cheaper substrates such as sheet metal</a:t>
            </a:r>
          </a:p>
          <a:p>
            <a:pPr lvl="1" defTabSz="457200">
              <a:spcBef>
                <a:spcPts val="400"/>
              </a:spcBef>
              <a:defRPr sz="11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457200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Thinner light-absorbing layers reduce cost . . . but they can also reduce cell efficiency</a:t>
            </a:r>
          </a:p>
          <a:p>
            <a:pPr lvl="1" defTabSz="457200">
              <a:spcBef>
                <a:spcPts val="400"/>
              </a:spcBef>
              <a:defRPr sz="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lvl="1" defTabSz="457200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One reason thin-films fall in the lower-efficiency bottom half of the chart</a:t>
            </a:r>
          </a:p>
        </p:txBody>
      </p:sp>
      <p:sp>
        <p:nvSpPr>
          <p:cNvPr id="527" name="Rectangle 3"/>
          <p:cNvSpPr txBox="1"/>
          <p:nvPr/>
        </p:nvSpPr>
        <p:spPr>
          <a:xfrm>
            <a:off x="571500" y="4279900"/>
            <a:ext cx="2667000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Polycrystal Si </a:t>
            </a:r>
          </a:p>
        </p:txBody>
      </p:sp>
      <p:sp>
        <p:nvSpPr>
          <p:cNvPr id="528" name="Rectangle 3"/>
          <p:cNvSpPr txBox="1"/>
          <p:nvPr/>
        </p:nvSpPr>
        <p:spPr>
          <a:xfrm>
            <a:off x="482600" y="5270500"/>
            <a:ext cx="2590800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Amorphous Si</a:t>
            </a:r>
          </a:p>
        </p:txBody>
      </p:sp>
      <p:pic>
        <p:nvPicPr>
          <p:cNvPr id="529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67178" y="2760659"/>
            <a:ext cx="5142515" cy="3496911"/>
          </a:xfrm>
          <a:prstGeom prst="rect">
            <a:avLst/>
          </a:prstGeom>
          <a:ln w="12700">
            <a:miter lim="400000"/>
          </a:ln>
        </p:spPr>
      </p:pic>
      <p:sp>
        <p:nvSpPr>
          <p:cNvPr id="530" name="Straight Connector 26"/>
          <p:cNvSpPr/>
          <p:nvPr/>
        </p:nvSpPr>
        <p:spPr>
          <a:xfrm>
            <a:off x="2818152" y="4471770"/>
            <a:ext cx="1706346" cy="693130"/>
          </a:xfrm>
          <a:prstGeom prst="line">
            <a:avLst/>
          </a:prstGeom>
          <a:solidFill>
            <a:schemeClr val="accent1"/>
          </a:solidFill>
          <a:ln w="57150">
            <a:solidFill>
              <a:schemeClr val="accent1">
                <a:satOff val="-52631"/>
                <a:lumOff val="17500"/>
              </a:schemeClr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1" name="Straight Connector 28"/>
          <p:cNvSpPr/>
          <p:nvPr/>
        </p:nvSpPr>
        <p:spPr>
          <a:xfrm>
            <a:off x="2671636" y="5461000"/>
            <a:ext cx="1420005" cy="0"/>
          </a:xfrm>
          <a:prstGeom prst="line">
            <a:avLst/>
          </a:prstGeom>
          <a:solidFill>
            <a:schemeClr val="accent1"/>
          </a:solidFill>
          <a:ln w="57150">
            <a:solidFill>
              <a:schemeClr val="accent1">
                <a:satOff val="-52631"/>
                <a:lumOff val="17500"/>
              </a:schemeClr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2" name="Oval 29"/>
          <p:cNvSpPr/>
          <p:nvPr/>
        </p:nvSpPr>
        <p:spPr>
          <a:xfrm>
            <a:off x="5962649" y="5037275"/>
            <a:ext cx="2342131" cy="1007925"/>
          </a:xfrm>
          <a:prstGeom prst="ellipse">
            <a:avLst/>
          </a:prstGeom>
          <a:ln w="57150">
            <a:solidFill>
              <a:srgbClr val="FF6600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3" name="Straight Connector 30"/>
          <p:cNvSpPr/>
          <p:nvPr/>
        </p:nvSpPr>
        <p:spPr>
          <a:xfrm flipV="1">
            <a:off x="7159113" y="6065837"/>
            <a:ext cx="2" cy="304801"/>
          </a:xfrm>
          <a:prstGeom prst="line">
            <a:avLst/>
          </a:prstGeom>
          <a:solidFill>
            <a:schemeClr val="accent1"/>
          </a:solidFill>
          <a:ln w="57150">
            <a:solidFill>
              <a:srgbClr val="FF6600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4" name="Rectangle 3"/>
          <p:cNvSpPr txBox="1"/>
          <p:nvPr/>
        </p:nvSpPr>
        <p:spPr>
          <a:xfrm>
            <a:off x="6286500" y="6413500"/>
            <a:ext cx="2399280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Emerging Thin-Film PV </a:t>
            </a:r>
          </a:p>
        </p:txBody>
      </p:sp>
      <p:sp>
        <p:nvSpPr>
          <p:cNvPr id="535" name="Rectangle 3"/>
          <p:cNvSpPr txBox="1"/>
          <p:nvPr/>
        </p:nvSpPr>
        <p:spPr>
          <a:xfrm>
            <a:off x="170618" y="3540906"/>
            <a:ext cx="266700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Established Thin Film PV: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40862" y="-18364200"/>
            <a:ext cx="6606276" cy="4320612"/>
          </a:xfrm>
          <a:prstGeom prst="rect">
            <a:avLst/>
          </a:prstGeom>
          <a:ln w="12700">
            <a:miter lim="400000"/>
          </a:ln>
        </p:spPr>
      </p:pic>
      <p:sp>
        <p:nvSpPr>
          <p:cNvPr id="538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4495800" y="2870200"/>
            <a:ext cx="4255995" cy="381000"/>
          </a:xfrm>
          <a:prstGeom prst="rect">
            <a:avLst/>
          </a:prstGeom>
        </p:spPr>
        <p:txBody>
          <a:bodyPr/>
          <a:lstStyle>
            <a:lvl1pPr algn="ctr" defTabSz="457200">
              <a:spcBef>
                <a:spcPts val="400"/>
              </a:spcBef>
              <a:defRPr sz="1800">
                <a:solidFill>
                  <a:srgbClr val="FF40FF"/>
                </a:solidFill>
              </a:defRPr>
            </a:lvl1pPr>
          </a:lstStyle>
          <a:p>
            <a:r>
              <a:t>Emerging Multi-junction / Tandem PV</a:t>
            </a:r>
          </a:p>
        </p:txBody>
      </p:sp>
      <p:grpSp>
        <p:nvGrpSpPr>
          <p:cNvPr id="542" name="Group"/>
          <p:cNvGrpSpPr/>
          <p:nvPr/>
        </p:nvGrpSpPr>
        <p:grpSpPr>
          <a:xfrm>
            <a:off x="3394933" y="3252677"/>
            <a:ext cx="4914760" cy="3462093"/>
            <a:chOff x="0" y="0"/>
            <a:chExt cx="4914759" cy="3462091"/>
          </a:xfrm>
        </p:grpSpPr>
        <p:pic>
          <p:nvPicPr>
            <p:cNvPr id="539" name="Picture 4" descr="Picture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20054"/>
              <a:ext cx="4914760" cy="33420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0" name="Oval 6"/>
            <p:cNvSpPr/>
            <p:nvPr/>
          </p:nvSpPr>
          <p:spPr>
            <a:xfrm>
              <a:off x="2478534" y="640130"/>
              <a:ext cx="2343261" cy="1075333"/>
            </a:xfrm>
            <a:prstGeom prst="ellipse">
              <a:avLst/>
            </a:prstGeom>
            <a:noFill/>
            <a:ln w="57150" cap="flat">
              <a:solidFill>
                <a:srgbClr val="F573F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41" name="Straight Connector 19"/>
            <p:cNvSpPr/>
            <p:nvPr/>
          </p:nvSpPr>
          <p:spPr>
            <a:xfrm>
              <a:off x="3321975" y="0"/>
              <a:ext cx="328189" cy="640130"/>
            </a:xfrm>
            <a:prstGeom prst="line">
              <a:avLst/>
            </a:prstGeom>
            <a:solidFill>
              <a:schemeClr val="accent1"/>
            </a:solidFill>
            <a:ln w="57150" cap="flat">
              <a:solidFill>
                <a:srgbClr val="F573F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43" name="Rectangle 2"/>
          <p:cNvSpPr txBox="1">
            <a:spLocks noGrp="1"/>
          </p:cNvSpPr>
          <p:nvPr>
            <p:ph type="title"/>
          </p:nvPr>
        </p:nvSpPr>
        <p:spPr>
          <a:xfrm>
            <a:off x="152400" y="-12700"/>
            <a:ext cx="8839200" cy="697716"/>
          </a:xfrm>
          <a:prstGeom prst="rect">
            <a:avLst/>
          </a:prstGeom>
        </p:spPr>
        <p:txBody>
          <a:bodyPr/>
          <a:lstStyle>
            <a:lvl1pPr defTabSz="457200">
              <a:defRPr sz="2000"/>
            </a:lvl1pPr>
          </a:lstStyle>
          <a:p>
            <a:r>
              <a:t>Research on "multi-junction" / "tandem" PV cells targets improved efficiency</a:t>
            </a:r>
          </a:p>
        </p:txBody>
      </p:sp>
      <p:sp>
        <p:nvSpPr>
          <p:cNvPr id="544" name="Rectangle 3"/>
          <p:cNvSpPr txBox="1"/>
          <p:nvPr/>
        </p:nvSpPr>
        <p:spPr>
          <a:xfrm>
            <a:off x="226621" y="735445"/>
            <a:ext cx="8839201" cy="1868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Which is achieved by merging together </a:t>
            </a:r>
            <a:r>
              <a:rPr b="1"/>
              <a:t>several different PV cells</a:t>
            </a:r>
          </a:p>
          <a:p>
            <a:pPr defTabSz="457200">
              <a:spcBef>
                <a:spcPts val="400"/>
              </a:spcBef>
              <a:defRPr sz="5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lvl="1" defTabSz="457200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Each targeting only that </a:t>
            </a:r>
            <a:r>
              <a:rPr b="1"/>
              <a:t>part</a:t>
            </a:r>
            <a:r>
              <a:t> of the sun's spectrum that their chosen material</a:t>
            </a:r>
          </a:p>
          <a:p>
            <a:pPr lvl="1" defTabSz="457200">
              <a:spcBef>
                <a:spcPts val="400"/>
              </a:spcBef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lvl="2" defTabSz="457200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most efficiently absorbs and converts (by minimizing Butt-Kicking)</a:t>
            </a:r>
          </a:p>
          <a:p>
            <a:pPr lvl="2" defTabSz="457200">
              <a:spcBef>
                <a:spcPts val="40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457200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The challenge: Can such a large increase in complexity ever yield </a:t>
            </a:r>
            <a:r>
              <a:rPr b="1"/>
              <a:t>affordable</a:t>
            </a:r>
            <a:r>
              <a:t> PV?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Rectangle 5"/>
          <p:cNvSpPr txBox="1"/>
          <p:nvPr/>
        </p:nvSpPr>
        <p:spPr>
          <a:xfrm>
            <a:off x="304800" y="64445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53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838200"/>
          </a:xfrm>
          <a:prstGeom prst="rect">
            <a:avLst/>
          </a:prstGeom>
        </p:spPr>
        <p:txBody>
          <a:bodyPr/>
          <a:lstStyle/>
          <a:p>
            <a:r>
              <a:t>Tomorrow's Photovoltaic Solar Cells</a:t>
            </a:r>
          </a:p>
        </p:txBody>
      </p:sp>
      <p:sp>
        <p:nvSpPr>
          <p:cNvPr id="154" name="Rectangle 3"/>
          <p:cNvSpPr txBox="1">
            <a:spLocks noGrp="1"/>
          </p:cNvSpPr>
          <p:nvPr>
            <p:ph type="body" idx="1"/>
          </p:nvPr>
        </p:nvSpPr>
        <p:spPr>
          <a:xfrm>
            <a:off x="139700" y="990600"/>
            <a:ext cx="8915400" cy="53340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1800"/>
            </a:pPr>
            <a:r>
              <a:rPr b="1"/>
              <a:t>Today's Solar Cells</a:t>
            </a:r>
            <a:r>
              <a:t>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pptx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pdf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4"/>
              </a:rPr>
              <a:t>key</a:t>
            </a:r>
            <a:r>
              <a:t>) introduced the science of PV solar cells</a:t>
            </a:r>
          </a:p>
          <a:p>
            <a:pPr>
              <a:spcBef>
                <a:spcPts val="400"/>
              </a:spcBef>
              <a:defRPr sz="900"/>
            </a:pPr>
            <a:endParaRPr/>
          </a:p>
          <a:p>
            <a:pPr marL="0" lvl="1" indent="640896">
              <a:spcBef>
                <a:spcPts val="400"/>
              </a:spcBef>
              <a:buSzTx/>
              <a:buNone/>
              <a:defRPr sz="1800"/>
            </a:pPr>
            <a:r>
              <a:t>And then described the materials &amp; types of cells producing today's PV power</a:t>
            </a:r>
          </a:p>
          <a:p>
            <a:pPr marL="0" lvl="1" indent="640896">
              <a:spcBef>
                <a:spcPts val="400"/>
              </a:spcBef>
              <a:buSzTx/>
              <a:buNone/>
              <a:defRPr sz="12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This note set instead explores a </a:t>
            </a:r>
            <a:r>
              <a:rPr b="1"/>
              <a:t>long list</a:t>
            </a:r>
            <a:r>
              <a:t> of contenders for </a:t>
            </a:r>
            <a:r>
              <a:rPr b="1"/>
              <a:t>PV cell of tomorrow</a:t>
            </a:r>
          </a:p>
          <a:p>
            <a:pPr>
              <a:spcBef>
                <a:spcPts val="400"/>
              </a:spcBef>
              <a:defRPr sz="900"/>
            </a:pPr>
            <a:endParaRPr/>
          </a:p>
          <a:p>
            <a:pPr marL="0" lvl="1" indent="640896">
              <a:spcBef>
                <a:spcPts val="400"/>
              </a:spcBef>
              <a:buSzTx/>
              <a:buNone/>
              <a:defRPr sz="1800"/>
            </a:pPr>
            <a:r>
              <a:t>Some seek cost reduction through the use of </a:t>
            </a:r>
            <a:r>
              <a:rPr>
                <a:solidFill>
                  <a:srgbClr val="FBC901"/>
                </a:solidFill>
              </a:rPr>
              <a:t>cheaper materials</a:t>
            </a:r>
          </a:p>
          <a:p>
            <a:pPr marL="0" lvl="1" indent="640896">
              <a:spcBef>
                <a:spcPts val="400"/>
              </a:spcBef>
              <a:buSzTx/>
              <a:buNone/>
              <a:defRPr sz="900"/>
            </a:pPr>
            <a:endParaRPr/>
          </a:p>
          <a:p>
            <a:pPr marL="0" lvl="1" indent="640896">
              <a:spcBef>
                <a:spcPts val="400"/>
              </a:spcBef>
              <a:buSzTx/>
              <a:buNone/>
              <a:defRPr sz="1800"/>
            </a:pPr>
            <a:r>
              <a:t>Many strive for more efficient</a:t>
            </a:r>
            <a:r>
              <a:rPr b="1"/>
              <a:t> </a:t>
            </a:r>
            <a:r>
              <a:t>conversion of sunlight's </a:t>
            </a:r>
            <a:r>
              <a:rPr>
                <a:solidFill>
                  <a:srgbClr val="FBC901"/>
                </a:solidFill>
              </a:rPr>
              <a:t>full range of colors</a:t>
            </a:r>
          </a:p>
          <a:p>
            <a:pPr marL="0" lvl="1" indent="640896">
              <a:spcBef>
                <a:spcPts val="400"/>
              </a:spcBef>
              <a:buSzTx/>
              <a:buNone/>
              <a:defRPr sz="12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Motivating the latter: SINGLE photons give ALL of their energy to SINGLE electrons</a:t>
            </a:r>
          </a:p>
          <a:p>
            <a:pPr marL="0" lvl="1" indent="640896">
              <a:spcBef>
                <a:spcPts val="400"/>
              </a:spcBef>
              <a:buSzTx/>
              <a:buNone/>
              <a:defRPr sz="900"/>
            </a:pPr>
            <a:endParaRPr/>
          </a:p>
          <a:p>
            <a:pPr marL="0" lvl="1" indent="640896">
              <a:spcBef>
                <a:spcPts val="400"/>
              </a:spcBef>
              <a:buSzTx/>
              <a:buNone/>
              <a:defRPr sz="1800"/>
            </a:pPr>
            <a:r>
              <a:t>Each electron liberates itself with some of that energy (=&gt; PV electricity)</a:t>
            </a:r>
          </a:p>
          <a:p>
            <a:pPr marL="0" lvl="2" indent="1085850">
              <a:spcBef>
                <a:spcPts val="400"/>
              </a:spcBef>
              <a:buSzTx/>
              <a:buNone/>
              <a:defRPr sz="900"/>
            </a:pPr>
            <a:endParaRPr/>
          </a:p>
          <a:p>
            <a:pPr marL="0" lvl="1" indent="640896">
              <a:spcBef>
                <a:spcPts val="400"/>
              </a:spcBef>
              <a:buSzTx/>
              <a:buNone/>
              <a:defRPr sz="1800"/>
            </a:pPr>
            <a:r>
              <a:t>But it uses any excess energy to whiz about, ricocheting off atoms,</a:t>
            </a:r>
          </a:p>
          <a:p>
            <a:pPr marL="0" lvl="3" indent="1577339">
              <a:spcBef>
                <a:spcPts val="400"/>
              </a:spcBef>
              <a:buSzTx/>
              <a:buNone/>
              <a:defRPr sz="900"/>
            </a:pPr>
            <a:endParaRPr/>
          </a:p>
          <a:p>
            <a:pPr marL="0" lvl="2" indent="1085850">
              <a:spcBef>
                <a:spcPts val="400"/>
              </a:spcBef>
              <a:buSzTx/>
              <a:buNone/>
              <a:defRPr sz="1800"/>
            </a:pPr>
            <a:r>
              <a:t>kicking them into vibration, wasting that excess photon energy as heat</a:t>
            </a:r>
          </a:p>
          <a:p>
            <a:pPr marL="0" lvl="3" indent="1577339">
              <a:spcBef>
                <a:spcPts val="400"/>
              </a:spcBef>
              <a:buSzTx/>
              <a:buNone/>
              <a:defRPr sz="12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To fully appreciate these challenges, a review of my earlier PV note set is in order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Rectangle 2"/>
          <p:cNvSpPr txBox="1">
            <a:spLocks noGrp="1"/>
          </p:cNvSpPr>
          <p:nvPr>
            <p:ph type="title"/>
          </p:nvPr>
        </p:nvSpPr>
        <p:spPr>
          <a:xfrm>
            <a:off x="76200" y="1790700"/>
            <a:ext cx="8991600" cy="1652270"/>
          </a:xfrm>
          <a:prstGeom prst="rect">
            <a:avLst/>
          </a:prstGeom>
        </p:spPr>
        <p:txBody>
          <a:bodyPr/>
          <a:lstStyle/>
          <a:p>
            <a:r>
              <a:t>Thin Film Photovoltaic Solar Cells:</a:t>
            </a:r>
          </a:p>
        </p:txBody>
      </p:sp>
      <p:sp>
        <p:nvSpPr>
          <p:cNvPr id="547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1) https://www.nrel.gov/pv/assets/pdfs/pv-efficiencies-07-17-2018.pdf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From my own UVA Virtual Lab website, here: http://www.virlab.virginia.edu/VL/Semiconductor_crystals.htm</a:t>
            </a:r>
          </a:p>
        </p:txBody>
      </p:sp>
      <p:sp>
        <p:nvSpPr>
          <p:cNvPr id="550" name="Rectangle 2"/>
          <p:cNvSpPr txBox="1">
            <a:spLocks noGrp="1"/>
          </p:cNvSpPr>
          <p:nvPr>
            <p:ph type="title"/>
          </p:nvPr>
        </p:nvSpPr>
        <p:spPr>
          <a:xfrm>
            <a:off x="177800" y="114300"/>
            <a:ext cx="8686800" cy="609600"/>
          </a:xfrm>
          <a:prstGeom prst="rect">
            <a:avLst/>
          </a:prstGeom>
        </p:spPr>
        <p:txBody>
          <a:bodyPr/>
          <a:lstStyle>
            <a:lvl1pPr defTabSz="425195">
              <a:defRPr sz="2046">
                <a:effectLst>
                  <a:outerShdw blurRad="35433" dist="35433" dir="2700000" rotWithShape="0">
                    <a:srgbClr val="000000"/>
                  </a:outerShdw>
                </a:effectLst>
              </a:defRPr>
            </a:lvl1pPr>
          </a:lstStyle>
          <a:p>
            <a:r>
              <a:t>Light-liberated electrons MUST reach the cell's charge-sorting electric field</a:t>
            </a:r>
          </a:p>
        </p:txBody>
      </p:sp>
      <p:sp>
        <p:nvSpPr>
          <p:cNvPr id="551" name="Rectangle 3"/>
          <p:cNvSpPr txBox="1"/>
          <p:nvPr/>
        </p:nvSpPr>
        <p:spPr>
          <a:xfrm>
            <a:off x="159381" y="2476500"/>
            <a:ext cx="8915401" cy="487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400"/>
              </a:spcBef>
              <a:defRPr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rPr b="0">
                <a:solidFill>
                  <a:srgbClr val="FFFFFF"/>
                </a:solidFill>
              </a:rPr>
              <a:t>Which may NOT occur if they instead get hung up at those black blobs (</a:t>
            </a:r>
            <a:r>
              <a:rPr b="0">
                <a:solidFill>
                  <a:srgbClr val="FBC901"/>
                </a:solidFill>
              </a:rPr>
              <a:t>traps</a:t>
            </a:r>
            <a:r>
              <a:rPr b="0">
                <a:solidFill>
                  <a:srgbClr val="FFFFFF"/>
                </a:solidFill>
              </a:rPr>
              <a:t>)</a:t>
            </a:r>
          </a:p>
          <a:p>
            <a:pPr defTabSz="457200">
              <a:spcBef>
                <a:spcPts val="400"/>
              </a:spcBef>
              <a:defRPr sz="7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 b="0">
              <a:solidFill>
                <a:srgbClr val="FFFFFF"/>
              </a:solidFill>
            </a:endParaRPr>
          </a:p>
          <a:p>
            <a:pPr lvl="1" defTabSz="457200">
              <a:spcBef>
                <a:spcPts val="400"/>
              </a:spcBef>
              <a:defRPr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rPr b="0">
                <a:solidFill>
                  <a:srgbClr val="FFFFFF"/>
                </a:solidFill>
              </a:rPr>
              <a:t>These are generally faulty crystal bonds, or certain deadly impurities</a:t>
            </a:r>
          </a:p>
          <a:p>
            <a:pPr defTabSz="457200">
              <a:spcBef>
                <a:spcPts val="400"/>
              </a:spcBef>
              <a:defRPr sz="12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 b="0">
              <a:solidFill>
                <a:srgbClr val="FFFFFF"/>
              </a:solidFill>
            </a:endParaRPr>
          </a:p>
          <a:p>
            <a:pPr defTabSz="457200">
              <a:spcBef>
                <a:spcPts val="400"/>
              </a:spcBef>
              <a:defRPr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rPr b="0">
                <a:solidFill>
                  <a:srgbClr val="FFFFFF"/>
                </a:solidFill>
              </a:rPr>
              <a:t>The dominant "Crystalline Si" PV technology avoids such "traps" through its use of: </a:t>
            </a:r>
          </a:p>
          <a:p>
            <a:pPr lvl="8" defTabSz="457200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lvl="7" defTabSz="457200">
              <a:spcBef>
                <a:spcPts val="400"/>
              </a:spcBef>
              <a:defRPr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rPr b="0">
                <a:solidFill>
                  <a:srgbClr val="FFFFFF"/>
                </a:solidFill>
              </a:rPr>
              <a:t>Almost flawless (~ 1 atom in 10</a:t>
            </a:r>
            <a:r>
              <a:rPr b="0" baseline="31999">
                <a:solidFill>
                  <a:srgbClr val="FFFFFF"/>
                </a:solidFill>
              </a:rPr>
              <a:t>15</a:t>
            </a:r>
            <a:r>
              <a:rPr b="0">
                <a:solidFill>
                  <a:srgbClr val="FFFFFF"/>
                </a:solidFill>
              </a:rPr>
              <a:t> out of place) </a:t>
            </a:r>
          </a:p>
          <a:p>
            <a:pPr lvl="6" defTabSz="457200">
              <a:spcBef>
                <a:spcPts val="400"/>
              </a:spcBef>
              <a:defRPr sz="11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 b="0">
              <a:solidFill>
                <a:srgbClr val="FFFFFF"/>
              </a:solidFill>
            </a:endParaRPr>
          </a:p>
          <a:p>
            <a:pPr lvl="7" defTabSz="457200">
              <a:spcBef>
                <a:spcPts val="400"/>
              </a:spcBef>
              <a:defRPr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rPr b="0">
                <a:solidFill>
                  <a:srgbClr val="FFFFFF"/>
                </a:solidFill>
              </a:rPr>
              <a:t>hyper-pure (~ 1 impurity per trillion atoms) </a:t>
            </a:r>
          </a:p>
          <a:p>
            <a:pPr lvl="7" defTabSz="457200">
              <a:spcBef>
                <a:spcPts val="400"/>
              </a:spcBef>
              <a:defRPr sz="11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 b="0">
              <a:solidFill>
                <a:srgbClr val="FFFFFF"/>
              </a:solidFill>
            </a:endParaRPr>
          </a:p>
          <a:p>
            <a:pPr lvl="7" defTabSz="457200">
              <a:spcBef>
                <a:spcPts val="400"/>
              </a:spcBef>
              <a:defRPr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rPr b="0">
                <a:solidFill>
                  <a:srgbClr val="FFFFFF"/>
                </a:solidFill>
              </a:rPr>
              <a:t>silicon crystals - </a:t>
            </a:r>
            <a:r>
              <a:rPr>
                <a:solidFill>
                  <a:srgbClr val="FFFFFF"/>
                </a:solidFill>
              </a:rPr>
              <a:t>Which are thus quite expensive!</a:t>
            </a:r>
            <a:r>
              <a:t>		</a:t>
            </a:r>
            <a:endParaRPr>
              <a:solidFill>
                <a:srgbClr val="FFFFFF"/>
              </a:solidFill>
            </a:endParaRPr>
          </a:p>
          <a:p>
            <a:pPr defTabSz="457200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457200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457200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457200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457200">
              <a:spcBef>
                <a:spcPts val="400"/>
              </a:spcBef>
              <a:defRPr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GaAs</a:t>
            </a:r>
            <a:r>
              <a:rPr b="0">
                <a:solidFill>
                  <a:srgbClr val="FFFFFF"/>
                </a:solidFill>
              </a:rPr>
              <a:t> has a </a:t>
            </a:r>
            <a:r>
              <a:rPr>
                <a:solidFill>
                  <a:srgbClr val="FFFFFF"/>
                </a:solidFill>
              </a:rPr>
              <a:t>zincblende</a:t>
            </a:r>
            <a:r>
              <a:rPr b="0">
                <a:solidFill>
                  <a:srgbClr val="FFFFFF"/>
                </a:solidFill>
              </a:rPr>
              <a:t> crystal structure which is really almost identical, except:</a:t>
            </a:r>
          </a:p>
        </p:txBody>
      </p:sp>
      <p:pic>
        <p:nvPicPr>
          <p:cNvPr id="552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0035" y="4076961"/>
            <a:ext cx="2586644" cy="19933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89" name="Group"/>
          <p:cNvGrpSpPr/>
          <p:nvPr/>
        </p:nvGrpSpPr>
        <p:grpSpPr>
          <a:xfrm>
            <a:off x="751352" y="895502"/>
            <a:ext cx="7822678" cy="1434796"/>
            <a:chOff x="0" y="0"/>
            <a:chExt cx="7822676" cy="1434794"/>
          </a:xfrm>
        </p:grpSpPr>
        <p:sp>
          <p:nvSpPr>
            <p:cNvPr id="553" name="Rectangle 112"/>
            <p:cNvSpPr/>
            <p:nvPr/>
          </p:nvSpPr>
          <p:spPr>
            <a:xfrm flipH="1">
              <a:off x="1439969" y="0"/>
              <a:ext cx="5037030" cy="904776"/>
            </a:xfrm>
            <a:prstGeom prst="rect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554" name="Rectangle 150"/>
            <p:cNvSpPr/>
            <p:nvPr/>
          </p:nvSpPr>
          <p:spPr>
            <a:xfrm>
              <a:off x="0" y="534"/>
              <a:ext cx="1414778" cy="904776"/>
            </a:xfrm>
            <a:prstGeom prst="rect">
              <a:avLst/>
            </a:prstGeom>
            <a:solidFill>
              <a:srgbClr val="6D6D6D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555" name="Left Arrow 157"/>
            <p:cNvSpPr/>
            <p:nvPr/>
          </p:nvSpPr>
          <p:spPr>
            <a:xfrm>
              <a:off x="1090853" y="676531"/>
              <a:ext cx="647849" cy="123379"/>
            </a:xfrm>
            <a:prstGeom prst="leftArrow">
              <a:avLst>
                <a:gd name="adj1" fmla="val 50000"/>
                <a:gd name="adj2" fmla="val 49991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556" name="Rectangle 240"/>
            <p:cNvSpPr/>
            <p:nvPr/>
          </p:nvSpPr>
          <p:spPr>
            <a:xfrm>
              <a:off x="5769833" y="94391"/>
              <a:ext cx="173768" cy="45240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557" name="Cross 29"/>
            <p:cNvSpPr/>
            <p:nvPr/>
          </p:nvSpPr>
          <p:spPr>
            <a:xfrm>
              <a:off x="5797275" y="229470"/>
              <a:ext cx="115846" cy="90479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558" name="Left Arrow 247"/>
            <p:cNvSpPr/>
            <p:nvPr/>
          </p:nvSpPr>
          <p:spPr>
            <a:xfrm>
              <a:off x="6070862" y="94391"/>
              <a:ext cx="558539" cy="161178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6600"/>
            </a:solidFill>
            <a:ln w="12700" cap="flat">
              <a:solidFill>
                <a:srgbClr val="FF993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559" name="Left Arrow 157"/>
            <p:cNvSpPr/>
            <p:nvPr/>
          </p:nvSpPr>
          <p:spPr>
            <a:xfrm>
              <a:off x="1089826" y="488217"/>
              <a:ext cx="647849" cy="123379"/>
            </a:xfrm>
            <a:prstGeom prst="leftArrow">
              <a:avLst>
                <a:gd name="adj1" fmla="val 50000"/>
                <a:gd name="adj2" fmla="val 49991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560" name="Left Arrow 157"/>
            <p:cNvSpPr/>
            <p:nvPr/>
          </p:nvSpPr>
          <p:spPr>
            <a:xfrm>
              <a:off x="1089826" y="295574"/>
              <a:ext cx="647849" cy="123379"/>
            </a:xfrm>
            <a:prstGeom prst="leftArrow">
              <a:avLst>
                <a:gd name="adj1" fmla="val 50000"/>
                <a:gd name="adj2" fmla="val 49991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561" name="Left Arrow 157"/>
            <p:cNvSpPr/>
            <p:nvPr/>
          </p:nvSpPr>
          <p:spPr>
            <a:xfrm>
              <a:off x="1088797" y="107260"/>
              <a:ext cx="647849" cy="123379"/>
            </a:xfrm>
            <a:prstGeom prst="leftArrow">
              <a:avLst>
                <a:gd name="adj1" fmla="val 50000"/>
                <a:gd name="adj2" fmla="val 49991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562" name="TextBox 28"/>
            <p:cNvSpPr txBox="1"/>
            <p:nvPr/>
          </p:nvSpPr>
          <p:spPr>
            <a:xfrm>
              <a:off x="6705600" y="321853"/>
              <a:ext cx="1117077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400" b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Sunlight in</a:t>
              </a:r>
            </a:p>
          </p:txBody>
        </p:sp>
        <p:sp>
          <p:nvSpPr>
            <p:cNvPr id="563" name="TextBox 29"/>
            <p:cNvSpPr txBox="1"/>
            <p:nvPr/>
          </p:nvSpPr>
          <p:spPr>
            <a:xfrm>
              <a:off x="806777" y="942771"/>
              <a:ext cx="1303257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400" b="0">
                  <a:solidFill>
                    <a:srgbClr val="FFD900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Electric Field</a:t>
              </a:r>
            </a:p>
          </p:txBody>
        </p:sp>
        <p:sp>
          <p:nvSpPr>
            <p:cNvPr id="564" name="TextBox 30"/>
            <p:cNvSpPr txBox="1"/>
            <p:nvPr/>
          </p:nvSpPr>
          <p:spPr>
            <a:xfrm>
              <a:off x="3037787" y="942771"/>
              <a:ext cx="2296213" cy="4920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400" b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Light-liberated electrons</a:t>
              </a:r>
            </a:p>
            <a:p>
              <a:pPr algn="ctr">
                <a:defRPr sz="1400" b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(and bond holes) created</a:t>
              </a:r>
            </a:p>
          </p:txBody>
        </p:sp>
        <p:sp>
          <p:nvSpPr>
            <p:cNvPr id="565" name="Rectangle 240"/>
            <p:cNvSpPr/>
            <p:nvPr/>
          </p:nvSpPr>
          <p:spPr>
            <a:xfrm>
              <a:off x="4245833" y="610513"/>
              <a:ext cx="173768" cy="45240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566" name="Cross 29"/>
            <p:cNvSpPr/>
            <p:nvPr/>
          </p:nvSpPr>
          <p:spPr>
            <a:xfrm>
              <a:off x="4273275" y="745592"/>
              <a:ext cx="115846" cy="90479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567" name="Rectangle 240"/>
            <p:cNvSpPr/>
            <p:nvPr/>
          </p:nvSpPr>
          <p:spPr>
            <a:xfrm>
              <a:off x="2493233" y="305713"/>
              <a:ext cx="173768" cy="45240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568" name="Cross 29"/>
            <p:cNvSpPr/>
            <p:nvPr/>
          </p:nvSpPr>
          <p:spPr>
            <a:xfrm>
              <a:off x="2520675" y="440792"/>
              <a:ext cx="115846" cy="90479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569" name="Left Arrow 247"/>
            <p:cNvSpPr/>
            <p:nvPr/>
          </p:nvSpPr>
          <p:spPr>
            <a:xfrm>
              <a:off x="4531936" y="640493"/>
              <a:ext cx="2097465" cy="152401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6600"/>
            </a:solidFill>
            <a:ln w="12700" cap="flat">
              <a:solidFill>
                <a:srgbClr val="FF993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570" name="Left Arrow 247"/>
            <p:cNvSpPr/>
            <p:nvPr/>
          </p:nvSpPr>
          <p:spPr>
            <a:xfrm>
              <a:off x="2819400" y="368287"/>
              <a:ext cx="3810000" cy="172721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6600"/>
            </a:solidFill>
            <a:ln w="12700" cap="flat">
              <a:solidFill>
                <a:srgbClr val="FF993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grpSp>
          <p:nvGrpSpPr>
            <p:cNvPr id="573" name="Cloud 37"/>
            <p:cNvGrpSpPr/>
            <p:nvPr/>
          </p:nvGrpSpPr>
          <p:grpSpPr>
            <a:xfrm>
              <a:off x="2793319" y="104393"/>
              <a:ext cx="186427" cy="143137"/>
              <a:chOff x="0" y="0"/>
              <a:chExt cx="186425" cy="143136"/>
            </a:xfrm>
          </p:grpSpPr>
          <p:sp>
            <p:nvSpPr>
              <p:cNvPr id="571" name="Shape"/>
              <p:cNvSpPr/>
              <p:nvPr/>
            </p:nvSpPr>
            <p:spPr>
              <a:xfrm>
                <a:off x="0" y="-1"/>
                <a:ext cx="186426" cy="143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0684" extrusionOk="0">
                    <a:moveTo>
                      <a:pt x="1901" y="6800"/>
                    </a:moveTo>
                    <a:cubicBezTo>
                      <a:pt x="1658" y="4397"/>
                      <a:pt x="2907" y="2184"/>
                      <a:pt x="4691" y="1857"/>
                    </a:cubicBezTo>
                    <a:cubicBezTo>
                      <a:pt x="5414" y="1724"/>
                      <a:pt x="6149" y="1922"/>
                      <a:pt x="6778" y="2419"/>
                    </a:cubicBezTo>
                    <a:cubicBezTo>
                      <a:pt x="7445" y="725"/>
                      <a:pt x="9003" y="82"/>
                      <a:pt x="10259" y="981"/>
                    </a:cubicBezTo>
                    <a:cubicBezTo>
                      <a:pt x="10478" y="1139"/>
                      <a:pt x="10680" y="1338"/>
                      <a:pt x="10857" y="1573"/>
                    </a:cubicBezTo>
                    <a:cubicBezTo>
                      <a:pt x="11377" y="169"/>
                      <a:pt x="12642" y="-401"/>
                      <a:pt x="13683" y="299"/>
                    </a:cubicBezTo>
                    <a:cubicBezTo>
                      <a:pt x="13971" y="493"/>
                      <a:pt x="14223" y="774"/>
                      <a:pt x="14418" y="1119"/>
                    </a:cubicBezTo>
                    <a:cubicBezTo>
                      <a:pt x="15255" y="-209"/>
                      <a:pt x="16734" y="-373"/>
                      <a:pt x="17722" y="753"/>
                    </a:cubicBezTo>
                    <a:cubicBezTo>
                      <a:pt x="18137" y="1226"/>
                      <a:pt x="18417" y="1878"/>
                      <a:pt x="18513" y="2598"/>
                    </a:cubicBezTo>
                    <a:cubicBezTo>
                      <a:pt x="19885" y="3102"/>
                      <a:pt x="20694" y="5013"/>
                      <a:pt x="20321" y="6865"/>
                    </a:cubicBezTo>
                    <a:cubicBezTo>
                      <a:pt x="20289" y="7020"/>
                      <a:pt x="20250" y="7173"/>
                      <a:pt x="20203" y="7321"/>
                    </a:cubicBezTo>
                    <a:cubicBezTo>
                      <a:pt x="21303" y="9251"/>
                      <a:pt x="21034" y="12017"/>
                      <a:pt x="19601" y="13499"/>
                    </a:cubicBezTo>
                    <a:cubicBezTo>
                      <a:pt x="19156" y="13961"/>
                      <a:pt x="18629" y="14259"/>
                      <a:pt x="18072" y="14367"/>
                    </a:cubicBezTo>
                    <a:cubicBezTo>
                      <a:pt x="18072" y="16443"/>
                      <a:pt x="16822" y="18126"/>
                      <a:pt x="15280" y="18126"/>
                    </a:cubicBezTo>
                    <a:cubicBezTo>
                      <a:pt x="14757" y="18126"/>
                      <a:pt x="14245" y="17928"/>
                      <a:pt x="13801" y="17556"/>
                    </a:cubicBezTo>
                    <a:cubicBezTo>
                      <a:pt x="13280" y="19883"/>
                      <a:pt x="11460" y="21199"/>
                      <a:pt x="9738" y="20494"/>
                    </a:cubicBezTo>
                    <a:cubicBezTo>
                      <a:pt x="9016" y="20199"/>
                      <a:pt x="8392" y="19574"/>
                      <a:pt x="7973" y="18727"/>
                    </a:cubicBezTo>
                    <a:cubicBezTo>
                      <a:pt x="6209" y="20160"/>
                      <a:pt x="3920" y="19389"/>
                      <a:pt x="2859" y="17004"/>
                    </a:cubicBezTo>
                    <a:cubicBezTo>
                      <a:pt x="2846" y="16974"/>
                      <a:pt x="2833" y="16944"/>
                      <a:pt x="2820" y="16914"/>
                    </a:cubicBezTo>
                    <a:cubicBezTo>
                      <a:pt x="1666" y="17096"/>
                      <a:pt x="620" y="15986"/>
                      <a:pt x="485" y="14435"/>
                    </a:cubicBezTo>
                    <a:cubicBezTo>
                      <a:pt x="412" y="13608"/>
                      <a:pt x="615" y="12780"/>
                      <a:pt x="1038" y="12172"/>
                    </a:cubicBezTo>
                    <a:cubicBezTo>
                      <a:pt x="39" y="11379"/>
                      <a:pt x="-297" y="9639"/>
                      <a:pt x="288" y="8285"/>
                    </a:cubicBezTo>
                    <a:cubicBezTo>
                      <a:pt x="626" y="7504"/>
                      <a:pt x="1218" y="6988"/>
                      <a:pt x="1883" y="6895"/>
                    </a:cubicBezTo>
                    <a:close/>
                  </a:path>
                </a:pathLst>
              </a:custGeom>
              <a:solidFill>
                <a:srgbClr val="152A4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572" name="Shape"/>
              <p:cNvSpPr/>
              <p:nvPr/>
            </p:nvSpPr>
            <p:spPr>
              <a:xfrm>
                <a:off x="9466" y="7278"/>
                <a:ext cx="170829" cy="121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0" y="14010"/>
                    </a:moveTo>
                    <a:cubicBezTo>
                      <a:pt x="899" y="14066"/>
                      <a:pt x="417" y="13902"/>
                      <a:pt x="0" y="13542"/>
                    </a:cubicBezTo>
                    <a:moveTo>
                      <a:pt x="2598" y="19137"/>
                    </a:moveTo>
                    <a:cubicBezTo>
                      <a:pt x="2405" y="19250"/>
                      <a:pt x="2202" y="19325"/>
                      <a:pt x="1994" y="19361"/>
                    </a:cubicBezTo>
                    <a:moveTo>
                      <a:pt x="7802" y="21600"/>
                    </a:moveTo>
                    <a:cubicBezTo>
                      <a:pt x="7657" y="21279"/>
                      <a:pt x="7535" y="20936"/>
                      <a:pt x="7438" y="20577"/>
                    </a:cubicBezTo>
                    <a:moveTo>
                      <a:pt x="14532" y="19050"/>
                    </a:moveTo>
                    <a:cubicBezTo>
                      <a:pt x="14510" y="19430"/>
                      <a:pt x="14462" y="19806"/>
                      <a:pt x="14386" y="20172"/>
                    </a:cubicBezTo>
                    <a:moveTo>
                      <a:pt x="17421" y="12116"/>
                    </a:moveTo>
                    <a:cubicBezTo>
                      <a:pt x="18505" y="12890"/>
                      <a:pt x="19193" y="14504"/>
                      <a:pt x="19193" y="16273"/>
                    </a:cubicBezTo>
                    <a:moveTo>
                      <a:pt x="21600" y="7649"/>
                    </a:moveTo>
                    <a:cubicBezTo>
                      <a:pt x="21423" y="8256"/>
                      <a:pt x="21153" y="8794"/>
                      <a:pt x="20811" y="9222"/>
                    </a:cubicBezTo>
                    <a:moveTo>
                      <a:pt x="19707" y="1814"/>
                    </a:moveTo>
                    <a:cubicBezTo>
                      <a:pt x="19737" y="2059"/>
                      <a:pt x="19751" y="2307"/>
                      <a:pt x="19749" y="2556"/>
                    </a:cubicBezTo>
                    <a:moveTo>
                      <a:pt x="14668" y="947"/>
                    </a:moveTo>
                    <a:cubicBezTo>
                      <a:pt x="14771" y="605"/>
                      <a:pt x="14907" y="286"/>
                      <a:pt x="15073" y="0"/>
                    </a:cubicBezTo>
                    <a:moveTo>
                      <a:pt x="10888" y="1399"/>
                    </a:moveTo>
                    <a:cubicBezTo>
                      <a:pt x="10930" y="1115"/>
                      <a:pt x="10996" y="841"/>
                      <a:pt x="11084" y="582"/>
                    </a:cubicBezTo>
                    <a:moveTo>
                      <a:pt x="6452" y="1676"/>
                    </a:moveTo>
                    <a:cubicBezTo>
                      <a:pt x="6709" y="1897"/>
                      <a:pt x="6947" y="2163"/>
                      <a:pt x="7160" y="2469"/>
                    </a:cubicBezTo>
                    <a:moveTo>
                      <a:pt x="1072" y="7905"/>
                    </a:moveTo>
                    <a:cubicBezTo>
                      <a:pt x="1016" y="7632"/>
                      <a:pt x="974" y="7353"/>
                      <a:pt x="948" y="7071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</p:grpSp>
        <p:grpSp>
          <p:nvGrpSpPr>
            <p:cNvPr id="576" name="Cloud 38"/>
            <p:cNvGrpSpPr/>
            <p:nvPr/>
          </p:nvGrpSpPr>
          <p:grpSpPr>
            <a:xfrm>
              <a:off x="3521540" y="637793"/>
              <a:ext cx="186427" cy="143137"/>
              <a:chOff x="0" y="0"/>
              <a:chExt cx="186425" cy="143136"/>
            </a:xfrm>
          </p:grpSpPr>
          <p:sp>
            <p:nvSpPr>
              <p:cNvPr id="574" name="Shape"/>
              <p:cNvSpPr/>
              <p:nvPr/>
            </p:nvSpPr>
            <p:spPr>
              <a:xfrm>
                <a:off x="0" y="-1"/>
                <a:ext cx="186426" cy="143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0684" extrusionOk="0">
                    <a:moveTo>
                      <a:pt x="1901" y="6800"/>
                    </a:moveTo>
                    <a:cubicBezTo>
                      <a:pt x="1658" y="4397"/>
                      <a:pt x="2907" y="2184"/>
                      <a:pt x="4691" y="1857"/>
                    </a:cubicBezTo>
                    <a:cubicBezTo>
                      <a:pt x="5414" y="1724"/>
                      <a:pt x="6149" y="1922"/>
                      <a:pt x="6778" y="2419"/>
                    </a:cubicBezTo>
                    <a:cubicBezTo>
                      <a:pt x="7445" y="725"/>
                      <a:pt x="9003" y="82"/>
                      <a:pt x="10259" y="981"/>
                    </a:cubicBezTo>
                    <a:cubicBezTo>
                      <a:pt x="10478" y="1139"/>
                      <a:pt x="10680" y="1338"/>
                      <a:pt x="10857" y="1573"/>
                    </a:cubicBezTo>
                    <a:cubicBezTo>
                      <a:pt x="11377" y="169"/>
                      <a:pt x="12642" y="-401"/>
                      <a:pt x="13683" y="299"/>
                    </a:cubicBezTo>
                    <a:cubicBezTo>
                      <a:pt x="13971" y="493"/>
                      <a:pt x="14223" y="774"/>
                      <a:pt x="14418" y="1119"/>
                    </a:cubicBezTo>
                    <a:cubicBezTo>
                      <a:pt x="15255" y="-209"/>
                      <a:pt x="16734" y="-373"/>
                      <a:pt x="17722" y="753"/>
                    </a:cubicBezTo>
                    <a:cubicBezTo>
                      <a:pt x="18137" y="1226"/>
                      <a:pt x="18417" y="1878"/>
                      <a:pt x="18513" y="2598"/>
                    </a:cubicBezTo>
                    <a:cubicBezTo>
                      <a:pt x="19885" y="3102"/>
                      <a:pt x="20694" y="5013"/>
                      <a:pt x="20321" y="6865"/>
                    </a:cubicBezTo>
                    <a:cubicBezTo>
                      <a:pt x="20289" y="7020"/>
                      <a:pt x="20250" y="7173"/>
                      <a:pt x="20203" y="7321"/>
                    </a:cubicBezTo>
                    <a:cubicBezTo>
                      <a:pt x="21303" y="9251"/>
                      <a:pt x="21034" y="12017"/>
                      <a:pt x="19601" y="13499"/>
                    </a:cubicBezTo>
                    <a:cubicBezTo>
                      <a:pt x="19156" y="13961"/>
                      <a:pt x="18629" y="14259"/>
                      <a:pt x="18072" y="14367"/>
                    </a:cubicBezTo>
                    <a:cubicBezTo>
                      <a:pt x="18072" y="16443"/>
                      <a:pt x="16822" y="18126"/>
                      <a:pt x="15280" y="18126"/>
                    </a:cubicBezTo>
                    <a:cubicBezTo>
                      <a:pt x="14757" y="18126"/>
                      <a:pt x="14245" y="17928"/>
                      <a:pt x="13801" y="17556"/>
                    </a:cubicBezTo>
                    <a:cubicBezTo>
                      <a:pt x="13280" y="19883"/>
                      <a:pt x="11460" y="21199"/>
                      <a:pt x="9738" y="20494"/>
                    </a:cubicBezTo>
                    <a:cubicBezTo>
                      <a:pt x="9016" y="20199"/>
                      <a:pt x="8392" y="19574"/>
                      <a:pt x="7973" y="18727"/>
                    </a:cubicBezTo>
                    <a:cubicBezTo>
                      <a:pt x="6209" y="20160"/>
                      <a:pt x="3920" y="19389"/>
                      <a:pt x="2859" y="17004"/>
                    </a:cubicBezTo>
                    <a:cubicBezTo>
                      <a:pt x="2846" y="16974"/>
                      <a:pt x="2833" y="16944"/>
                      <a:pt x="2820" y="16914"/>
                    </a:cubicBezTo>
                    <a:cubicBezTo>
                      <a:pt x="1666" y="17096"/>
                      <a:pt x="620" y="15986"/>
                      <a:pt x="485" y="14435"/>
                    </a:cubicBezTo>
                    <a:cubicBezTo>
                      <a:pt x="412" y="13608"/>
                      <a:pt x="615" y="12780"/>
                      <a:pt x="1038" y="12172"/>
                    </a:cubicBezTo>
                    <a:cubicBezTo>
                      <a:pt x="39" y="11379"/>
                      <a:pt x="-297" y="9639"/>
                      <a:pt x="288" y="8285"/>
                    </a:cubicBezTo>
                    <a:cubicBezTo>
                      <a:pt x="626" y="7504"/>
                      <a:pt x="1218" y="6988"/>
                      <a:pt x="1883" y="6895"/>
                    </a:cubicBezTo>
                    <a:close/>
                  </a:path>
                </a:pathLst>
              </a:custGeom>
              <a:solidFill>
                <a:srgbClr val="152A4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575" name="Shape"/>
              <p:cNvSpPr/>
              <p:nvPr/>
            </p:nvSpPr>
            <p:spPr>
              <a:xfrm>
                <a:off x="9466" y="7278"/>
                <a:ext cx="170829" cy="121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0" y="14010"/>
                    </a:moveTo>
                    <a:cubicBezTo>
                      <a:pt x="899" y="14066"/>
                      <a:pt x="417" y="13902"/>
                      <a:pt x="0" y="13542"/>
                    </a:cubicBezTo>
                    <a:moveTo>
                      <a:pt x="2598" y="19137"/>
                    </a:moveTo>
                    <a:cubicBezTo>
                      <a:pt x="2405" y="19250"/>
                      <a:pt x="2202" y="19325"/>
                      <a:pt x="1994" y="19361"/>
                    </a:cubicBezTo>
                    <a:moveTo>
                      <a:pt x="7802" y="21600"/>
                    </a:moveTo>
                    <a:cubicBezTo>
                      <a:pt x="7657" y="21279"/>
                      <a:pt x="7535" y="20936"/>
                      <a:pt x="7438" y="20577"/>
                    </a:cubicBezTo>
                    <a:moveTo>
                      <a:pt x="14532" y="19050"/>
                    </a:moveTo>
                    <a:cubicBezTo>
                      <a:pt x="14510" y="19430"/>
                      <a:pt x="14462" y="19806"/>
                      <a:pt x="14386" y="20172"/>
                    </a:cubicBezTo>
                    <a:moveTo>
                      <a:pt x="17421" y="12116"/>
                    </a:moveTo>
                    <a:cubicBezTo>
                      <a:pt x="18505" y="12890"/>
                      <a:pt x="19193" y="14504"/>
                      <a:pt x="19193" y="16273"/>
                    </a:cubicBezTo>
                    <a:moveTo>
                      <a:pt x="21600" y="7649"/>
                    </a:moveTo>
                    <a:cubicBezTo>
                      <a:pt x="21423" y="8256"/>
                      <a:pt x="21153" y="8794"/>
                      <a:pt x="20811" y="9222"/>
                    </a:cubicBezTo>
                    <a:moveTo>
                      <a:pt x="19707" y="1814"/>
                    </a:moveTo>
                    <a:cubicBezTo>
                      <a:pt x="19737" y="2059"/>
                      <a:pt x="19751" y="2307"/>
                      <a:pt x="19749" y="2556"/>
                    </a:cubicBezTo>
                    <a:moveTo>
                      <a:pt x="14668" y="947"/>
                    </a:moveTo>
                    <a:cubicBezTo>
                      <a:pt x="14771" y="605"/>
                      <a:pt x="14907" y="286"/>
                      <a:pt x="15073" y="0"/>
                    </a:cubicBezTo>
                    <a:moveTo>
                      <a:pt x="10888" y="1399"/>
                    </a:moveTo>
                    <a:cubicBezTo>
                      <a:pt x="10930" y="1115"/>
                      <a:pt x="10996" y="841"/>
                      <a:pt x="11084" y="582"/>
                    </a:cubicBezTo>
                    <a:moveTo>
                      <a:pt x="6452" y="1676"/>
                    </a:moveTo>
                    <a:cubicBezTo>
                      <a:pt x="6709" y="1897"/>
                      <a:pt x="6947" y="2163"/>
                      <a:pt x="7160" y="2469"/>
                    </a:cubicBezTo>
                    <a:moveTo>
                      <a:pt x="1072" y="7905"/>
                    </a:moveTo>
                    <a:cubicBezTo>
                      <a:pt x="1016" y="7632"/>
                      <a:pt x="974" y="7353"/>
                      <a:pt x="948" y="7071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</p:grpSp>
        <p:grpSp>
          <p:nvGrpSpPr>
            <p:cNvPr id="579" name="Cloud 39"/>
            <p:cNvGrpSpPr/>
            <p:nvPr/>
          </p:nvGrpSpPr>
          <p:grpSpPr>
            <a:xfrm>
              <a:off x="1726519" y="628252"/>
              <a:ext cx="186426" cy="143137"/>
              <a:chOff x="0" y="0"/>
              <a:chExt cx="186425" cy="143136"/>
            </a:xfrm>
          </p:grpSpPr>
          <p:sp>
            <p:nvSpPr>
              <p:cNvPr id="577" name="Shape"/>
              <p:cNvSpPr/>
              <p:nvPr/>
            </p:nvSpPr>
            <p:spPr>
              <a:xfrm>
                <a:off x="0" y="-1"/>
                <a:ext cx="186426" cy="143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0684" extrusionOk="0">
                    <a:moveTo>
                      <a:pt x="1901" y="6800"/>
                    </a:moveTo>
                    <a:cubicBezTo>
                      <a:pt x="1658" y="4397"/>
                      <a:pt x="2907" y="2184"/>
                      <a:pt x="4691" y="1857"/>
                    </a:cubicBezTo>
                    <a:cubicBezTo>
                      <a:pt x="5414" y="1724"/>
                      <a:pt x="6149" y="1922"/>
                      <a:pt x="6778" y="2419"/>
                    </a:cubicBezTo>
                    <a:cubicBezTo>
                      <a:pt x="7445" y="725"/>
                      <a:pt x="9003" y="82"/>
                      <a:pt x="10259" y="981"/>
                    </a:cubicBezTo>
                    <a:cubicBezTo>
                      <a:pt x="10478" y="1139"/>
                      <a:pt x="10680" y="1338"/>
                      <a:pt x="10857" y="1573"/>
                    </a:cubicBezTo>
                    <a:cubicBezTo>
                      <a:pt x="11377" y="169"/>
                      <a:pt x="12642" y="-401"/>
                      <a:pt x="13683" y="299"/>
                    </a:cubicBezTo>
                    <a:cubicBezTo>
                      <a:pt x="13971" y="493"/>
                      <a:pt x="14223" y="774"/>
                      <a:pt x="14418" y="1119"/>
                    </a:cubicBezTo>
                    <a:cubicBezTo>
                      <a:pt x="15255" y="-209"/>
                      <a:pt x="16734" y="-373"/>
                      <a:pt x="17722" y="753"/>
                    </a:cubicBezTo>
                    <a:cubicBezTo>
                      <a:pt x="18137" y="1226"/>
                      <a:pt x="18417" y="1878"/>
                      <a:pt x="18513" y="2598"/>
                    </a:cubicBezTo>
                    <a:cubicBezTo>
                      <a:pt x="19885" y="3102"/>
                      <a:pt x="20694" y="5013"/>
                      <a:pt x="20321" y="6865"/>
                    </a:cubicBezTo>
                    <a:cubicBezTo>
                      <a:pt x="20289" y="7020"/>
                      <a:pt x="20250" y="7173"/>
                      <a:pt x="20203" y="7321"/>
                    </a:cubicBezTo>
                    <a:cubicBezTo>
                      <a:pt x="21303" y="9251"/>
                      <a:pt x="21034" y="12017"/>
                      <a:pt x="19601" y="13499"/>
                    </a:cubicBezTo>
                    <a:cubicBezTo>
                      <a:pt x="19156" y="13961"/>
                      <a:pt x="18629" y="14259"/>
                      <a:pt x="18072" y="14367"/>
                    </a:cubicBezTo>
                    <a:cubicBezTo>
                      <a:pt x="18072" y="16443"/>
                      <a:pt x="16822" y="18126"/>
                      <a:pt x="15280" y="18126"/>
                    </a:cubicBezTo>
                    <a:cubicBezTo>
                      <a:pt x="14757" y="18126"/>
                      <a:pt x="14245" y="17928"/>
                      <a:pt x="13801" y="17556"/>
                    </a:cubicBezTo>
                    <a:cubicBezTo>
                      <a:pt x="13280" y="19883"/>
                      <a:pt x="11460" y="21199"/>
                      <a:pt x="9738" y="20494"/>
                    </a:cubicBezTo>
                    <a:cubicBezTo>
                      <a:pt x="9016" y="20199"/>
                      <a:pt x="8392" y="19574"/>
                      <a:pt x="7973" y="18727"/>
                    </a:cubicBezTo>
                    <a:cubicBezTo>
                      <a:pt x="6209" y="20160"/>
                      <a:pt x="3920" y="19389"/>
                      <a:pt x="2859" y="17004"/>
                    </a:cubicBezTo>
                    <a:cubicBezTo>
                      <a:pt x="2846" y="16974"/>
                      <a:pt x="2833" y="16944"/>
                      <a:pt x="2820" y="16914"/>
                    </a:cubicBezTo>
                    <a:cubicBezTo>
                      <a:pt x="1666" y="17096"/>
                      <a:pt x="620" y="15986"/>
                      <a:pt x="485" y="14435"/>
                    </a:cubicBezTo>
                    <a:cubicBezTo>
                      <a:pt x="412" y="13608"/>
                      <a:pt x="615" y="12780"/>
                      <a:pt x="1038" y="12172"/>
                    </a:cubicBezTo>
                    <a:cubicBezTo>
                      <a:pt x="39" y="11379"/>
                      <a:pt x="-297" y="9639"/>
                      <a:pt x="288" y="8285"/>
                    </a:cubicBezTo>
                    <a:cubicBezTo>
                      <a:pt x="626" y="7504"/>
                      <a:pt x="1218" y="6988"/>
                      <a:pt x="1883" y="6895"/>
                    </a:cubicBezTo>
                    <a:close/>
                  </a:path>
                </a:pathLst>
              </a:custGeom>
              <a:solidFill>
                <a:srgbClr val="152A4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578" name="Shape"/>
              <p:cNvSpPr/>
              <p:nvPr/>
            </p:nvSpPr>
            <p:spPr>
              <a:xfrm>
                <a:off x="9466" y="7278"/>
                <a:ext cx="170829" cy="121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0" y="14010"/>
                    </a:moveTo>
                    <a:cubicBezTo>
                      <a:pt x="899" y="14066"/>
                      <a:pt x="417" y="13902"/>
                      <a:pt x="0" y="13542"/>
                    </a:cubicBezTo>
                    <a:moveTo>
                      <a:pt x="2598" y="19137"/>
                    </a:moveTo>
                    <a:cubicBezTo>
                      <a:pt x="2405" y="19250"/>
                      <a:pt x="2202" y="19325"/>
                      <a:pt x="1994" y="19361"/>
                    </a:cubicBezTo>
                    <a:moveTo>
                      <a:pt x="7802" y="21600"/>
                    </a:moveTo>
                    <a:cubicBezTo>
                      <a:pt x="7657" y="21279"/>
                      <a:pt x="7535" y="20936"/>
                      <a:pt x="7438" y="20577"/>
                    </a:cubicBezTo>
                    <a:moveTo>
                      <a:pt x="14532" y="19050"/>
                    </a:moveTo>
                    <a:cubicBezTo>
                      <a:pt x="14510" y="19430"/>
                      <a:pt x="14462" y="19806"/>
                      <a:pt x="14386" y="20172"/>
                    </a:cubicBezTo>
                    <a:moveTo>
                      <a:pt x="17421" y="12116"/>
                    </a:moveTo>
                    <a:cubicBezTo>
                      <a:pt x="18505" y="12890"/>
                      <a:pt x="19193" y="14504"/>
                      <a:pt x="19193" y="16273"/>
                    </a:cubicBezTo>
                    <a:moveTo>
                      <a:pt x="21600" y="7649"/>
                    </a:moveTo>
                    <a:cubicBezTo>
                      <a:pt x="21423" y="8256"/>
                      <a:pt x="21153" y="8794"/>
                      <a:pt x="20811" y="9222"/>
                    </a:cubicBezTo>
                    <a:moveTo>
                      <a:pt x="19707" y="1814"/>
                    </a:moveTo>
                    <a:cubicBezTo>
                      <a:pt x="19737" y="2059"/>
                      <a:pt x="19751" y="2307"/>
                      <a:pt x="19749" y="2556"/>
                    </a:cubicBezTo>
                    <a:moveTo>
                      <a:pt x="14668" y="947"/>
                    </a:moveTo>
                    <a:cubicBezTo>
                      <a:pt x="14771" y="605"/>
                      <a:pt x="14907" y="286"/>
                      <a:pt x="15073" y="0"/>
                    </a:cubicBezTo>
                    <a:moveTo>
                      <a:pt x="10888" y="1399"/>
                    </a:moveTo>
                    <a:cubicBezTo>
                      <a:pt x="10930" y="1115"/>
                      <a:pt x="10996" y="841"/>
                      <a:pt x="11084" y="582"/>
                    </a:cubicBezTo>
                    <a:moveTo>
                      <a:pt x="6452" y="1676"/>
                    </a:moveTo>
                    <a:cubicBezTo>
                      <a:pt x="6709" y="1897"/>
                      <a:pt x="6947" y="2163"/>
                      <a:pt x="7160" y="2469"/>
                    </a:cubicBezTo>
                    <a:moveTo>
                      <a:pt x="1072" y="7905"/>
                    </a:moveTo>
                    <a:cubicBezTo>
                      <a:pt x="1016" y="7632"/>
                      <a:pt x="974" y="7353"/>
                      <a:pt x="948" y="7071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</p:grpSp>
        <p:grpSp>
          <p:nvGrpSpPr>
            <p:cNvPr id="582" name="Cloud 40"/>
            <p:cNvGrpSpPr/>
            <p:nvPr/>
          </p:nvGrpSpPr>
          <p:grpSpPr>
            <a:xfrm>
              <a:off x="4512140" y="256793"/>
              <a:ext cx="186427" cy="143137"/>
              <a:chOff x="0" y="0"/>
              <a:chExt cx="186425" cy="143136"/>
            </a:xfrm>
          </p:grpSpPr>
          <p:sp>
            <p:nvSpPr>
              <p:cNvPr id="580" name="Shape"/>
              <p:cNvSpPr/>
              <p:nvPr/>
            </p:nvSpPr>
            <p:spPr>
              <a:xfrm>
                <a:off x="0" y="-1"/>
                <a:ext cx="186426" cy="143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0684" extrusionOk="0">
                    <a:moveTo>
                      <a:pt x="1901" y="6800"/>
                    </a:moveTo>
                    <a:cubicBezTo>
                      <a:pt x="1658" y="4397"/>
                      <a:pt x="2907" y="2184"/>
                      <a:pt x="4691" y="1857"/>
                    </a:cubicBezTo>
                    <a:cubicBezTo>
                      <a:pt x="5414" y="1724"/>
                      <a:pt x="6149" y="1922"/>
                      <a:pt x="6778" y="2419"/>
                    </a:cubicBezTo>
                    <a:cubicBezTo>
                      <a:pt x="7445" y="725"/>
                      <a:pt x="9003" y="82"/>
                      <a:pt x="10259" y="981"/>
                    </a:cubicBezTo>
                    <a:cubicBezTo>
                      <a:pt x="10478" y="1139"/>
                      <a:pt x="10680" y="1338"/>
                      <a:pt x="10857" y="1573"/>
                    </a:cubicBezTo>
                    <a:cubicBezTo>
                      <a:pt x="11377" y="169"/>
                      <a:pt x="12642" y="-401"/>
                      <a:pt x="13683" y="299"/>
                    </a:cubicBezTo>
                    <a:cubicBezTo>
                      <a:pt x="13971" y="493"/>
                      <a:pt x="14223" y="774"/>
                      <a:pt x="14418" y="1119"/>
                    </a:cubicBezTo>
                    <a:cubicBezTo>
                      <a:pt x="15255" y="-209"/>
                      <a:pt x="16734" y="-373"/>
                      <a:pt x="17722" y="753"/>
                    </a:cubicBezTo>
                    <a:cubicBezTo>
                      <a:pt x="18137" y="1226"/>
                      <a:pt x="18417" y="1878"/>
                      <a:pt x="18513" y="2598"/>
                    </a:cubicBezTo>
                    <a:cubicBezTo>
                      <a:pt x="19885" y="3102"/>
                      <a:pt x="20694" y="5013"/>
                      <a:pt x="20321" y="6865"/>
                    </a:cubicBezTo>
                    <a:cubicBezTo>
                      <a:pt x="20289" y="7020"/>
                      <a:pt x="20250" y="7173"/>
                      <a:pt x="20203" y="7321"/>
                    </a:cubicBezTo>
                    <a:cubicBezTo>
                      <a:pt x="21303" y="9251"/>
                      <a:pt x="21034" y="12017"/>
                      <a:pt x="19601" y="13499"/>
                    </a:cubicBezTo>
                    <a:cubicBezTo>
                      <a:pt x="19156" y="13961"/>
                      <a:pt x="18629" y="14259"/>
                      <a:pt x="18072" y="14367"/>
                    </a:cubicBezTo>
                    <a:cubicBezTo>
                      <a:pt x="18072" y="16443"/>
                      <a:pt x="16822" y="18126"/>
                      <a:pt x="15280" y="18126"/>
                    </a:cubicBezTo>
                    <a:cubicBezTo>
                      <a:pt x="14757" y="18126"/>
                      <a:pt x="14245" y="17928"/>
                      <a:pt x="13801" y="17556"/>
                    </a:cubicBezTo>
                    <a:cubicBezTo>
                      <a:pt x="13280" y="19883"/>
                      <a:pt x="11460" y="21199"/>
                      <a:pt x="9738" y="20494"/>
                    </a:cubicBezTo>
                    <a:cubicBezTo>
                      <a:pt x="9016" y="20199"/>
                      <a:pt x="8392" y="19574"/>
                      <a:pt x="7973" y="18727"/>
                    </a:cubicBezTo>
                    <a:cubicBezTo>
                      <a:pt x="6209" y="20160"/>
                      <a:pt x="3920" y="19389"/>
                      <a:pt x="2859" y="17004"/>
                    </a:cubicBezTo>
                    <a:cubicBezTo>
                      <a:pt x="2846" y="16974"/>
                      <a:pt x="2833" y="16944"/>
                      <a:pt x="2820" y="16914"/>
                    </a:cubicBezTo>
                    <a:cubicBezTo>
                      <a:pt x="1666" y="17096"/>
                      <a:pt x="620" y="15986"/>
                      <a:pt x="485" y="14435"/>
                    </a:cubicBezTo>
                    <a:cubicBezTo>
                      <a:pt x="412" y="13608"/>
                      <a:pt x="615" y="12780"/>
                      <a:pt x="1038" y="12172"/>
                    </a:cubicBezTo>
                    <a:cubicBezTo>
                      <a:pt x="39" y="11379"/>
                      <a:pt x="-297" y="9639"/>
                      <a:pt x="288" y="8285"/>
                    </a:cubicBezTo>
                    <a:cubicBezTo>
                      <a:pt x="626" y="7504"/>
                      <a:pt x="1218" y="6988"/>
                      <a:pt x="1883" y="6895"/>
                    </a:cubicBezTo>
                    <a:close/>
                  </a:path>
                </a:pathLst>
              </a:custGeom>
              <a:solidFill>
                <a:srgbClr val="152A4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581" name="Shape"/>
              <p:cNvSpPr/>
              <p:nvPr/>
            </p:nvSpPr>
            <p:spPr>
              <a:xfrm>
                <a:off x="9466" y="7278"/>
                <a:ext cx="170829" cy="121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0" y="14010"/>
                    </a:moveTo>
                    <a:cubicBezTo>
                      <a:pt x="899" y="14066"/>
                      <a:pt x="417" y="13902"/>
                      <a:pt x="0" y="13542"/>
                    </a:cubicBezTo>
                    <a:moveTo>
                      <a:pt x="2598" y="19137"/>
                    </a:moveTo>
                    <a:cubicBezTo>
                      <a:pt x="2405" y="19250"/>
                      <a:pt x="2202" y="19325"/>
                      <a:pt x="1994" y="19361"/>
                    </a:cubicBezTo>
                    <a:moveTo>
                      <a:pt x="7802" y="21600"/>
                    </a:moveTo>
                    <a:cubicBezTo>
                      <a:pt x="7657" y="21279"/>
                      <a:pt x="7535" y="20936"/>
                      <a:pt x="7438" y="20577"/>
                    </a:cubicBezTo>
                    <a:moveTo>
                      <a:pt x="14532" y="19050"/>
                    </a:moveTo>
                    <a:cubicBezTo>
                      <a:pt x="14510" y="19430"/>
                      <a:pt x="14462" y="19806"/>
                      <a:pt x="14386" y="20172"/>
                    </a:cubicBezTo>
                    <a:moveTo>
                      <a:pt x="17421" y="12116"/>
                    </a:moveTo>
                    <a:cubicBezTo>
                      <a:pt x="18505" y="12890"/>
                      <a:pt x="19193" y="14504"/>
                      <a:pt x="19193" y="16273"/>
                    </a:cubicBezTo>
                    <a:moveTo>
                      <a:pt x="21600" y="7649"/>
                    </a:moveTo>
                    <a:cubicBezTo>
                      <a:pt x="21423" y="8256"/>
                      <a:pt x="21153" y="8794"/>
                      <a:pt x="20811" y="9222"/>
                    </a:cubicBezTo>
                    <a:moveTo>
                      <a:pt x="19707" y="1814"/>
                    </a:moveTo>
                    <a:cubicBezTo>
                      <a:pt x="19737" y="2059"/>
                      <a:pt x="19751" y="2307"/>
                      <a:pt x="19749" y="2556"/>
                    </a:cubicBezTo>
                    <a:moveTo>
                      <a:pt x="14668" y="947"/>
                    </a:moveTo>
                    <a:cubicBezTo>
                      <a:pt x="14771" y="605"/>
                      <a:pt x="14907" y="286"/>
                      <a:pt x="15073" y="0"/>
                    </a:cubicBezTo>
                    <a:moveTo>
                      <a:pt x="10888" y="1399"/>
                    </a:moveTo>
                    <a:cubicBezTo>
                      <a:pt x="10930" y="1115"/>
                      <a:pt x="10996" y="841"/>
                      <a:pt x="11084" y="582"/>
                    </a:cubicBezTo>
                    <a:moveTo>
                      <a:pt x="6452" y="1676"/>
                    </a:moveTo>
                    <a:cubicBezTo>
                      <a:pt x="6709" y="1897"/>
                      <a:pt x="6947" y="2163"/>
                      <a:pt x="7160" y="2469"/>
                    </a:cubicBezTo>
                    <a:moveTo>
                      <a:pt x="1072" y="7905"/>
                    </a:moveTo>
                    <a:cubicBezTo>
                      <a:pt x="1016" y="7632"/>
                      <a:pt x="974" y="7353"/>
                      <a:pt x="948" y="7071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</p:grpSp>
        <p:grpSp>
          <p:nvGrpSpPr>
            <p:cNvPr id="585" name="Cloud 41"/>
            <p:cNvGrpSpPr/>
            <p:nvPr/>
          </p:nvGrpSpPr>
          <p:grpSpPr>
            <a:xfrm>
              <a:off x="2793319" y="94852"/>
              <a:ext cx="186427" cy="143137"/>
              <a:chOff x="0" y="0"/>
              <a:chExt cx="186425" cy="143136"/>
            </a:xfrm>
          </p:grpSpPr>
          <p:sp>
            <p:nvSpPr>
              <p:cNvPr id="583" name="Shape"/>
              <p:cNvSpPr/>
              <p:nvPr/>
            </p:nvSpPr>
            <p:spPr>
              <a:xfrm>
                <a:off x="0" y="-1"/>
                <a:ext cx="186426" cy="143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0684" extrusionOk="0">
                    <a:moveTo>
                      <a:pt x="1901" y="6800"/>
                    </a:moveTo>
                    <a:cubicBezTo>
                      <a:pt x="1658" y="4397"/>
                      <a:pt x="2907" y="2184"/>
                      <a:pt x="4691" y="1857"/>
                    </a:cubicBezTo>
                    <a:cubicBezTo>
                      <a:pt x="5414" y="1724"/>
                      <a:pt x="6149" y="1922"/>
                      <a:pt x="6778" y="2419"/>
                    </a:cubicBezTo>
                    <a:cubicBezTo>
                      <a:pt x="7445" y="725"/>
                      <a:pt x="9003" y="82"/>
                      <a:pt x="10259" y="981"/>
                    </a:cubicBezTo>
                    <a:cubicBezTo>
                      <a:pt x="10478" y="1139"/>
                      <a:pt x="10680" y="1338"/>
                      <a:pt x="10857" y="1573"/>
                    </a:cubicBezTo>
                    <a:cubicBezTo>
                      <a:pt x="11377" y="169"/>
                      <a:pt x="12642" y="-401"/>
                      <a:pt x="13683" y="299"/>
                    </a:cubicBezTo>
                    <a:cubicBezTo>
                      <a:pt x="13971" y="493"/>
                      <a:pt x="14223" y="774"/>
                      <a:pt x="14418" y="1119"/>
                    </a:cubicBezTo>
                    <a:cubicBezTo>
                      <a:pt x="15255" y="-209"/>
                      <a:pt x="16734" y="-373"/>
                      <a:pt x="17722" y="753"/>
                    </a:cubicBezTo>
                    <a:cubicBezTo>
                      <a:pt x="18137" y="1226"/>
                      <a:pt x="18417" y="1878"/>
                      <a:pt x="18513" y="2598"/>
                    </a:cubicBezTo>
                    <a:cubicBezTo>
                      <a:pt x="19885" y="3102"/>
                      <a:pt x="20694" y="5013"/>
                      <a:pt x="20321" y="6865"/>
                    </a:cubicBezTo>
                    <a:cubicBezTo>
                      <a:pt x="20289" y="7020"/>
                      <a:pt x="20250" y="7173"/>
                      <a:pt x="20203" y="7321"/>
                    </a:cubicBezTo>
                    <a:cubicBezTo>
                      <a:pt x="21303" y="9251"/>
                      <a:pt x="21034" y="12017"/>
                      <a:pt x="19601" y="13499"/>
                    </a:cubicBezTo>
                    <a:cubicBezTo>
                      <a:pt x="19156" y="13961"/>
                      <a:pt x="18629" y="14259"/>
                      <a:pt x="18072" y="14367"/>
                    </a:cubicBezTo>
                    <a:cubicBezTo>
                      <a:pt x="18072" y="16443"/>
                      <a:pt x="16822" y="18126"/>
                      <a:pt x="15280" y="18126"/>
                    </a:cubicBezTo>
                    <a:cubicBezTo>
                      <a:pt x="14757" y="18126"/>
                      <a:pt x="14245" y="17928"/>
                      <a:pt x="13801" y="17556"/>
                    </a:cubicBezTo>
                    <a:cubicBezTo>
                      <a:pt x="13280" y="19883"/>
                      <a:pt x="11460" y="21199"/>
                      <a:pt x="9738" y="20494"/>
                    </a:cubicBezTo>
                    <a:cubicBezTo>
                      <a:pt x="9016" y="20199"/>
                      <a:pt x="8392" y="19574"/>
                      <a:pt x="7973" y="18727"/>
                    </a:cubicBezTo>
                    <a:cubicBezTo>
                      <a:pt x="6209" y="20160"/>
                      <a:pt x="3920" y="19389"/>
                      <a:pt x="2859" y="17004"/>
                    </a:cubicBezTo>
                    <a:cubicBezTo>
                      <a:pt x="2846" y="16974"/>
                      <a:pt x="2833" y="16944"/>
                      <a:pt x="2820" y="16914"/>
                    </a:cubicBezTo>
                    <a:cubicBezTo>
                      <a:pt x="1666" y="17096"/>
                      <a:pt x="620" y="15986"/>
                      <a:pt x="485" y="14435"/>
                    </a:cubicBezTo>
                    <a:cubicBezTo>
                      <a:pt x="412" y="13608"/>
                      <a:pt x="615" y="12780"/>
                      <a:pt x="1038" y="12172"/>
                    </a:cubicBezTo>
                    <a:cubicBezTo>
                      <a:pt x="39" y="11379"/>
                      <a:pt x="-297" y="9639"/>
                      <a:pt x="288" y="8285"/>
                    </a:cubicBezTo>
                    <a:cubicBezTo>
                      <a:pt x="626" y="7504"/>
                      <a:pt x="1218" y="6988"/>
                      <a:pt x="1883" y="6895"/>
                    </a:cubicBezTo>
                    <a:close/>
                  </a:path>
                </a:pathLst>
              </a:custGeom>
              <a:solidFill>
                <a:srgbClr val="152A4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584" name="Shape"/>
              <p:cNvSpPr/>
              <p:nvPr/>
            </p:nvSpPr>
            <p:spPr>
              <a:xfrm>
                <a:off x="9466" y="7278"/>
                <a:ext cx="170829" cy="121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0" y="14010"/>
                    </a:moveTo>
                    <a:cubicBezTo>
                      <a:pt x="899" y="14066"/>
                      <a:pt x="417" y="13902"/>
                      <a:pt x="0" y="13542"/>
                    </a:cubicBezTo>
                    <a:moveTo>
                      <a:pt x="2598" y="19137"/>
                    </a:moveTo>
                    <a:cubicBezTo>
                      <a:pt x="2405" y="19250"/>
                      <a:pt x="2202" y="19325"/>
                      <a:pt x="1994" y="19361"/>
                    </a:cubicBezTo>
                    <a:moveTo>
                      <a:pt x="7802" y="21600"/>
                    </a:moveTo>
                    <a:cubicBezTo>
                      <a:pt x="7657" y="21279"/>
                      <a:pt x="7535" y="20936"/>
                      <a:pt x="7438" y="20577"/>
                    </a:cubicBezTo>
                    <a:moveTo>
                      <a:pt x="14532" y="19050"/>
                    </a:moveTo>
                    <a:cubicBezTo>
                      <a:pt x="14510" y="19430"/>
                      <a:pt x="14462" y="19806"/>
                      <a:pt x="14386" y="20172"/>
                    </a:cubicBezTo>
                    <a:moveTo>
                      <a:pt x="17421" y="12116"/>
                    </a:moveTo>
                    <a:cubicBezTo>
                      <a:pt x="18505" y="12890"/>
                      <a:pt x="19193" y="14504"/>
                      <a:pt x="19193" y="16273"/>
                    </a:cubicBezTo>
                    <a:moveTo>
                      <a:pt x="21600" y="7649"/>
                    </a:moveTo>
                    <a:cubicBezTo>
                      <a:pt x="21423" y="8256"/>
                      <a:pt x="21153" y="8794"/>
                      <a:pt x="20811" y="9222"/>
                    </a:cubicBezTo>
                    <a:moveTo>
                      <a:pt x="19707" y="1814"/>
                    </a:moveTo>
                    <a:cubicBezTo>
                      <a:pt x="19737" y="2059"/>
                      <a:pt x="19751" y="2307"/>
                      <a:pt x="19749" y="2556"/>
                    </a:cubicBezTo>
                    <a:moveTo>
                      <a:pt x="14668" y="947"/>
                    </a:moveTo>
                    <a:cubicBezTo>
                      <a:pt x="14771" y="605"/>
                      <a:pt x="14907" y="286"/>
                      <a:pt x="15073" y="0"/>
                    </a:cubicBezTo>
                    <a:moveTo>
                      <a:pt x="10888" y="1399"/>
                    </a:moveTo>
                    <a:cubicBezTo>
                      <a:pt x="10930" y="1115"/>
                      <a:pt x="10996" y="841"/>
                      <a:pt x="11084" y="582"/>
                    </a:cubicBezTo>
                    <a:moveTo>
                      <a:pt x="6452" y="1676"/>
                    </a:moveTo>
                    <a:cubicBezTo>
                      <a:pt x="6709" y="1897"/>
                      <a:pt x="6947" y="2163"/>
                      <a:pt x="7160" y="2469"/>
                    </a:cubicBezTo>
                    <a:moveTo>
                      <a:pt x="1072" y="7905"/>
                    </a:moveTo>
                    <a:cubicBezTo>
                      <a:pt x="1016" y="7632"/>
                      <a:pt x="974" y="7353"/>
                      <a:pt x="948" y="7071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</p:grpSp>
        <p:grpSp>
          <p:nvGrpSpPr>
            <p:cNvPr id="588" name="Cloud 42"/>
            <p:cNvGrpSpPr/>
            <p:nvPr/>
          </p:nvGrpSpPr>
          <p:grpSpPr>
            <a:xfrm>
              <a:off x="202519" y="399652"/>
              <a:ext cx="186427" cy="143137"/>
              <a:chOff x="0" y="0"/>
              <a:chExt cx="186425" cy="143136"/>
            </a:xfrm>
          </p:grpSpPr>
          <p:sp>
            <p:nvSpPr>
              <p:cNvPr id="586" name="Shape"/>
              <p:cNvSpPr/>
              <p:nvPr/>
            </p:nvSpPr>
            <p:spPr>
              <a:xfrm>
                <a:off x="0" y="-1"/>
                <a:ext cx="186426" cy="143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0684" extrusionOk="0">
                    <a:moveTo>
                      <a:pt x="1901" y="6800"/>
                    </a:moveTo>
                    <a:cubicBezTo>
                      <a:pt x="1658" y="4397"/>
                      <a:pt x="2907" y="2184"/>
                      <a:pt x="4691" y="1857"/>
                    </a:cubicBezTo>
                    <a:cubicBezTo>
                      <a:pt x="5414" y="1724"/>
                      <a:pt x="6149" y="1922"/>
                      <a:pt x="6778" y="2419"/>
                    </a:cubicBezTo>
                    <a:cubicBezTo>
                      <a:pt x="7445" y="725"/>
                      <a:pt x="9003" y="82"/>
                      <a:pt x="10259" y="981"/>
                    </a:cubicBezTo>
                    <a:cubicBezTo>
                      <a:pt x="10478" y="1139"/>
                      <a:pt x="10680" y="1338"/>
                      <a:pt x="10857" y="1573"/>
                    </a:cubicBezTo>
                    <a:cubicBezTo>
                      <a:pt x="11377" y="169"/>
                      <a:pt x="12642" y="-401"/>
                      <a:pt x="13683" y="299"/>
                    </a:cubicBezTo>
                    <a:cubicBezTo>
                      <a:pt x="13971" y="493"/>
                      <a:pt x="14223" y="774"/>
                      <a:pt x="14418" y="1119"/>
                    </a:cubicBezTo>
                    <a:cubicBezTo>
                      <a:pt x="15255" y="-209"/>
                      <a:pt x="16734" y="-373"/>
                      <a:pt x="17722" y="753"/>
                    </a:cubicBezTo>
                    <a:cubicBezTo>
                      <a:pt x="18137" y="1226"/>
                      <a:pt x="18417" y="1878"/>
                      <a:pt x="18513" y="2598"/>
                    </a:cubicBezTo>
                    <a:cubicBezTo>
                      <a:pt x="19885" y="3102"/>
                      <a:pt x="20694" y="5013"/>
                      <a:pt x="20321" y="6865"/>
                    </a:cubicBezTo>
                    <a:cubicBezTo>
                      <a:pt x="20289" y="7020"/>
                      <a:pt x="20250" y="7173"/>
                      <a:pt x="20203" y="7321"/>
                    </a:cubicBezTo>
                    <a:cubicBezTo>
                      <a:pt x="21303" y="9251"/>
                      <a:pt x="21034" y="12017"/>
                      <a:pt x="19601" y="13499"/>
                    </a:cubicBezTo>
                    <a:cubicBezTo>
                      <a:pt x="19156" y="13961"/>
                      <a:pt x="18629" y="14259"/>
                      <a:pt x="18072" y="14367"/>
                    </a:cubicBezTo>
                    <a:cubicBezTo>
                      <a:pt x="18072" y="16443"/>
                      <a:pt x="16822" y="18126"/>
                      <a:pt x="15280" y="18126"/>
                    </a:cubicBezTo>
                    <a:cubicBezTo>
                      <a:pt x="14757" y="18126"/>
                      <a:pt x="14245" y="17928"/>
                      <a:pt x="13801" y="17556"/>
                    </a:cubicBezTo>
                    <a:cubicBezTo>
                      <a:pt x="13280" y="19883"/>
                      <a:pt x="11460" y="21199"/>
                      <a:pt x="9738" y="20494"/>
                    </a:cubicBezTo>
                    <a:cubicBezTo>
                      <a:pt x="9016" y="20199"/>
                      <a:pt x="8392" y="19574"/>
                      <a:pt x="7973" y="18727"/>
                    </a:cubicBezTo>
                    <a:cubicBezTo>
                      <a:pt x="6209" y="20160"/>
                      <a:pt x="3920" y="19389"/>
                      <a:pt x="2859" y="17004"/>
                    </a:cubicBezTo>
                    <a:cubicBezTo>
                      <a:pt x="2846" y="16974"/>
                      <a:pt x="2833" y="16944"/>
                      <a:pt x="2820" y="16914"/>
                    </a:cubicBezTo>
                    <a:cubicBezTo>
                      <a:pt x="1666" y="17096"/>
                      <a:pt x="620" y="15986"/>
                      <a:pt x="485" y="14435"/>
                    </a:cubicBezTo>
                    <a:cubicBezTo>
                      <a:pt x="412" y="13608"/>
                      <a:pt x="615" y="12780"/>
                      <a:pt x="1038" y="12172"/>
                    </a:cubicBezTo>
                    <a:cubicBezTo>
                      <a:pt x="39" y="11379"/>
                      <a:pt x="-297" y="9639"/>
                      <a:pt x="288" y="8285"/>
                    </a:cubicBezTo>
                    <a:cubicBezTo>
                      <a:pt x="626" y="7504"/>
                      <a:pt x="1218" y="6988"/>
                      <a:pt x="1883" y="6895"/>
                    </a:cubicBezTo>
                    <a:close/>
                  </a:path>
                </a:pathLst>
              </a:custGeom>
              <a:solidFill>
                <a:srgbClr val="152A4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587" name="Shape"/>
              <p:cNvSpPr/>
              <p:nvPr/>
            </p:nvSpPr>
            <p:spPr>
              <a:xfrm>
                <a:off x="9466" y="7278"/>
                <a:ext cx="170829" cy="121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0" y="14010"/>
                    </a:moveTo>
                    <a:cubicBezTo>
                      <a:pt x="899" y="14066"/>
                      <a:pt x="417" y="13902"/>
                      <a:pt x="0" y="13542"/>
                    </a:cubicBezTo>
                    <a:moveTo>
                      <a:pt x="2598" y="19137"/>
                    </a:moveTo>
                    <a:cubicBezTo>
                      <a:pt x="2405" y="19250"/>
                      <a:pt x="2202" y="19325"/>
                      <a:pt x="1994" y="19361"/>
                    </a:cubicBezTo>
                    <a:moveTo>
                      <a:pt x="7802" y="21600"/>
                    </a:moveTo>
                    <a:cubicBezTo>
                      <a:pt x="7657" y="21279"/>
                      <a:pt x="7535" y="20936"/>
                      <a:pt x="7438" y="20577"/>
                    </a:cubicBezTo>
                    <a:moveTo>
                      <a:pt x="14532" y="19050"/>
                    </a:moveTo>
                    <a:cubicBezTo>
                      <a:pt x="14510" y="19430"/>
                      <a:pt x="14462" y="19806"/>
                      <a:pt x="14386" y="20172"/>
                    </a:cubicBezTo>
                    <a:moveTo>
                      <a:pt x="17421" y="12116"/>
                    </a:moveTo>
                    <a:cubicBezTo>
                      <a:pt x="18505" y="12890"/>
                      <a:pt x="19193" y="14504"/>
                      <a:pt x="19193" y="16273"/>
                    </a:cubicBezTo>
                    <a:moveTo>
                      <a:pt x="21600" y="7649"/>
                    </a:moveTo>
                    <a:cubicBezTo>
                      <a:pt x="21423" y="8256"/>
                      <a:pt x="21153" y="8794"/>
                      <a:pt x="20811" y="9222"/>
                    </a:cubicBezTo>
                    <a:moveTo>
                      <a:pt x="19707" y="1814"/>
                    </a:moveTo>
                    <a:cubicBezTo>
                      <a:pt x="19737" y="2059"/>
                      <a:pt x="19751" y="2307"/>
                      <a:pt x="19749" y="2556"/>
                    </a:cubicBezTo>
                    <a:moveTo>
                      <a:pt x="14668" y="947"/>
                    </a:moveTo>
                    <a:cubicBezTo>
                      <a:pt x="14771" y="605"/>
                      <a:pt x="14907" y="286"/>
                      <a:pt x="15073" y="0"/>
                    </a:cubicBezTo>
                    <a:moveTo>
                      <a:pt x="10888" y="1399"/>
                    </a:moveTo>
                    <a:cubicBezTo>
                      <a:pt x="10930" y="1115"/>
                      <a:pt x="10996" y="841"/>
                      <a:pt x="11084" y="582"/>
                    </a:cubicBezTo>
                    <a:moveTo>
                      <a:pt x="6452" y="1676"/>
                    </a:moveTo>
                    <a:cubicBezTo>
                      <a:pt x="6709" y="1897"/>
                      <a:pt x="6947" y="2163"/>
                      <a:pt x="7160" y="2469"/>
                    </a:cubicBezTo>
                    <a:moveTo>
                      <a:pt x="1072" y="7905"/>
                    </a:moveTo>
                    <a:cubicBezTo>
                      <a:pt x="1016" y="7632"/>
                      <a:pt x="974" y="7353"/>
                      <a:pt x="948" y="7071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</p:grp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Rectangle 2"/>
          <p:cNvSpPr txBox="1">
            <a:spLocks noGrp="1"/>
          </p:cNvSpPr>
          <p:nvPr>
            <p:ph type="title"/>
          </p:nvPr>
        </p:nvSpPr>
        <p:spPr>
          <a:xfrm>
            <a:off x="0" y="76200"/>
            <a:ext cx="9144000" cy="6096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r>
              <a:t>Flawed or completely disordered silicon is a heck of a lot cheaper!</a:t>
            </a:r>
          </a:p>
        </p:txBody>
      </p:sp>
      <p:sp>
        <p:nvSpPr>
          <p:cNvPr id="592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250675" y="774700"/>
            <a:ext cx="8915401" cy="486910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defRPr sz="1800"/>
            </a:lvl1pPr>
          </a:lstStyle>
          <a:p>
            <a:r>
              <a:t>Other possible silicon structures (in simplified 2D representations):</a:t>
            </a:r>
          </a:p>
        </p:txBody>
      </p:sp>
      <p:grpSp>
        <p:nvGrpSpPr>
          <p:cNvPr id="926" name="Group 1256"/>
          <p:cNvGrpSpPr/>
          <p:nvPr/>
        </p:nvGrpSpPr>
        <p:grpSpPr>
          <a:xfrm>
            <a:off x="495300" y="1823342"/>
            <a:ext cx="2295397" cy="899380"/>
            <a:chOff x="0" y="0"/>
            <a:chExt cx="2295395" cy="899379"/>
          </a:xfrm>
        </p:grpSpPr>
        <p:grpSp>
          <p:nvGrpSpPr>
            <p:cNvPr id="718" name="Group 923"/>
            <p:cNvGrpSpPr/>
            <p:nvPr/>
          </p:nvGrpSpPr>
          <p:grpSpPr>
            <a:xfrm>
              <a:off x="-1" y="3485"/>
              <a:ext cx="790320" cy="788867"/>
              <a:chOff x="0" y="0"/>
              <a:chExt cx="790318" cy="788866"/>
            </a:xfrm>
          </p:grpSpPr>
          <p:grpSp>
            <p:nvGrpSpPr>
              <p:cNvPr id="597" name="Group 138"/>
              <p:cNvGrpSpPr/>
              <p:nvPr/>
            </p:nvGrpSpPr>
            <p:grpSpPr>
              <a:xfrm>
                <a:off x="0" y="-1"/>
                <a:ext cx="197580" cy="192545"/>
                <a:chOff x="0" y="0"/>
                <a:chExt cx="197579" cy="192544"/>
              </a:xfrm>
            </p:grpSpPr>
            <p:grpSp>
              <p:nvGrpSpPr>
                <p:cNvPr id="595" name="Group 134"/>
                <p:cNvGrpSpPr/>
                <p:nvPr/>
              </p:nvGrpSpPr>
              <p:grpSpPr>
                <a:xfrm>
                  <a:off x="0" y="-1"/>
                  <a:ext cx="197580" cy="192545"/>
                  <a:chOff x="0" y="0"/>
                  <a:chExt cx="197579" cy="192544"/>
                </a:xfrm>
              </p:grpSpPr>
              <p:sp>
                <p:nvSpPr>
                  <p:cNvPr id="593" name="Straight Connector 111"/>
                  <p:cNvSpPr/>
                  <p:nvPr/>
                </p:nvSpPr>
                <p:spPr>
                  <a:xfrm flipH="1">
                    <a:off x="98274" y="-1"/>
                    <a:ext cx="516" cy="1925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4" name="Straight Connector 123"/>
                  <p:cNvSpPr/>
                  <p:nvPr/>
                </p:nvSpPr>
                <p:spPr>
                  <a:xfrm flipH="1" flipV="1">
                    <a:off x="0" y="93012"/>
                    <a:ext cx="197580" cy="110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596" name="Oval 1046"/>
                <p:cNvSpPr/>
                <p:nvPr/>
              </p:nvSpPr>
              <p:spPr>
                <a:xfrm>
                  <a:off x="49394" y="41842"/>
                  <a:ext cx="98791" cy="1059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602" name="Group 139"/>
              <p:cNvGrpSpPr/>
              <p:nvPr/>
            </p:nvGrpSpPr>
            <p:grpSpPr>
              <a:xfrm>
                <a:off x="148185" y="-1"/>
                <a:ext cx="197580" cy="192545"/>
                <a:chOff x="0" y="0"/>
                <a:chExt cx="197579" cy="192544"/>
              </a:xfrm>
            </p:grpSpPr>
            <p:grpSp>
              <p:nvGrpSpPr>
                <p:cNvPr id="600" name="Group 135"/>
                <p:cNvGrpSpPr/>
                <p:nvPr/>
              </p:nvGrpSpPr>
              <p:grpSpPr>
                <a:xfrm>
                  <a:off x="0" y="-1"/>
                  <a:ext cx="197580" cy="192545"/>
                  <a:chOff x="0" y="0"/>
                  <a:chExt cx="197579" cy="192544"/>
                </a:xfrm>
              </p:grpSpPr>
              <p:sp>
                <p:nvSpPr>
                  <p:cNvPr id="598" name="Straight Connector 1043"/>
                  <p:cNvSpPr/>
                  <p:nvPr/>
                </p:nvSpPr>
                <p:spPr>
                  <a:xfrm flipH="1">
                    <a:off x="98274" y="-1"/>
                    <a:ext cx="516" cy="1925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9" name="Straight Connector 1044"/>
                  <p:cNvSpPr/>
                  <p:nvPr/>
                </p:nvSpPr>
                <p:spPr>
                  <a:xfrm flipH="1" flipV="1">
                    <a:off x="0" y="93012"/>
                    <a:ext cx="197580" cy="110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601" name="Oval 1042"/>
                <p:cNvSpPr/>
                <p:nvPr/>
              </p:nvSpPr>
              <p:spPr>
                <a:xfrm>
                  <a:off x="74640" y="69505"/>
                  <a:ext cx="49395" cy="5298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607" name="Group 140"/>
              <p:cNvGrpSpPr/>
              <p:nvPr/>
            </p:nvGrpSpPr>
            <p:grpSpPr>
              <a:xfrm>
                <a:off x="0" y="158950"/>
                <a:ext cx="197580" cy="192545"/>
                <a:chOff x="0" y="0"/>
                <a:chExt cx="197579" cy="192544"/>
              </a:xfrm>
            </p:grpSpPr>
            <p:grpSp>
              <p:nvGrpSpPr>
                <p:cNvPr id="605" name="Group 135"/>
                <p:cNvGrpSpPr/>
                <p:nvPr/>
              </p:nvGrpSpPr>
              <p:grpSpPr>
                <a:xfrm>
                  <a:off x="0" y="-1"/>
                  <a:ext cx="197580" cy="192545"/>
                  <a:chOff x="0" y="0"/>
                  <a:chExt cx="197579" cy="192544"/>
                </a:xfrm>
              </p:grpSpPr>
              <p:sp>
                <p:nvSpPr>
                  <p:cNvPr id="603" name="Straight Connector 1039"/>
                  <p:cNvSpPr/>
                  <p:nvPr/>
                </p:nvSpPr>
                <p:spPr>
                  <a:xfrm flipH="1">
                    <a:off x="98274" y="-1"/>
                    <a:ext cx="516" cy="1925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04" name="Straight Connector 1040"/>
                  <p:cNvSpPr/>
                  <p:nvPr/>
                </p:nvSpPr>
                <p:spPr>
                  <a:xfrm flipH="1" flipV="1">
                    <a:off x="0" y="93012"/>
                    <a:ext cx="197580" cy="110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606" name="Oval 1038"/>
                <p:cNvSpPr/>
                <p:nvPr/>
              </p:nvSpPr>
              <p:spPr>
                <a:xfrm>
                  <a:off x="74640" y="69505"/>
                  <a:ext cx="49395" cy="5298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612" name="Group 145"/>
              <p:cNvGrpSpPr/>
              <p:nvPr/>
            </p:nvGrpSpPr>
            <p:grpSpPr>
              <a:xfrm>
                <a:off x="148185" y="160680"/>
                <a:ext cx="197580" cy="192545"/>
                <a:chOff x="0" y="0"/>
                <a:chExt cx="197579" cy="192544"/>
              </a:xfrm>
            </p:grpSpPr>
            <p:grpSp>
              <p:nvGrpSpPr>
                <p:cNvPr id="610" name="Group 134"/>
                <p:cNvGrpSpPr/>
                <p:nvPr/>
              </p:nvGrpSpPr>
              <p:grpSpPr>
                <a:xfrm>
                  <a:off x="0" y="-1"/>
                  <a:ext cx="197580" cy="192545"/>
                  <a:chOff x="0" y="0"/>
                  <a:chExt cx="197579" cy="192544"/>
                </a:xfrm>
              </p:grpSpPr>
              <p:sp>
                <p:nvSpPr>
                  <p:cNvPr id="608" name="Straight Connector 1035"/>
                  <p:cNvSpPr/>
                  <p:nvPr/>
                </p:nvSpPr>
                <p:spPr>
                  <a:xfrm flipH="1">
                    <a:off x="98274" y="-1"/>
                    <a:ext cx="516" cy="1925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09" name="Straight Connector 1036"/>
                  <p:cNvSpPr/>
                  <p:nvPr/>
                </p:nvSpPr>
                <p:spPr>
                  <a:xfrm flipH="1" flipV="1">
                    <a:off x="0" y="93012"/>
                    <a:ext cx="197580" cy="110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611" name="Oval 1034"/>
                <p:cNvSpPr/>
                <p:nvPr/>
              </p:nvSpPr>
              <p:spPr>
                <a:xfrm>
                  <a:off x="49394" y="41842"/>
                  <a:ext cx="98791" cy="1059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617" name="Group 150"/>
              <p:cNvGrpSpPr/>
              <p:nvPr/>
            </p:nvGrpSpPr>
            <p:grpSpPr>
              <a:xfrm>
                <a:off x="296370" y="-1"/>
                <a:ext cx="197580" cy="192545"/>
                <a:chOff x="0" y="0"/>
                <a:chExt cx="197579" cy="192544"/>
              </a:xfrm>
            </p:grpSpPr>
            <p:grpSp>
              <p:nvGrpSpPr>
                <p:cNvPr id="615" name="Group 134"/>
                <p:cNvGrpSpPr/>
                <p:nvPr/>
              </p:nvGrpSpPr>
              <p:grpSpPr>
                <a:xfrm>
                  <a:off x="0" y="-1"/>
                  <a:ext cx="197580" cy="192545"/>
                  <a:chOff x="0" y="0"/>
                  <a:chExt cx="197579" cy="192544"/>
                </a:xfrm>
              </p:grpSpPr>
              <p:sp>
                <p:nvSpPr>
                  <p:cNvPr id="613" name="Straight Connector 1031"/>
                  <p:cNvSpPr/>
                  <p:nvPr/>
                </p:nvSpPr>
                <p:spPr>
                  <a:xfrm flipH="1">
                    <a:off x="98274" y="-1"/>
                    <a:ext cx="516" cy="1925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14" name="Straight Connector 1032"/>
                  <p:cNvSpPr/>
                  <p:nvPr/>
                </p:nvSpPr>
                <p:spPr>
                  <a:xfrm flipH="1" flipV="1">
                    <a:off x="0" y="93012"/>
                    <a:ext cx="197580" cy="110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616" name="Oval 1030"/>
                <p:cNvSpPr/>
                <p:nvPr/>
              </p:nvSpPr>
              <p:spPr>
                <a:xfrm>
                  <a:off x="49394" y="41842"/>
                  <a:ext cx="98791" cy="1059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622" name="Group 164"/>
              <p:cNvGrpSpPr/>
              <p:nvPr/>
            </p:nvGrpSpPr>
            <p:grpSpPr>
              <a:xfrm>
                <a:off x="296370" y="161893"/>
                <a:ext cx="197580" cy="192545"/>
                <a:chOff x="0" y="0"/>
                <a:chExt cx="197579" cy="192544"/>
              </a:xfrm>
            </p:grpSpPr>
            <p:grpSp>
              <p:nvGrpSpPr>
                <p:cNvPr id="620" name="Group 135"/>
                <p:cNvGrpSpPr/>
                <p:nvPr/>
              </p:nvGrpSpPr>
              <p:grpSpPr>
                <a:xfrm>
                  <a:off x="0" y="-1"/>
                  <a:ext cx="197580" cy="192545"/>
                  <a:chOff x="0" y="0"/>
                  <a:chExt cx="197579" cy="192544"/>
                </a:xfrm>
              </p:grpSpPr>
              <p:sp>
                <p:nvSpPr>
                  <p:cNvPr id="618" name="Straight Connector 1027"/>
                  <p:cNvSpPr/>
                  <p:nvPr/>
                </p:nvSpPr>
                <p:spPr>
                  <a:xfrm flipH="1">
                    <a:off x="98274" y="-1"/>
                    <a:ext cx="516" cy="1925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19" name="Straight Connector 1028"/>
                  <p:cNvSpPr/>
                  <p:nvPr/>
                </p:nvSpPr>
                <p:spPr>
                  <a:xfrm flipH="1" flipV="1">
                    <a:off x="0" y="93012"/>
                    <a:ext cx="197580" cy="110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621" name="Oval 1026"/>
                <p:cNvSpPr/>
                <p:nvPr/>
              </p:nvSpPr>
              <p:spPr>
                <a:xfrm>
                  <a:off x="74640" y="69505"/>
                  <a:ext cx="49395" cy="5298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627" name="Group 169"/>
              <p:cNvGrpSpPr/>
              <p:nvPr/>
            </p:nvGrpSpPr>
            <p:grpSpPr>
              <a:xfrm>
                <a:off x="0" y="307853"/>
                <a:ext cx="197580" cy="192545"/>
                <a:chOff x="0" y="0"/>
                <a:chExt cx="197579" cy="192544"/>
              </a:xfrm>
            </p:grpSpPr>
            <p:grpSp>
              <p:nvGrpSpPr>
                <p:cNvPr id="625" name="Group 134"/>
                <p:cNvGrpSpPr/>
                <p:nvPr/>
              </p:nvGrpSpPr>
              <p:grpSpPr>
                <a:xfrm>
                  <a:off x="0" y="-1"/>
                  <a:ext cx="197580" cy="192545"/>
                  <a:chOff x="0" y="0"/>
                  <a:chExt cx="197579" cy="192544"/>
                </a:xfrm>
              </p:grpSpPr>
              <p:sp>
                <p:nvSpPr>
                  <p:cNvPr id="623" name="Straight Connector 1023"/>
                  <p:cNvSpPr/>
                  <p:nvPr/>
                </p:nvSpPr>
                <p:spPr>
                  <a:xfrm flipH="1">
                    <a:off x="98274" y="-1"/>
                    <a:ext cx="516" cy="1925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24" name="Straight Connector 1024"/>
                  <p:cNvSpPr/>
                  <p:nvPr/>
                </p:nvSpPr>
                <p:spPr>
                  <a:xfrm flipH="1" flipV="1">
                    <a:off x="0" y="93012"/>
                    <a:ext cx="197580" cy="110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626" name="Oval 1022"/>
                <p:cNvSpPr/>
                <p:nvPr/>
              </p:nvSpPr>
              <p:spPr>
                <a:xfrm>
                  <a:off x="49394" y="41842"/>
                  <a:ext cx="98791" cy="1059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632" name="Group 174"/>
              <p:cNvGrpSpPr/>
              <p:nvPr/>
            </p:nvGrpSpPr>
            <p:grpSpPr>
              <a:xfrm>
                <a:off x="148185" y="307853"/>
                <a:ext cx="197580" cy="192545"/>
                <a:chOff x="0" y="0"/>
                <a:chExt cx="197579" cy="192544"/>
              </a:xfrm>
            </p:grpSpPr>
            <p:grpSp>
              <p:nvGrpSpPr>
                <p:cNvPr id="630" name="Group 135"/>
                <p:cNvGrpSpPr/>
                <p:nvPr/>
              </p:nvGrpSpPr>
              <p:grpSpPr>
                <a:xfrm>
                  <a:off x="0" y="-1"/>
                  <a:ext cx="197580" cy="192545"/>
                  <a:chOff x="0" y="0"/>
                  <a:chExt cx="197579" cy="192544"/>
                </a:xfrm>
              </p:grpSpPr>
              <p:sp>
                <p:nvSpPr>
                  <p:cNvPr id="628" name="Straight Connector 1019"/>
                  <p:cNvSpPr/>
                  <p:nvPr/>
                </p:nvSpPr>
                <p:spPr>
                  <a:xfrm flipH="1">
                    <a:off x="98274" y="-1"/>
                    <a:ext cx="516" cy="1925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29" name="Straight Connector 1020"/>
                  <p:cNvSpPr/>
                  <p:nvPr/>
                </p:nvSpPr>
                <p:spPr>
                  <a:xfrm flipH="1" flipV="1">
                    <a:off x="0" y="93012"/>
                    <a:ext cx="197580" cy="110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631" name="Oval 1018"/>
                <p:cNvSpPr/>
                <p:nvPr/>
              </p:nvSpPr>
              <p:spPr>
                <a:xfrm>
                  <a:off x="74640" y="69505"/>
                  <a:ext cx="49395" cy="5298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637" name="Group 179"/>
              <p:cNvGrpSpPr/>
              <p:nvPr/>
            </p:nvGrpSpPr>
            <p:grpSpPr>
              <a:xfrm>
                <a:off x="296370" y="307853"/>
                <a:ext cx="197580" cy="192545"/>
                <a:chOff x="0" y="0"/>
                <a:chExt cx="197579" cy="192544"/>
              </a:xfrm>
            </p:grpSpPr>
            <p:grpSp>
              <p:nvGrpSpPr>
                <p:cNvPr id="635" name="Group 134"/>
                <p:cNvGrpSpPr/>
                <p:nvPr/>
              </p:nvGrpSpPr>
              <p:grpSpPr>
                <a:xfrm>
                  <a:off x="0" y="-1"/>
                  <a:ext cx="197580" cy="192545"/>
                  <a:chOff x="0" y="0"/>
                  <a:chExt cx="197579" cy="192544"/>
                </a:xfrm>
              </p:grpSpPr>
              <p:sp>
                <p:nvSpPr>
                  <p:cNvPr id="633" name="Straight Connector 1015"/>
                  <p:cNvSpPr/>
                  <p:nvPr/>
                </p:nvSpPr>
                <p:spPr>
                  <a:xfrm flipH="1">
                    <a:off x="98274" y="-1"/>
                    <a:ext cx="516" cy="1925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34" name="Straight Connector 1016"/>
                  <p:cNvSpPr/>
                  <p:nvPr/>
                </p:nvSpPr>
                <p:spPr>
                  <a:xfrm flipH="1" flipV="1">
                    <a:off x="0" y="93012"/>
                    <a:ext cx="197580" cy="110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636" name="Oval 1014"/>
                <p:cNvSpPr/>
                <p:nvPr/>
              </p:nvSpPr>
              <p:spPr>
                <a:xfrm>
                  <a:off x="49394" y="41842"/>
                  <a:ext cx="98791" cy="1059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642" name="Group 184"/>
              <p:cNvGrpSpPr/>
              <p:nvPr/>
            </p:nvGrpSpPr>
            <p:grpSpPr>
              <a:xfrm>
                <a:off x="444555" y="-1"/>
                <a:ext cx="197580" cy="192545"/>
                <a:chOff x="0" y="0"/>
                <a:chExt cx="197579" cy="192544"/>
              </a:xfrm>
            </p:grpSpPr>
            <p:grpSp>
              <p:nvGrpSpPr>
                <p:cNvPr id="640" name="Group 135"/>
                <p:cNvGrpSpPr/>
                <p:nvPr/>
              </p:nvGrpSpPr>
              <p:grpSpPr>
                <a:xfrm>
                  <a:off x="0" y="-1"/>
                  <a:ext cx="197580" cy="192545"/>
                  <a:chOff x="0" y="0"/>
                  <a:chExt cx="197579" cy="192544"/>
                </a:xfrm>
              </p:grpSpPr>
              <p:sp>
                <p:nvSpPr>
                  <p:cNvPr id="638" name="Straight Connector 1011"/>
                  <p:cNvSpPr/>
                  <p:nvPr/>
                </p:nvSpPr>
                <p:spPr>
                  <a:xfrm flipH="1">
                    <a:off x="98274" y="-1"/>
                    <a:ext cx="516" cy="1925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39" name="Straight Connector 1012"/>
                  <p:cNvSpPr/>
                  <p:nvPr/>
                </p:nvSpPr>
                <p:spPr>
                  <a:xfrm flipH="1" flipV="1">
                    <a:off x="0" y="93012"/>
                    <a:ext cx="197580" cy="110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641" name="Oval 1010"/>
                <p:cNvSpPr/>
                <p:nvPr/>
              </p:nvSpPr>
              <p:spPr>
                <a:xfrm>
                  <a:off x="74640" y="69505"/>
                  <a:ext cx="49395" cy="5298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647" name="Group 189"/>
              <p:cNvGrpSpPr/>
              <p:nvPr/>
            </p:nvGrpSpPr>
            <p:grpSpPr>
              <a:xfrm>
                <a:off x="444555" y="160680"/>
                <a:ext cx="197580" cy="192545"/>
                <a:chOff x="0" y="0"/>
                <a:chExt cx="197579" cy="192544"/>
              </a:xfrm>
            </p:grpSpPr>
            <p:grpSp>
              <p:nvGrpSpPr>
                <p:cNvPr id="645" name="Group 134"/>
                <p:cNvGrpSpPr/>
                <p:nvPr/>
              </p:nvGrpSpPr>
              <p:grpSpPr>
                <a:xfrm>
                  <a:off x="0" y="-1"/>
                  <a:ext cx="197580" cy="192545"/>
                  <a:chOff x="0" y="0"/>
                  <a:chExt cx="197579" cy="192544"/>
                </a:xfrm>
              </p:grpSpPr>
              <p:sp>
                <p:nvSpPr>
                  <p:cNvPr id="643" name="Straight Connector 1007"/>
                  <p:cNvSpPr/>
                  <p:nvPr/>
                </p:nvSpPr>
                <p:spPr>
                  <a:xfrm flipH="1">
                    <a:off x="98274" y="-1"/>
                    <a:ext cx="516" cy="1925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44" name="Straight Connector 1008"/>
                  <p:cNvSpPr/>
                  <p:nvPr/>
                </p:nvSpPr>
                <p:spPr>
                  <a:xfrm flipH="1" flipV="1">
                    <a:off x="0" y="93012"/>
                    <a:ext cx="197580" cy="110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646" name="Oval 1006"/>
                <p:cNvSpPr/>
                <p:nvPr/>
              </p:nvSpPr>
              <p:spPr>
                <a:xfrm>
                  <a:off x="49394" y="41842"/>
                  <a:ext cx="98791" cy="1059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652" name="Group 194"/>
              <p:cNvGrpSpPr/>
              <p:nvPr/>
            </p:nvGrpSpPr>
            <p:grpSpPr>
              <a:xfrm>
                <a:off x="444555" y="307853"/>
                <a:ext cx="197580" cy="192545"/>
                <a:chOff x="0" y="0"/>
                <a:chExt cx="197579" cy="192544"/>
              </a:xfrm>
            </p:grpSpPr>
            <p:grpSp>
              <p:nvGrpSpPr>
                <p:cNvPr id="650" name="Group 135"/>
                <p:cNvGrpSpPr/>
                <p:nvPr/>
              </p:nvGrpSpPr>
              <p:grpSpPr>
                <a:xfrm>
                  <a:off x="0" y="-1"/>
                  <a:ext cx="197580" cy="192545"/>
                  <a:chOff x="0" y="0"/>
                  <a:chExt cx="197579" cy="192544"/>
                </a:xfrm>
              </p:grpSpPr>
              <p:sp>
                <p:nvSpPr>
                  <p:cNvPr id="648" name="Straight Connector 1003"/>
                  <p:cNvSpPr/>
                  <p:nvPr/>
                </p:nvSpPr>
                <p:spPr>
                  <a:xfrm flipH="1">
                    <a:off x="98274" y="-1"/>
                    <a:ext cx="516" cy="1925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49" name="Straight Connector 1004"/>
                  <p:cNvSpPr/>
                  <p:nvPr/>
                </p:nvSpPr>
                <p:spPr>
                  <a:xfrm flipH="1" flipV="1">
                    <a:off x="0" y="93012"/>
                    <a:ext cx="197580" cy="110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651" name="Oval 1002"/>
                <p:cNvSpPr/>
                <p:nvPr/>
              </p:nvSpPr>
              <p:spPr>
                <a:xfrm>
                  <a:off x="74640" y="69505"/>
                  <a:ext cx="49395" cy="5298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657" name="Group 199"/>
              <p:cNvGrpSpPr/>
              <p:nvPr/>
            </p:nvGrpSpPr>
            <p:grpSpPr>
              <a:xfrm>
                <a:off x="0" y="446201"/>
                <a:ext cx="197580" cy="192545"/>
                <a:chOff x="0" y="0"/>
                <a:chExt cx="197579" cy="192544"/>
              </a:xfrm>
            </p:grpSpPr>
            <p:grpSp>
              <p:nvGrpSpPr>
                <p:cNvPr id="655" name="Group 135"/>
                <p:cNvGrpSpPr/>
                <p:nvPr/>
              </p:nvGrpSpPr>
              <p:grpSpPr>
                <a:xfrm>
                  <a:off x="0" y="-1"/>
                  <a:ext cx="197580" cy="192545"/>
                  <a:chOff x="0" y="0"/>
                  <a:chExt cx="197579" cy="192544"/>
                </a:xfrm>
              </p:grpSpPr>
              <p:sp>
                <p:nvSpPr>
                  <p:cNvPr id="653" name="Straight Connector 999"/>
                  <p:cNvSpPr/>
                  <p:nvPr/>
                </p:nvSpPr>
                <p:spPr>
                  <a:xfrm flipH="1">
                    <a:off x="98274" y="-1"/>
                    <a:ext cx="516" cy="1925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54" name="Straight Connector 1000"/>
                  <p:cNvSpPr/>
                  <p:nvPr/>
                </p:nvSpPr>
                <p:spPr>
                  <a:xfrm flipH="1" flipV="1">
                    <a:off x="0" y="93012"/>
                    <a:ext cx="197580" cy="110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656" name="Oval 998"/>
                <p:cNvSpPr/>
                <p:nvPr/>
              </p:nvSpPr>
              <p:spPr>
                <a:xfrm>
                  <a:off x="74640" y="69505"/>
                  <a:ext cx="49395" cy="5298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662" name="Group 204"/>
              <p:cNvGrpSpPr/>
              <p:nvPr/>
            </p:nvGrpSpPr>
            <p:grpSpPr>
              <a:xfrm>
                <a:off x="148185" y="447931"/>
                <a:ext cx="197580" cy="192545"/>
                <a:chOff x="0" y="0"/>
                <a:chExt cx="197579" cy="192544"/>
              </a:xfrm>
            </p:grpSpPr>
            <p:grpSp>
              <p:nvGrpSpPr>
                <p:cNvPr id="660" name="Group 134"/>
                <p:cNvGrpSpPr/>
                <p:nvPr/>
              </p:nvGrpSpPr>
              <p:grpSpPr>
                <a:xfrm>
                  <a:off x="0" y="-1"/>
                  <a:ext cx="197580" cy="192545"/>
                  <a:chOff x="0" y="0"/>
                  <a:chExt cx="197579" cy="192544"/>
                </a:xfrm>
              </p:grpSpPr>
              <p:sp>
                <p:nvSpPr>
                  <p:cNvPr id="658" name="Straight Connector 995"/>
                  <p:cNvSpPr/>
                  <p:nvPr/>
                </p:nvSpPr>
                <p:spPr>
                  <a:xfrm flipH="1">
                    <a:off x="98274" y="-1"/>
                    <a:ext cx="516" cy="1925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59" name="Straight Connector 996"/>
                  <p:cNvSpPr/>
                  <p:nvPr/>
                </p:nvSpPr>
                <p:spPr>
                  <a:xfrm flipH="1" flipV="1">
                    <a:off x="0" y="93012"/>
                    <a:ext cx="197580" cy="110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661" name="Oval 994"/>
                <p:cNvSpPr/>
                <p:nvPr/>
              </p:nvSpPr>
              <p:spPr>
                <a:xfrm>
                  <a:off x="49394" y="41842"/>
                  <a:ext cx="98791" cy="1059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667" name="Group 209"/>
              <p:cNvGrpSpPr/>
              <p:nvPr/>
            </p:nvGrpSpPr>
            <p:grpSpPr>
              <a:xfrm>
                <a:off x="296370" y="449144"/>
                <a:ext cx="197580" cy="192545"/>
                <a:chOff x="0" y="0"/>
                <a:chExt cx="197579" cy="192544"/>
              </a:xfrm>
            </p:grpSpPr>
            <p:grpSp>
              <p:nvGrpSpPr>
                <p:cNvPr id="665" name="Group 135"/>
                <p:cNvGrpSpPr/>
                <p:nvPr/>
              </p:nvGrpSpPr>
              <p:grpSpPr>
                <a:xfrm>
                  <a:off x="0" y="-1"/>
                  <a:ext cx="197580" cy="192545"/>
                  <a:chOff x="0" y="0"/>
                  <a:chExt cx="197579" cy="192544"/>
                </a:xfrm>
              </p:grpSpPr>
              <p:sp>
                <p:nvSpPr>
                  <p:cNvPr id="663" name="Straight Connector 991"/>
                  <p:cNvSpPr/>
                  <p:nvPr/>
                </p:nvSpPr>
                <p:spPr>
                  <a:xfrm flipH="1">
                    <a:off x="98274" y="-1"/>
                    <a:ext cx="516" cy="1925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64" name="Straight Connector 992"/>
                  <p:cNvSpPr/>
                  <p:nvPr/>
                </p:nvSpPr>
                <p:spPr>
                  <a:xfrm flipH="1" flipV="1">
                    <a:off x="0" y="93012"/>
                    <a:ext cx="197580" cy="110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666" name="Oval 990"/>
                <p:cNvSpPr/>
                <p:nvPr/>
              </p:nvSpPr>
              <p:spPr>
                <a:xfrm>
                  <a:off x="74640" y="69505"/>
                  <a:ext cx="49395" cy="5298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672" name="Group 215"/>
              <p:cNvGrpSpPr/>
              <p:nvPr/>
            </p:nvGrpSpPr>
            <p:grpSpPr>
              <a:xfrm>
                <a:off x="444555" y="447931"/>
                <a:ext cx="197580" cy="192545"/>
                <a:chOff x="0" y="0"/>
                <a:chExt cx="197579" cy="192544"/>
              </a:xfrm>
            </p:grpSpPr>
            <p:grpSp>
              <p:nvGrpSpPr>
                <p:cNvPr id="670" name="Group 134"/>
                <p:cNvGrpSpPr/>
                <p:nvPr/>
              </p:nvGrpSpPr>
              <p:grpSpPr>
                <a:xfrm>
                  <a:off x="0" y="-1"/>
                  <a:ext cx="197580" cy="192545"/>
                  <a:chOff x="0" y="0"/>
                  <a:chExt cx="197579" cy="192544"/>
                </a:xfrm>
              </p:grpSpPr>
              <p:sp>
                <p:nvSpPr>
                  <p:cNvPr id="668" name="Straight Connector 987"/>
                  <p:cNvSpPr/>
                  <p:nvPr/>
                </p:nvSpPr>
                <p:spPr>
                  <a:xfrm flipH="1">
                    <a:off x="98274" y="-1"/>
                    <a:ext cx="516" cy="1925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69" name="Straight Connector 988"/>
                  <p:cNvSpPr/>
                  <p:nvPr/>
                </p:nvSpPr>
                <p:spPr>
                  <a:xfrm flipH="1" flipV="1">
                    <a:off x="0" y="93012"/>
                    <a:ext cx="197580" cy="110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671" name="Oval 986"/>
                <p:cNvSpPr/>
                <p:nvPr/>
              </p:nvSpPr>
              <p:spPr>
                <a:xfrm>
                  <a:off x="49394" y="41842"/>
                  <a:ext cx="98791" cy="1059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677" name="Group 220"/>
              <p:cNvGrpSpPr/>
              <p:nvPr/>
            </p:nvGrpSpPr>
            <p:grpSpPr>
              <a:xfrm>
                <a:off x="592740" y="-1"/>
                <a:ext cx="197580" cy="192545"/>
                <a:chOff x="0" y="0"/>
                <a:chExt cx="197579" cy="192544"/>
              </a:xfrm>
            </p:grpSpPr>
            <p:grpSp>
              <p:nvGrpSpPr>
                <p:cNvPr id="675" name="Group 134"/>
                <p:cNvGrpSpPr/>
                <p:nvPr/>
              </p:nvGrpSpPr>
              <p:grpSpPr>
                <a:xfrm>
                  <a:off x="0" y="-1"/>
                  <a:ext cx="197580" cy="192545"/>
                  <a:chOff x="0" y="0"/>
                  <a:chExt cx="197579" cy="192544"/>
                </a:xfrm>
              </p:grpSpPr>
              <p:sp>
                <p:nvSpPr>
                  <p:cNvPr id="673" name="Straight Connector 983"/>
                  <p:cNvSpPr/>
                  <p:nvPr/>
                </p:nvSpPr>
                <p:spPr>
                  <a:xfrm flipH="1">
                    <a:off x="98274" y="-1"/>
                    <a:ext cx="516" cy="1925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74" name="Straight Connector 984"/>
                  <p:cNvSpPr/>
                  <p:nvPr/>
                </p:nvSpPr>
                <p:spPr>
                  <a:xfrm flipH="1" flipV="1">
                    <a:off x="0" y="93012"/>
                    <a:ext cx="197580" cy="110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676" name="Oval 982"/>
                <p:cNvSpPr/>
                <p:nvPr/>
              </p:nvSpPr>
              <p:spPr>
                <a:xfrm>
                  <a:off x="49394" y="41842"/>
                  <a:ext cx="98791" cy="1059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682" name="Group 225"/>
              <p:cNvGrpSpPr/>
              <p:nvPr/>
            </p:nvGrpSpPr>
            <p:grpSpPr>
              <a:xfrm>
                <a:off x="592740" y="161893"/>
                <a:ext cx="197580" cy="192545"/>
                <a:chOff x="0" y="0"/>
                <a:chExt cx="197579" cy="192544"/>
              </a:xfrm>
            </p:grpSpPr>
            <p:grpSp>
              <p:nvGrpSpPr>
                <p:cNvPr id="680" name="Group 135"/>
                <p:cNvGrpSpPr/>
                <p:nvPr/>
              </p:nvGrpSpPr>
              <p:grpSpPr>
                <a:xfrm>
                  <a:off x="0" y="-1"/>
                  <a:ext cx="197580" cy="192545"/>
                  <a:chOff x="0" y="0"/>
                  <a:chExt cx="197579" cy="192544"/>
                </a:xfrm>
              </p:grpSpPr>
              <p:sp>
                <p:nvSpPr>
                  <p:cNvPr id="678" name="Straight Connector 979"/>
                  <p:cNvSpPr/>
                  <p:nvPr/>
                </p:nvSpPr>
                <p:spPr>
                  <a:xfrm flipH="1">
                    <a:off x="98274" y="-1"/>
                    <a:ext cx="516" cy="1925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79" name="Straight Connector 980"/>
                  <p:cNvSpPr/>
                  <p:nvPr/>
                </p:nvSpPr>
                <p:spPr>
                  <a:xfrm flipH="1" flipV="1">
                    <a:off x="0" y="93012"/>
                    <a:ext cx="197580" cy="110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681" name="Oval 978"/>
                <p:cNvSpPr/>
                <p:nvPr/>
              </p:nvSpPr>
              <p:spPr>
                <a:xfrm>
                  <a:off x="74640" y="69505"/>
                  <a:ext cx="49395" cy="5298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687" name="Group 230"/>
              <p:cNvGrpSpPr/>
              <p:nvPr/>
            </p:nvGrpSpPr>
            <p:grpSpPr>
              <a:xfrm>
                <a:off x="592740" y="307853"/>
                <a:ext cx="197580" cy="192545"/>
                <a:chOff x="0" y="0"/>
                <a:chExt cx="197579" cy="192544"/>
              </a:xfrm>
            </p:grpSpPr>
            <p:grpSp>
              <p:nvGrpSpPr>
                <p:cNvPr id="685" name="Group 134"/>
                <p:cNvGrpSpPr/>
                <p:nvPr/>
              </p:nvGrpSpPr>
              <p:grpSpPr>
                <a:xfrm>
                  <a:off x="0" y="-1"/>
                  <a:ext cx="197580" cy="192545"/>
                  <a:chOff x="0" y="0"/>
                  <a:chExt cx="197579" cy="192544"/>
                </a:xfrm>
              </p:grpSpPr>
              <p:sp>
                <p:nvSpPr>
                  <p:cNvPr id="683" name="Straight Connector 975"/>
                  <p:cNvSpPr/>
                  <p:nvPr/>
                </p:nvSpPr>
                <p:spPr>
                  <a:xfrm flipH="1">
                    <a:off x="98274" y="-1"/>
                    <a:ext cx="516" cy="1925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84" name="Straight Connector 976"/>
                  <p:cNvSpPr/>
                  <p:nvPr/>
                </p:nvSpPr>
                <p:spPr>
                  <a:xfrm flipH="1" flipV="1">
                    <a:off x="0" y="93012"/>
                    <a:ext cx="197580" cy="110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686" name="Oval 974"/>
                <p:cNvSpPr/>
                <p:nvPr/>
              </p:nvSpPr>
              <p:spPr>
                <a:xfrm>
                  <a:off x="49394" y="41842"/>
                  <a:ext cx="98791" cy="1059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692" name="Group 237"/>
              <p:cNvGrpSpPr/>
              <p:nvPr/>
            </p:nvGrpSpPr>
            <p:grpSpPr>
              <a:xfrm>
                <a:off x="592740" y="446201"/>
                <a:ext cx="197580" cy="192545"/>
                <a:chOff x="0" y="0"/>
                <a:chExt cx="197579" cy="192544"/>
              </a:xfrm>
            </p:grpSpPr>
            <p:grpSp>
              <p:nvGrpSpPr>
                <p:cNvPr id="690" name="Group 135"/>
                <p:cNvGrpSpPr/>
                <p:nvPr/>
              </p:nvGrpSpPr>
              <p:grpSpPr>
                <a:xfrm>
                  <a:off x="0" y="-1"/>
                  <a:ext cx="197580" cy="192545"/>
                  <a:chOff x="0" y="0"/>
                  <a:chExt cx="197579" cy="192544"/>
                </a:xfrm>
              </p:grpSpPr>
              <p:sp>
                <p:nvSpPr>
                  <p:cNvPr id="688" name="Straight Connector 971"/>
                  <p:cNvSpPr/>
                  <p:nvPr/>
                </p:nvSpPr>
                <p:spPr>
                  <a:xfrm flipH="1">
                    <a:off x="98274" y="-1"/>
                    <a:ext cx="516" cy="1925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89" name="Straight Connector 972"/>
                  <p:cNvSpPr/>
                  <p:nvPr/>
                </p:nvSpPr>
                <p:spPr>
                  <a:xfrm flipH="1" flipV="1">
                    <a:off x="0" y="93012"/>
                    <a:ext cx="197580" cy="110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691" name="Oval 970"/>
                <p:cNvSpPr/>
                <p:nvPr/>
              </p:nvSpPr>
              <p:spPr>
                <a:xfrm>
                  <a:off x="74640" y="69505"/>
                  <a:ext cx="49395" cy="5298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697" name="Group 242"/>
              <p:cNvGrpSpPr/>
              <p:nvPr/>
            </p:nvGrpSpPr>
            <p:grpSpPr>
              <a:xfrm>
                <a:off x="0" y="596322"/>
                <a:ext cx="197580" cy="192545"/>
                <a:chOff x="0" y="0"/>
                <a:chExt cx="197579" cy="192544"/>
              </a:xfrm>
            </p:grpSpPr>
            <p:grpSp>
              <p:nvGrpSpPr>
                <p:cNvPr id="695" name="Group 134"/>
                <p:cNvGrpSpPr/>
                <p:nvPr/>
              </p:nvGrpSpPr>
              <p:grpSpPr>
                <a:xfrm>
                  <a:off x="0" y="-1"/>
                  <a:ext cx="197580" cy="192545"/>
                  <a:chOff x="0" y="0"/>
                  <a:chExt cx="197579" cy="192544"/>
                </a:xfrm>
              </p:grpSpPr>
              <p:sp>
                <p:nvSpPr>
                  <p:cNvPr id="693" name="Straight Connector 967"/>
                  <p:cNvSpPr/>
                  <p:nvPr/>
                </p:nvSpPr>
                <p:spPr>
                  <a:xfrm flipH="1">
                    <a:off x="98274" y="-1"/>
                    <a:ext cx="516" cy="1925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94" name="Straight Connector 968"/>
                  <p:cNvSpPr/>
                  <p:nvPr/>
                </p:nvSpPr>
                <p:spPr>
                  <a:xfrm flipH="1" flipV="1">
                    <a:off x="0" y="93012"/>
                    <a:ext cx="197580" cy="110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696" name="Oval 966"/>
                <p:cNvSpPr/>
                <p:nvPr/>
              </p:nvSpPr>
              <p:spPr>
                <a:xfrm>
                  <a:off x="49394" y="41842"/>
                  <a:ext cx="98791" cy="1059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702" name="Group 247"/>
              <p:cNvGrpSpPr/>
              <p:nvPr/>
            </p:nvGrpSpPr>
            <p:grpSpPr>
              <a:xfrm>
                <a:off x="148185" y="596322"/>
                <a:ext cx="197580" cy="192545"/>
                <a:chOff x="0" y="0"/>
                <a:chExt cx="197579" cy="192544"/>
              </a:xfrm>
            </p:grpSpPr>
            <p:grpSp>
              <p:nvGrpSpPr>
                <p:cNvPr id="700" name="Group 135"/>
                <p:cNvGrpSpPr/>
                <p:nvPr/>
              </p:nvGrpSpPr>
              <p:grpSpPr>
                <a:xfrm>
                  <a:off x="0" y="-1"/>
                  <a:ext cx="197580" cy="192545"/>
                  <a:chOff x="0" y="0"/>
                  <a:chExt cx="197579" cy="192544"/>
                </a:xfrm>
              </p:grpSpPr>
              <p:sp>
                <p:nvSpPr>
                  <p:cNvPr id="698" name="Straight Connector 963"/>
                  <p:cNvSpPr/>
                  <p:nvPr/>
                </p:nvSpPr>
                <p:spPr>
                  <a:xfrm flipH="1">
                    <a:off x="98274" y="-1"/>
                    <a:ext cx="516" cy="1925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99" name="Straight Connector 964"/>
                  <p:cNvSpPr/>
                  <p:nvPr/>
                </p:nvSpPr>
                <p:spPr>
                  <a:xfrm flipH="1" flipV="1">
                    <a:off x="0" y="93012"/>
                    <a:ext cx="197580" cy="110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701" name="Oval 962"/>
                <p:cNvSpPr/>
                <p:nvPr/>
              </p:nvSpPr>
              <p:spPr>
                <a:xfrm>
                  <a:off x="74640" y="69505"/>
                  <a:ext cx="49395" cy="5298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707" name="Group 252"/>
              <p:cNvGrpSpPr/>
              <p:nvPr/>
            </p:nvGrpSpPr>
            <p:grpSpPr>
              <a:xfrm>
                <a:off x="296370" y="596322"/>
                <a:ext cx="197580" cy="192545"/>
                <a:chOff x="0" y="0"/>
                <a:chExt cx="197579" cy="192544"/>
              </a:xfrm>
            </p:grpSpPr>
            <p:grpSp>
              <p:nvGrpSpPr>
                <p:cNvPr id="705" name="Group 134"/>
                <p:cNvGrpSpPr/>
                <p:nvPr/>
              </p:nvGrpSpPr>
              <p:grpSpPr>
                <a:xfrm>
                  <a:off x="0" y="-1"/>
                  <a:ext cx="197580" cy="192545"/>
                  <a:chOff x="0" y="0"/>
                  <a:chExt cx="197579" cy="192544"/>
                </a:xfrm>
              </p:grpSpPr>
              <p:sp>
                <p:nvSpPr>
                  <p:cNvPr id="703" name="Straight Connector 959"/>
                  <p:cNvSpPr/>
                  <p:nvPr/>
                </p:nvSpPr>
                <p:spPr>
                  <a:xfrm flipH="1">
                    <a:off x="98274" y="-1"/>
                    <a:ext cx="516" cy="1925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04" name="Straight Connector 960"/>
                  <p:cNvSpPr/>
                  <p:nvPr/>
                </p:nvSpPr>
                <p:spPr>
                  <a:xfrm flipH="1" flipV="1">
                    <a:off x="0" y="93012"/>
                    <a:ext cx="197580" cy="110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706" name="Oval 958"/>
                <p:cNvSpPr/>
                <p:nvPr/>
              </p:nvSpPr>
              <p:spPr>
                <a:xfrm>
                  <a:off x="49394" y="41842"/>
                  <a:ext cx="98791" cy="1059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712" name="Group 257"/>
              <p:cNvGrpSpPr/>
              <p:nvPr/>
            </p:nvGrpSpPr>
            <p:grpSpPr>
              <a:xfrm>
                <a:off x="444555" y="596322"/>
                <a:ext cx="197580" cy="192545"/>
                <a:chOff x="0" y="0"/>
                <a:chExt cx="197579" cy="192544"/>
              </a:xfrm>
            </p:grpSpPr>
            <p:grpSp>
              <p:nvGrpSpPr>
                <p:cNvPr id="710" name="Group 135"/>
                <p:cNvGrpSpPr/>
                <p:nvPr/>
              </p:nvGrpSpPr>
              <p:grpSpPr>
                <a:xfrm>
                  <a:off x="0" y="-1"/>
                  <a:ext cx="197580" cy="192545"/>
                  <a:chOff x="0" y="0"/>
                  <a:chExt cx="197579" cy="192544"/>
                </a:xfrm>
              </p:grpSpPr>
              <p:sp>
                <p:nvSpPr>
                  <p:cNvPr id="708" name="Straight Connector 955"/>
                  <p:cNvSpPr/>
                  <p:nvPr/>
                </p:nvSpPr>
                <p:spPr>
                  <a:xfrm flipH="1">
                    <a:off x="98274" y="-1"/>
                    <a:ext cx="516" cy="1925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09" name="Straight Connector 956"/>
                  <p:cNvSpPr/>
                  <p:nvPr/>
                </p:nvSpPr>
                <p:spPr>
                  <a:xfrm flipH="1" flipV="1">
                    <a:off x="0" y="93012"/>
                    <a:ext cx="197580" cy="110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711" name="Oval 954"/>
                <p:cNvSpPr/>
                <p:nvPr/>
              </p:nvSpPr>
              <p:spPr>
                <a:xfrm>
                  <a:off x="74640" y="69505"/>
                  <a:ext cx="49395" cy="5298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717" name="Group 262"/>
              <p:cNvGrpSpPr/>
              <p:nvPr/>
            </p:nvGrpSpPr>
            <p:grpSpPr>
              <a:xfrm>
                <a:off x="592740" y="596322"/>
                <a:ext cx="197580" cy="192545"/>
                <a:chOff x="0" y="0"/>
                <a:chExt cx="197579" cy="192544"/>
              </a:xfrm>
            </p:grpSpPr>
            <p:grpSp>
              <p:nvGrpSpPr>
                <p:cNvPr id="715" name="Group 134"/>
                <p:cNvGrpSpPr/>
                <p:nvPr/>
              </p:nvGrpSpPr>
              <p:grpSpPr>
                <a:xfrm>
                  <a:off x="0" y="-1"/>
                  <a:ext cx="197580" cy="192545"/>
                  <a:chOff x="0" y="0"/>
                  <a:chExt cx="197579" cy="192544"/>
                </a:xfrm>
              </p:grpSpPr>
              <p:sp>
                <p:nvSpPr>
                  <p:cNvPr id="713" name="Straight Connector 951"/>
                  <p:cNvSpPr/>
                  <p:nvPr/>
                </p:nvSpPr>
                <p:spPr>
                  <a:xfrm flipH="1">
                    <a:off x="98274" y="-1"/>
                    <a:ext cx="516" cy="1925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14" name="Straight Connector 952"/>
                  <p:cNvSpPr/>
                  <p:nvPr/>
                </p:nvSpPr>
                <p:spPr>
                  <a:xfrm flipH="1" flipV="1">
                    <a:off x="0" y="93012"/>
                    <a:ext cx="197580" cy="110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716" name="Oval 950"/>
                <p:cNvSpPr/>
                <p:nvPr/>
              </p:nvSpPr>
              <p:spPr>
                <a:xfrm>
                  <a:off x="49394" y="41842"/>
                  <a:ext cx="98791" cy="1059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819" name="Group 1049"/>
            <p:cNvGrpSpPr/>
            <p:nvPr/>
          </p:nvGrpSpPr>
          <p:grpSpPr>
            <a:xfrm>
              <a:off x="788659" y="18210"/>
              <a:ext cx="796197" cy="799675"/>
              <a:chOff x="0" y="0"/>
              <a:chExt cx="796195" cy="799674"/>
            </a:xfrm>
          </p:grpSpPr>
          <p:grpSp>
            <p:nvGrpSpPr>
              <p:cNvPr id="723" name="Group 145"/>
              <p:cNvGrpSpPr/>
              <p:nvPr/>
            </p:nvGrpSpPr>
            <p:grpSpPr>
              <a:xfrm>
                <a:off x="22365" y="311493"/>
                <a:ext cx="154139" cy="149857"/>
                <a:chOff x="0" y="0"/>
                <a:chExt cx="154137" cy="149856"/>
              </a:xfrm>
            </p:grpSpPr>
            <p:grpSp>
              <p:nvGrpSpPr>
                <p:cNvPr id="721" name="Group 134"/>
                <p:cNvGrpSpPr/>
                <p:nvPr/>
              </p:nvGrpSpPr>
              <p:grpSpPr>
                <a:xfrm>
                  <a:off x="-1" y="-1"/>
                  <a:ext cx="154139" cy="149858"/>
                  <a:chOff x="0" y="0"/>
                  <a:chExt cx="154137" cy="149856"/>
                </a:xfrm>
              </p:grpSpPr>
              <p:sp>
                <p:nvSpPr>
                  <p:cNvPr id="719" name="Straight Connector 1148"/>
                  <p:cNvSpPr/>
                  <p:nvPr/>
                </p:nvSpPr>
                <p:spPr>
                  <a:xfrm>
                    <a:off x="18123" y="-1"/>
                    <a:ext cx="120900" cy="14985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20" name="Straight Connector 1149"/>
                  <p:cNvSpPr/>
                  <p:nvPr/>
                </p:nvSpPr>
                <p:spPr>
                  <a:xfrm flipH="1">
                    <a:off x="0" y="10856"/>
                    <a:ext cx="154138" cy="12361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722" name="Oval 1147"/>
                <p:cNvSpPr/>
                <p:nvPr/>
              </p:nvSpPr>
              <p:spPr>
                <a:xfrm rot="19257079">
                  <a:off x="28468" y="20659"/>
                  <a:ext cx="98791" cy="1059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728" name="Group 150"/>
              <p:cNvGrpSpPr/>
              <p:nvPr/>
            </p:nvGrpSpPr>
            <p:grpSpPr>
              <a:xfrm>
                <a:off x="36222" y="93353"/>
                <a:ext cx="154138" cy="149857"/>
                <a:chOff x="0" y="0"/>
                <a:chExt cx="154137" cy="149856"/>
              </a:xfrm>
            </p:grpSpPr>
            <p:grpSp>
              <p:nvGrpSpPr>
                <p:cNvPr id="726" name="Group 134"/>
                <p:cNvGrpSpPr/>
                <p:nvPr/>
              </p:nvGrpSpPr>
              <p:grpSpPr>
                <a:xfrm>
                  <a:off x="-1" y="-1"/>
                  <a:ext cx="154139" cy="149858"/>
                  <a:chOff x="0" y="0"/>
                  <a:chExt cx="154137" cy="149856"/>
                </a:xfrm>
              </p:grpSpPr>
              <p:sp>
                <p:nvSpPr>
                  <p:cNvPr id="724" name="Straight Connector 1144"/>
                  <p:cNvSpPr/>
                  <p:nvPr/>
                </p:nvSpPr>
                <p:spPr>
                  <a:xfrm>
                    <a:off x="18123" y="-1"/>
                    <a:ext cx="120900" cy="14985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25" name="Straight Connector 1145"/>
                  <p:cNvSpPr/>
                  <p:nvPr/>
                </p:nvSpPr>
                <p:spPr>
                  <a:xfrm flipH="1">
                    <a:off x="0" y="10856"/>
                    <a:ext cx="154138" cy="12361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727" name="Oval 1143"/>
                <p:cNvSpPr/>
                <p:nvPr/>
              </p:nvSpPr>
              <p:spPr>
                <a:xfrm rot="19257079">
                  <a:off x="28468" y="20659"/>
                  <a:ext cx="98791" cy="1059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733" name="Group 164"/>
              <p:cNvGrpSpPr/>
              <p:nvPr/>
            </p:nvGrpSpPr>
            <p:grpSpPr>
              <a:xfrm>
                <a:off x="138212" y="219082"/>
                <a:ext cx="154138" cy="149857"/>
                <a:chOff x="0" y="0"/>
                <a:chExt cx="154137" cy="149856"/>
              </a:xfrm>
            </p:grpSpPr>
            <p:grpSp>
              <p:nvGrpSpPr>
                <p:cNvPr id="731" name="Group 135"/>
                <p:cNvGrpSpPr/>
                <p:nvPr/>
              </p:nvGrpSpPr>
              <p:grpSpPr>
                <a:xfrm>
                  <a:off x="-1" y="-1"/>
                  <a:ext cx="154139" cy="149858"/>
                  <a:chOff x="0" y="0"/>
                  <a:chExt cx="154137" cy="149856"/>
                </a:xfrm>
              </p:grpSpPr>
              <p:sp>
                <p:nvSpPr>
                  <p:cNvPr id="729" name="Straight Connector 1140"/>
                  <p:cNvSpPr/>
                  <p:nvPr/>
                </p:nvSpPr>
                <p:spPr>
                  <a:xfrm>
                    <a:off x="18123" y="-1"/>
                    <a:ext cx="120900" cy="14985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30" name="Straight Connector 1141"/>
                  <p:cNvSpPr/>
                  <p:nvPr/>
                </p:nvSpPr>
                <p:spPr>
                  <a:xfrm flipH="1">
                    <a:off x="0" y="10856"/>
                    <a:ext cx="154138" cy="12361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732" name="Oval 1139"/>
                <p:cNvSpPr/>
                <p:nvPr/>
              </p:nvSpPr>
              <p:spPr>
                <a:xfrm rot="19257079">
                  <a:off x="54329" y="47715"/>
                  <a:ext cx="49395" cy="5298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738" name="Group 169"/>
              <p:cNvGrpSpPr/>
              <p:nvPr/>
            </p:nvGrpSpPr>
            <p:grpSpPr>
              <a:xfrm>
                <a:off x="-1" y="519143"/>
                <a:ext cx="154139" cy="149857"/>
                <a:chOff x="0" y="0"/>
                <a:chExt cx="154137" cy="149856"/>
              </a:xfrm>
            </p:grpSpPr>
            <p:grpSp>
              <p:nvGrpSpPr>
                <p:cNvPr id="736" name="Group 134"/>
                <p:cNvGrpSpPr/>
                <p:nvPr/>
              </p:nvGrpSpPr>
              <p:grpSpPr>
                <a:xfrm>
                  <a:off x="-1" y="-1"/>
                  <a:ext cx="154139" cy="149858"/>
                  <a:chOff x="0" y="0"/>
                  <a:chExt cx="154137" cy="149856"/>
                </a:xfrm>
              </p:grpSpPr>
              <p:sp>
                <p:nvSpPr>
                  <p:cNvPr id="734" name="Straight Connector 1136"/>
                  <p:cNvSpPr/>
                  <p:nvPr/>
                </p:nvSpPr>
                <p:spPr>
                  <a:xfrm>
                    <a:off x="18123" y="-1"/>
                    <a:ext cx="120900" cy="14985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35" name="Straight Connector 1137"/>
                  <p:cNvSpPr/>
                  <p:nvPr/>
                </p:nvSpPr>
                <p:spPr>
                  <a:xfrm flipH="1">
                    <a:off x="0" y="10856"/>
                    <a:ext cx="154138" cy="12361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737" name="Oval 1135"/>
                <p:cNvSpPr/>
                <p:nvPr/>
              </p:nvSpPr>
              <p:spPr>
                <a:xfrm rot="19257079">
                  <a:off x="28468" y="20659"/>
                  <a:ext cx="98791" cy="1059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743" name="Group 174"/>
              <p:cNvGrpSpPr/>
              <p:nvPr/>
            </p:nvGrpSpPr>
            <p:grpSpPr>
              <a:xfrm>
                <a:off x="115082" y="425790"/>
                <a:ext cx="154138" cy="149857"/>
                <a:chOff x="0" y="0"/>
                <a:chExt cx="154137" cy="149856"/>
              </a:xfrm>
            </p:grpSpPr>
            <p:grpSp>
              <p:nvGrpSpPr>
                <p:cNvPr id="741" name="Group 135"/>
                <p:cNvGrpSpPr/>
                <p:nvPr/>
              </p:nvGrpSpPr>
              <p:grpSpPr>
                <a:xfrm>
                  <a:off x="-1" y="-1"/>
                  <a:ext cx="154139" cy="149858"/>
                  <a:chOff x="0" y="0"/>
                  <a:chExt cx="154137" cy="149856"/>
                </a:xfrm>
              </p:grpSpPr>
              <p:sp>
                <p:nvSpPr>
                  <p:cNvPr id="739" name="Straight Connector 1132"/>
                  <p:cNvSpPr/>
                  <p:nvPr/>
                </p:nvSpPr>
                <p:spPr>
                  <a:xfrm>
                    <a:off x="18123" y="-1"/>
                    <a:ext cx="120900" cy="14985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40" name="Straight Connector 1133"/>
                  <p:cNvSpPr/>
                  <p:nvPr/>
                </p:nvSpPr>
                <p:spPr>
                  <a:xfrm flipH="1">
                    <a:off x="0" y="10856"/>
                    <a:ext cx="154138" cy="12361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742" name="Oval 1131"/>
                <p:cNvSpPr/>
                <p:nvPr/>
              </p:nvSpPr>
              <p:spPr>
                <a:xfrm rot="19257079">
                  <a:off x="54329" y="47715"/>
                  <a:ext cx="49395" cy="5298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748" name="Group 179"/>
              <p:cNvGrpSpPr/>
              <p:nvPr/>
            </p:nvGrpSpPr>
            <p:grpSpPr>
              <a:xfrm>
                <a:off x="230164" y="332436"/>
                <a:ext cx="154138" cy="149857"/>
                <a:chOff x="0" y="0"/>
                <a:chExt cx="154137" cy="149856"/>
              </a:xfrm>
            </p:grpSpPr>
            <p:grpSp>
              <p:nvGrpSpPr>
                <p:cNvPr id="746" name="Group 134"/>
                <p:cNvGrpSpPr/>
                <p:nvPr/>
              </p:nvGrpSpPr>
              <p:grpSpPr>
                <a:xfrm>
                  <a:off x="-1" y="-1"/>
                  <a:ext cx="154139" cy="149858"/>
                  <a:chOff x="0" y="0"/>
                  <a:chExt cx="154137" cy="149856"/>
                </a:xfrm>
              </p:grpSpPr>
              <p:sp>
                <p:nvSpPr>
                  <p:cNvPr id="744" name="Straight Connector 1128"/>
                  <p:cNvSpPr/>
                  <p:nvPr/>
                </p:nvSpPr>
                <p:spPr>
                  <a:xfrm>
                    <a:off x="18123" y="-1"/>
                    <a:ext cx="120900" cy="14985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45" name="Straight Connector 1129"/>
                  <p:cNvSpPr/>
                  <p:nvPr/>
                </p:nvSpPr>
                <p:spPr>
                  <a:xfrm flipH="1">
                    <a:off x="0" y="10856"/>
                    <a:ext cx="154138" cy="12361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747" name="Oval 1127"/>
                <p:cNvSpPr/>
                <p:nvPr/>
              </p:nvSpPr>
              <p:spPr>
                <a:xfrm rot="19257079">
                  <a:off x="28468" y="20659"/>
                  <a:ext cx="98791" cy="1059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753" name="Group 184"/>
              <p:cNvGrpSpPr/>
              <p:nvPr/>
            </p:nvGrpSpPr>
            <p:grpSpPr>
              <a:xfrm>
                <a:off x="151304" y="-1"/>
                <a:ext cx="154138" cy="149858"/>
                <a:chOff x="0" y="0"/>
                <a:chExt cx="154137" cy="149856"/>
              </a:xfrm>
            </p:grpSpPr>
            <p:grpSp>
              <p:nvGrpSpPr>
                <p:cNvPr id="751" name="Group 135"/>
                <p:cNvGrpSpPr/>
                <p:nvPr/>
              </p:nvGrpSpPr>
              <p:grpSpPr>
                <a:xfrm>
                  <a:off x="-1" y="-1"/>
                  <a:ext cx="154139" cy="149858"/>
                  <a:chOff x="0" y="0"/>
                  <a:chExt cx="154137" cy="149856"/>
                </a:xfrm>
              </p:grpSpPr>
              <p:sp>
                <p:nvSpPr>
                  <p:cNvPr id="749" name="Straight Connector 1124"/>
                  <p:cNvSpPr/>
                  <p:nvPr/>
                </p:nvSpPr>
                <p:spPr>
                  <a:xfrm>
                    <a:off x="18123" y="-1"/>
                    <a:ext cx="120900" cy="14985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50" name="Straight Connector 1125"/>
                  <p:cNvSpPr/>
                  <p:nvPr/>
                </p:nvSpPr>
                <p:spPr>
                  <a:xfrm flipH="1">
                    <a:off x="0" y="10856"/>
                    <a:ext cx="154138" cy="12361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752" name="Oval 1123"/>
                <p:cNvSpPr/>
                <p:nvPr/>
              </p:nvSpPr>
              <p:spPr>
                <a:xfrm rot="19257079">
                  <a:off x="54329" y="47715"/>
                  <a:ext cx="49395" cy="5298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758" name="Group 189"/>
              <p:cNvGrpSpPr/>
              <p:nvPr/>
            </p:nvGrpSpPr>
            <p:grpSpPr>
              <a:xfrm>
                <a:off x="252529" y="124786"/>
                <a:ext cx="154139" cy="149857"/>
                <a:chOff x="0" y="0"/>
                <a:chExt cx="154137" cy="149856"/>
              </a:xfrm>
            </p:grpSpPr>
            <p:grpSp>
              <p:nvGrpSpPr>
                <p:cNvPr id="756" name="Group 134"/>
                <p:cNvGrpSpPr/>
                <p:nvPr/>
              </p:nvGrpSpPr>
              <p:grpSpPr>
                <a:xfrm>
                  <a:off x="-1" y="-1"/>
                  <a:ext cx="154139" cy="149858"/>
                  <a:chOff x="0" y="0"/>
                  <a:chExt cx="154137" cy="149856"/>
                </a:xfrm>
              </p:grpSpPr>
              <p:sp>
                <p:nvSpPr>
                  <p:cNvPr id="754" name="Straight Connector 1120"/>
                  <p:cNvSpPr/>
                  <p:nvPr/>
                </p:nvSpPr>
                <p:spPr>
                  <a:xfrm>
                    <a:off x="18123" y="-1"/>
                    <a:ext cx="120900" cy="14985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55" name="Straight Connector 1121"/>
                  <p:cNvSpPr/>
                  <p:nvPr/>
                </p:nvSpPr>
                <p:spPr>
                  <a:xfrm flipH="1">
                    <a:off x="0" y="10856"/>
                    <a:ext cx="154138" cy="12361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757" name="Oval 1119"/>
                <p:cNvSpPr/>
                <p:nvPr/>
              </p:nvSpPr>
              <p:spPr>
                <a:xfrm rot="19257079">
                  <a:off x="28468" y="20659"/>
                  <a:ext cx="98791" cy="1059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763" name="Group 194"/>
              <p:cNvGrpSpPr/>
              <p:nvPr/>
            </p:nvGrpSpPr>
            <p:grpSpPr>
              <a:xfrm>
                <a:off x="345246" y="239082"/>
                <a:ext cx="154138" cy="149858"/>
                <a:chOff x="0" y="0"/>
                <a:chExt cx="154137" cy="149856"/>
              </a:xfrm>
            </p:grpSpPr>
            <p:grpSp>
              <p:nvGrpSpPr>
                <p:cNvPr id="761" name="Group 135"/>
                <p:cNvGrpSpPr/>
                <p:nvPr/>
              </p:nvGrpSpPr>
              <p:grpSpPr>
                <a:xfrm>
                  <a:off x="-1" y="-1"/>
                  <a:ext cx="154139" cy="149858"/>
                  <a:chOff x="0" y="0"/>
                  <a:chExt cx="154137" cy="149856"/>
                </a:xfrm>
              </p:grpSpPr>
              <p:sp>
                <p:nvSpPr>
                  <p:cNvPr id="759" name="Straight Connector 1116"/>
                  <p:cNvSpPr/>
                  <p:nvPr/>
                </p:nvSpPr>
                <p:spPr>
                  <a:xfrm>
                    <a:off x="18123" y="-1"/>
                    <a:ext cx="120900" cy="14985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60" name="Straight Connector 1117"/>
                  <p:cNvSpPr/>
                  <p:nvPr/>
                </p:nvSpPr>
                <p:spPr>
                  <a:xfrm flipH="1">
                    <a:off x="0" y="10856"/>
                    <a:ext cx="154138" cy="12361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762" name="Oval 1115"/>
                <p:cNvSpPr/>
                <p:nvPr/>
              </p:nvSpPr>
              <p:spPr>
                <a:xfrm rot="19257079">
                  <a:off x="54329" y="47715"/>
                  <a:ext cx="49395" cy="5298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768" name="Group 199"/>
              <p:cNvGrpSpPr/>
              <p:nvPr/>
            </p:nvGrpSpPr>
            <p:grpSpPr>
              <a:xfrm>
                <a:off x="87156" y="626585"/>
                <a:ext cx="154138" cy="149858"/>
                <a:chOff x="0" y="0"/>
                <a:chExt cx="154137" cy="149856"/>
              </a:xfrm>
            </p:grpSpPr>
            <p:grpSp>
              <p:nvGrpSpPr>
                <p:cNvPr id="766" name="Group 135"/>
                <p:cNvGrpSpPr/>
                <p:nvPr/>
              </p:nvGrpSpPr>
              <p:grpSpPr>
                <a:xfrm>
                  <a:off x="-1" y="-1"/>
                  <a:ext cx="154139" cy="149858"/>
                  <a:chOff x="0" y="0"/>
                  <a:chExt cx="154137" cy="149856"/>
                </a:xfrm>
              </p:grpSpPr>
              <p:sp>
                <p:nvSpPr>
                  <p:cNvPr id="764" name="Straight Connector 1112"/>
                  <p:cNvSpPr/>
                  <p:nvPr/>
                </p:nvSpPr>
                <p:spPr>
                  <a:xfrm>
                    <a:off x="18123" y="-1"/>
                    <a:ext cx="120900" cy="14985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65" name="Straight Connector 1113"/>
                  <p:cNvSpPr/>
                  <p:nvPr/>
                </p:nvSpPr>
                <p:spPr>
                  <a:xfrm flipH="1">
                    <a:off x="0" y="10856"/>
                    <a:ext cx="154138" cy="12361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767" name="Oval 1111"/>
                <p:cNvSpPr/>
                <p:nvPr/>
              </p:nvSpPr>
              <p:spPr>
                <a:xfrm rot="19257079">
                  <a:off x="54329" y="47715"/>
                  <a:ext cx="49395" cy="5298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773" name="Group 204"/>
              <p:cNvGrpSpPr/>
              <p:nvPr/>
            </p:nvGrpSpPr>
            <p:grpSpPr>
              <a:xfrm>
                <a:off x="203328" y="534575"/>
                <a:ext cx="154138" cy="149858"/>
                <a:chOff x="0" y="0"/>
                <a:chExt cx="154137" cy="149856"/>
              </a:xfrm>
            </p:grpSpPr>
            <p:grpSp>
              <p:nvGrpSpPr>
                <p:cNvPr id="771" name="Group 134"/>
                <p:cNvGrpSpPr/>
                <p:nvPr/>
              </p:nvGrpSpPr>
              <p:grpSpPr>
                <a:xfrm>
                  <a:off x="-1" y="-1"/>
                  <a:ext cx="154139" cy="149858"/>
                  <a:chOff x="0" y="0"/>
                  <a:chExt cx="154137" cy="149856"/>
                </a:xfrm>
              </p:grpSpPr>
              <p:sp>
                <p:nvSpPr>
                  <p:cNvPr id="769" name="Straight Connector 1108"/>
                  <p:cNvSpPr/>
                  <p:nvPr/>
                </p:nvSpPr>
                <p:spPr>
                  <a:xfrm>
                    <a:off x="18123" y="-1"/>
                    <a:ext cx="120900" cy="14985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70" name="Straight Connector 1109"/>
                  <p:cNvSpPr/>
                  <p:nvPr/>
                </p:nvSpPr>
                <p:spPr>
                  <a:xfrm flipH="1">
                    <a:off x="0" y="10856"/>
                    <a:ext cx="154138" cy="12361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772" name="Oval 1107"/>
                <p:cNvSpPr/>
                <p:nvPr/>
              </p:nvSpPr>
              <p:spPr>
                <a:xfrm rot="19257079">
                  <a:off x="28468" y="20659"/>
                  <a:ext cx="98791" cy="1059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778" name="Group 209"/>
              <p:cNvGrpSpPr/>
              <p:nvPr/>
            </p:nvGrpSpPr>
            <p:grpSpPr>
              <a:xfrm>
                <a:off x="319174" y="442164"/>
                <a:ext cx="154139" cy="149857"/>
                <a:chOff x="0" y="0"/>
                <a:chExt cx="154137" cy="149856"/>
              </a:xfrm>
            </p:grpSpPr>
            <p:grpSp>
              <p:nvGrpSpPr>
                <p:cNvPr id="776" name="Group 135"/>
                <p:cNvGrpSpPr/>
                <p:nvPr/>
              </p:nvGrpSpPr>
              <p:grpSpPr>
                <a:xfrm>
                  <a:off x="-1" y="-1"/>
                  <a:ext cx="154139" cy="149858"/>
                  <a:chOff x="0" y="0"/>
                  <a:chExt cx="154137" cy="149856"/>
                </a:xfrm>
              </p:grpSpPr>
              <p:sp>
                <p:nvSpPr>
                  <p:cNvPr id="774" name="Straight Connector 1104"/>
                  <p:cNvSpPr/>
                  <p:nvPr/>
                </p:nvSpPr>
                <p:spPr>
                  <a:xfrm>
                    <a:off x="18123" y="-1"/>
                    <a:ext cx="120900" cy="14985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75" name="Straight Connector 1105"/>
                  <p:cNvSpPr/>
                  <p:nvPr/>
                </p:nvSpPr>
                <p:spPr>
                  <a:xfrm flipH="1">
                    <a:off x="0" y="10856"/>
                    <a:ext cx="154138" cy="12361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777" name="Oval 1103"/>
                <p:cNvSpPr/>
                <p:nvPr/>
              </p:nvSpPr>
              <p:spPr>
                <a:xfrm rot="19257079">
                  <a:off x="54329" y="47715"/>
                  <a:ext cx="49395" cy="5298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783" name="Group 215"/>
              <p:cNvGrpSpPr/>
              <p:nvPr/>
            </p:nvGrpSpPr>
            <p:grpSpPr>
              <a:xfrm>
                <a:off x="433492" y="347868"/>
                <a:ext cx="154138" cy="149857"/>
                <a:chOff x="0" y="0"/>
                <a:chExt cx="154137" cy="149856"/>
              </a:xfrm>
            </p:grpSpPr>
            <p:grpSp>
              <p:nvGrpSpPr>
                <p:cNvPr id="781" name="Group 134"/>
                <p:cNvGrpSpPr/>
                <p:nvPr/>
              </p:nvGrpSpPr>
              <p:grpSpPr>
                <a:xfrm>
                  <a:off x="-1" y="-1"/>
                  <a:ext cx="154139" cy="149858"/>
                  <a:chOff x="0" y="0"/>
                  <a:chExt cx="154137" cy="149856"/>
                </a:xfrm>
              </p:grpSpPr>
              <p:sp>
                <p:nvSpPr>
                  <p:cNvPr id="779" name="Straight Connector 1100"/>
                  <p:cNvSpPr/>
                  <p:nvPr/>
                </p:nvSpPr>
                <p:spPr>
                  <a:xfrm>
                    <a:off x="18123" y="-1"/>
                    <a:ext cx="120900" cy="14985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80" name="Straight Connector 1101"/>
                  <p:cNvSpPr/>
                  <p:nvPr/>
                </p:nvSpPr>
                <p:spPr>
                  <a:xfrm flipH="1">
                    <a:off x="0" y="10856"/>
                    <a:ext cx="154138" cy="12361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782" name="Oval 1099"/>
                <p:cNvSpPr/>
                <p:nvPr/>
              </p:nvSpPr>
              <p:spPr>
                <a:xfrm rot="19257079">
                  <a:off x="28468" y="20659"/>
                  <a:ext cx="98791" cy="1059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788" name="Group 225"/>
              <p:cNvGrpSpPr/>
              <p:nvPr/>
            </p:nvGrpSpPr>
            <p:grpSpPr>
              <a:xfrm>
                <a:off x="368376" y="32375"/>
                <a:ext cx="154138" cy="149857"/>
                <a:chOff x="0" y="0"/>
                <a:chExt cx="154137" cy="149856"/>
              </a:xfrm>
            </p:grpSpPr>
            <p:grpSp>
              <p:nvGrpSpPr>
                <p:cNvPr id="786" name="Group 135"/>
                <p:cNvGrpSpPr/>
                <p:nvPr/>
              </p:nvGrpSpPr>
              <p:grpSpPr>
                <a:xfrm>
                  <a:off x="-1" y="-1"/>
                  <a:ext cx="154139" cy="149858"/>
                  <a:chOff x="0" y="0"/>
                  <a:chExt cx="154137" cy="149856"/>
                </a:xfrm>
              </p:grpSpPr>
              <p:sp>
                <p:nvSpPr>
                  <p:cNvPr id="784" name="Straight Connector 1096"/>
                  <p:cNvSpPr/>
                  <p:nvPr/>
                </p:nvSpPr>
                <p:spPr>
                  <a:xfrm>
                    <a:off x="18123" y="-1"/>
                    <a:ext cx="120900" cy="14985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85" name="Straight Connector 1097"/>
                  <p:cNvSpPr/>
                  <p:nvPr/>
                </p:nvSpPr>
                <p:spPr>
                  <a:xfrm flipH="1">
                    <a:off x="0" y="10856"/>
                    <a:ext cx="154138" cy="12361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787" name="Oval 1095"/>
                <p:cNvSpPr/>
                <p:nvPr/>
              </p:nvSpPr>
              <p:spPr>
                <a:xfrm rot="19257079">
                  <a:off x="54329" y="47715"/>
                  <a:ext cx="49395" cy="5298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793" name="Group 230"/>
              <p:cNvGrpSpPr/>
              <p:nvPr/>
            </p:nvGrpSpPr>
            <p:grpSpPr>
              <a:xfrm>
                <a:off x="460328" y="145729"/>
                <a:ext cx="154138" cy="149857"/>
                <a:chOff x="0" y="0"/>
                <a:chExt cx="154137" cy="149856"/>
              </a:xfrm>
            </p:grpSpPr>
            <p:grpSp>
              <p:nvGrpSpPr>
                <p:cNvPr id="791" name="Group 134"/>
                <p:cNvGrpSpPr/>
                <p:nvPr/>
              </p:nvGrpSpPr>
              <p:grpSpPr>
                <a:xfrm>
                  <a:off x="-1" y="-1"/>
                  <a:ext cx="154139" cy="149858"/>
                  <a:chOff x="0" y="0"/>
                  <a:chExt cx="154137" cy="149856"/>
                </a:xfrm>
              </p:grpSpPr>
              <p:sp>
                <p:nvSpPr>
                  <p:cNvPr id="789" name="Straight Connector 1092"/>
                  <p:cNvSpPr/>
                  <p:nvPr/>
                </p:nvSpPr>
                <p:spPr>
                  <a:xfrm>
                    <a:off x="18123" y="-1"/>
                    <a:ext cx="120900" cy="14985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90" name="Straight Connector 1093"/>
                  <p:cNvSpPr/>
                  <p:nvPr/>
                </p:nvSpPr>
                <p:spPr>
                  <a:xfrm flipH="1">
                    <a:off x="0" y="10856"/>
                    <a:ext cx="154138" cy="12361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792" name="Oval 1091"/>
                <p:cNvSpPr/>
                <p:nvPr/>
              </p:nvSpPr>
              <p:spPr>
                <a:xfrm rot="19257079">
                  <a:off x="28468" y="20659"/>
                  <a:ext cx="98791" cy="1059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798" name="Group 237"/>
              <p:cNvGrpSpPr/>
              <p:nvPr/>
            </p:nvGrpSpPr>
            <p:grpSpPr>
              <a:xfrm>
                <a:off x="547484" y="253171"/>
                <a:ext cx="154138" cy="149857"/>
                <a:chOff x="0" y="0"/>
                <a:chExt cx="154137" cy="149856"/>
              </a:xfrm>
            </p:grpSpPr>
            <p:grpSp>
              <p:nvGrpSpPr>
                <p:cNvPr id="796" name="Group 135"/>
                <p:cNvGrpSpPr/>
                <p:nvPr/>
              </p:nvGrpSpPr>
              <p:grpSpPr>
                <a:xfrm>
                  <a:off x="-1" y="-1"/>
                  <a:ext cx="154139" cy="149858"/>
                  <a:chOff x="0" y="0"/>
                  <a:chExt cx="154137" cy="149856"/>
                </a:xfrm>
              </p:grpSpPr>
              <p:sp>
                <p:nvSpPr>
                  <p:cNvPr id="794" name="Straight Connector 1088"/>
                  <p:cNvSpPr/>
                  <p:nvPr/>
                </p:nvSpPr>
                <p:spPr>
                  <a:xfrm>
                    <a:off x="18123" y="-1"/>
                    <a:ext cx="120900" cy="14985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95" name="Straight Connector 1089"/>
                  <p:cNvSpPr/>
                  <p:nvPr/>
                </p:nvSpPr>
                <p:spPr>
                  <a:xfrm flipH="1">
                    <a:off x="0" y="10856"/>
                    <a:ext cx="154138" cy="12361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797" name="Oval 1087"/>
                <p:cNvSpPr/>
                <p:nvPr/>
              </p:nvSpPr>
              <p:spPr>
                <a:xfrm rot="19257079">
                  <a:off x="54329" y="47715"/>
                  <a:ext cx="49395" cy="5298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803" name="Group 247"/>
              <p:cNvGrpSpPr/>
              <p:nvPr/>
            </p:nvGrpSpPr>
            <p:grpSpPr>
              <a:xfrm>
                <a:off x="296811" y="649817"/>
                <a:ext cx="154139" cy="149858"/>
                <a:chOff x="0" y="0"/>
                <a:chExt cx="154137" cy="149856"/>
              </a:xfrm>
            </p:grpSpPr>
            <p:grpSp>
              <p:nvGrpSpPr>
                <p:cNvPr id="801" name="Group 135"/>
                <p:cNvGrpSpPr/>
                <p:nvPr/>
              </p:nvGrpSpPr>
              <p:grpSpPr>
                <a:xfrm>
                  <a:off x="-1" y="-1"/>
                  <a:ext cx="154139" cy="149858"/>
                  <a:chOff x="0" y="0"/>
                  <a:chExt cx="154137" cy="149856"/>
                </a:xfrm>
              </p:grpSpPr>
              <p:sp>
                <p:nvSpPr>
                  <p:cNvPr id="799" name="Straight Connector 1084"/>
                  <p:cNvSpPr/>
                  <p:nvPr/>
                </p:nvSpPr>
                <p:spPr>
                  <a:xfrm>
                    <a:off x="18123" y="-1"/>
                    <a:ext cx="120900" cy="14985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800" name="Straight Connector 1085"/>
                  <p:cNvSpPr/>
                  <p:nvPr/>
                </p:nvSpPr>
                <p:spPr>
                  <a:xfrm flipH="1">
                    <a:off x="0" y="10856"/>
                    <a:ext cx="154138" cy="12361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802" name="Oval 1083"/>
                <p:cNvSpPr/>
                <p:nvPr/>
              </p:nvSpPr>
              <p:spPr>
                <a:xfrm rot="19257079">
                  <a:off x="54329" y="47715"/>
                  <a:ext cx="49395" cy="5298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808" name="Group 252"/>
              <p:cNvGrpSpPr/>
              <p:nvPr/>
            </p:nvGrpSpPr>
            <p:grpSpPr>
              <a:xfrm>
                <a:off x="411893" y="556464"/>
                <a:ext cx="154139" cy="149857"/>
                <a:chOff x="0" y="0"/>
                <a:chExt cx="154137" cy="149856"/>
              </a:xfrm>
            </p:grpSpPr>
            <p:grpSp>
              <p:nvGrpSpPr>
                <p:cNvPr id="806" name="Group 134"/>
                <p:cNvGrpSpPr/>
                <p:nvPr/>
              </p:nvGrpSpPr>
              <p:grpSpPr>
                <a:xfrm>
                  <a:off x="-1" y="-1"/>
                  <a:ext cx="154139" cy="149858"/>
                  <a:chOff x="0" y="0"/>
                  <a:chExt cx="154137" cy="149856"/>
                </a:xfrm>
              </p:grpSpPr>
              <p:sp>
                <p:nvSpPr>
                  <p:cNvPr id="804" name="Straight Connector 1080"/>
                  <p:cNvSpPr/>
                  <p:nvPr/>
                </p:nvSpPr>
                <p:spPr>
                  <a:xfrm>
                    <a:off x="18123" y="-1"/>
                    <a:ext cx="120900" cy="14985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805" name="Straight Connector 1081"/>
                  <p:cNvSpPr/>
                  <p:nvPr/>
                </p:nvSpPr>
                <p:spPr>
                  <a:xfrm flipH="1">
                    <a:off x="0" y="10856"/>
                    <a:ext cx="154138" cy="12361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807" name="Oval 1079"/>
                <p:cNvSpPr/>
                <p:nvPr/>
              </p:nvSpPr>
              <p:spPr>
                <a:xfrm rot="19257079">
                  <a:off x="28468" y="20659"/>
                  <a:ext cx="98791" cy="1059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813" name="Group 257"/>
              <p:cNvGrpSpPr/>
              <p:nvPr/>
            </p:nvGrpSpPr>
            <p:grpSpPr>
              <a:xfrm>
                <a:off x="526975" y="463110"/>
                <a:ext cx="154139" cy="149857"/>
                <a:chOff x="0" y="0"/>
                <a:chExt cx="154137" cy="149856"/>
              </a:xfrm>
            </p:grpSpPr>
            <p:grpSp>
              <p:nvGrpSpPr>
                <p:cNvPr id="811" name="Group 135"/>
                <p:cNvGrpSpPr/>
                <p:nvPr/>
              </p:nvGrpSpPr>
              <p:grpSpPr>
                <a:xfrm>
                  <a:off x="-1" y="-1"/>
                  <a:ext cx="154139" cy="149858"/>
                  <a:chOff x="0" y="0"/>
                  <a:chExt cx="154137" cy="149856"/>
                </a:xfrm>
              </p:grpSpPr>
              <p:sp>
                <p:nvSpPr>
                  <p:cNvPr id="809" name="Straight Connector 1076"/>
                  <p:cNvSpPr/>
                  <p:nvPr/>
                </p:nvSpPr>
                <p:spPr>
                  <a:xfrm>
                    <a:off x="18123" y="-1"/>
                    <a:ext cx="120900" cy="14985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810" name="Straight Connector 1077"/>
                  <p:cNvSpPr/>
                  <p:nvPr/>
                </p:nvSpPr>
                <p:spPr>
                  <a:xfrm flipH="1">
                    <a:off x="0" y="10856"/>
                    <a:ext cx="154138" cy="12361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812" name="Oval 1075"/>
                <p:cNvSpPr/>
                <p:nvPr/>
              </p:nvSpPr>
              <p:spPr>
                <a:xfrm rot="19257079">
                  <a:off x="54329" y="47715"/>
                  <a:ext cx="49395" cy="5298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818" name="Group 262"/>
              <p:cNvGrpSpPr/>
              <p:nvPr/>
            </p:nvGrpSpPr>
            <p:grpSpPr>
              <a:xfrm>
                <a:off x="642057" y="369757"/>
                <a:ext cx="154139" cy="149857"/>
                <a:chOff x="0" y="0"/>
                <a:chExt cx="154137" cy="149856"/>
              </a:xfrm>
            </p:grpSpPr>
            <p:grpSp>
              <p:nvGrpSpPr>
                <p:cNvPr id="816" name="Group 134"/>
                <p:cNvGrpSpPr/>
                <p:nvPr/>
              </p:nvGrpSpPr>
              <p:grpSpPr>
                <a:xfrm>
                  <a:off x="-1" y="-1"/>
                  <a:ext cx="154139" cy="149858"/>
                  <a:chOff x="0" y="0"/>
                  <a:chExt cx="154137" cy="149856"/>
                </a:xfrm>
              </p:grpSpPr>
              <p:sp>
                <p:nvSpPr>
                  <p:cNvPr id="814" name="Straight Connector 1072"/>
                  <p:cNvSpPr/>
                  <p:nvPr/>
                </p:nvSpPr>
                <p:spPr>
                  <a:xfrm>
                    <a:off x="18123" y="-1"/>
                    <a:ext cx="120900" cy="14985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815" name="Straight Connector 1073"/>
                  <p:cNvSpPr/>
                  <p:nvPr/>
                </p:nvSpPr>
                <p:spPr>
                  <a:xfrm flipH="1">
                    <a:off x="0" y="10856"/>
                    <a:ext cx="154138" cy="12361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817" name="Oval 1071"/>
                <p:cNvSpPr/>
                <p:nvPr/>
              </p:nvSpPr>
              <p:spPr>
                <a:xfrm rot="19257079">
                  <a:off x="28468" y="20659"/>
                  <a:ext cx="98791" cy="1059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925" name="Group 1150"/>
            <p:cNvGrpSpPr/>
            <p:nvPr/>
          </p:nvGrpSpPr>
          <p:grpSpPr>
            <a:xfrm>
              <a:off x="1472548" y="0"/>
              <a:ext cx="822848" cy="899380"/>
              <a:chOff x="0" y="0"/>
              <a:chExt cx="822846" cy="899379"/>
            </a:xfrm>
          </p:grpSpPr>
          <p:grpSp>
            <p:nvGrpSpPr>
              <p:cNvPr id="824" name="Group 138"/>
              <p:cNvGrpSpPr/>
              <p:nvPr/>
            </p:nvGrpSpPr>
            <p:grpSpPr>
              <a:xfrm>
                <a:off x="94946" y="0"/>
                <a:ext cx="181654" cy="177242"/>
                <a:chOff x="0" y="0"/>
                <a:chExt cx="181653" cy="177241"/>
              </a:xfrm>
            </p:grpSpPr>
            <p:grpSp>
              <p:nvGrpSpPr>
                <p:cNvPr id="822" name="Group 134"/>
                <p:cNvGrpSpPr/>
                <p:nvPr/>
              </p:nvGrpSpPr>
              <p:grpSpPr>
                <a:xfrm>
                  <a:off x="0" y="0"/>
                  <a:ext cx="181654" cy="177242"/>
                  <a:chOff x="0" y="0"/>
                  <a:chExt cx="181653" cy="177241"/>
                </a:xfrm>
              </p:grpSpPr>
              <p:sp>
                <p:nvSpPr>
                  <p:cNvPr id="820" name="Straight Connector 111"/>
                  <p:cNvSpPr/>
                  <p:nvPr/>
                </p:nvSpPr>
                <p:spPr>
                  <a:xfrm flipH="1">
                    <a:off x="51924" y="0"/>
                    <a:ext cx="75227" cy="17724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821" name="Straight Connector 123"/>
                  <p:cNvSpPr/>
                  <p:nvPr/>
                </p:nvSpPr>
                <p:spPr>
                  <a:xfrm flipH="1" flipV="1">
                    <a:off x="0" y="47365"/>
                    <a:ext cx="181654" cy="7772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823" name="Oval 1253"/>
                <p:cNvSpPr/>
                <p:nvPr/>
              </p:nvSpPr>
              <p:spPr>
                <a:xfrm rot="1370652">
                  <a:off x="40941" y="34405"/>
                  <a:ext cx="98791" cy="1059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829" name="Group 139"/>
              <p:cNvGrpSpPr/>
              <p:nvPr/>
            </p:nvGrpSpPr>
            <p:grpSpPr>
              <a:xfrm>
                <a:off x="231508" y="57529"/>
                <a:ext cx="181654" cy="177242"/>
                <a:chOff x="0" y="0"/>
                <a:chExt cx="181653" cy="177241"/>
              </a:xfrm>
            </p:grpSpPr>
            <p:grpSp>
              <p:nvGrpSpPr>
                <p:cNvPr id="827" name="Group 135"/>
                <p:cNvGrpSpPr/>
                <p:nvPr/>
              </p:nvGrpSpPr>
              <p:grpSpPr>
                <a:xfrm>
                  <a:off x="0" y="0"/>
                  <a:ext cx="181654" cy="177242"/>
                  <a:chOff x="0" y="0"/>
                  <a:chExt cx="181653" cy="177241"/>
                </a:xfrm>
              </p:grpSpPr>
              <p:sp>
                <p:nvSpPr>
                  <p:cNvPr id="825" name="Straight Connector 1250"/>
                  <p:cNvSpPr/>
                  <p:nvPr/>
                </p:nvSpPr>
                <p:spPr>
                  <a:xfrm flipH="1">
                    <a:off x="51924" y="0"/>
                    <a:ext cx="75227" cy="17724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826" name="Straight Connector 1251"/>
                  <p:cNvSpPr/>
                  <p:nvPr/>
                </p:nvSpPr>
                <p:spPr>
                  <a:xfrm flipH="1" flipV="1">
                    <a:off x="0" y="47365"/>
                    <a:ext cx="181654" cy="7772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828" name="Oval 1249"/>
                <p:cNvSpPr/>
                <p:nvPr/>
              </p:nvSpPr>
              <p:spPr>
                <a:xfrm rot="1370652">
                  <a:off x="65689" y="62188"/>
                  <a:ext cx="49395" cy="5298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834" name="Group 140"/>
              <p:cNvGrpSpPr/>
              <p:nvPr/>
            </p:nvGrpSpPr>
            <p:grpSpPr>
              <a:xfrm>
                <a:off x="33237" y="146483"/>
                <a:ext cx="181654" cy="177242"/>
                <a:chOff x="0" y="0"/>
                <a:chExt cx="181653" cy="177241"/>
              </a:xfrm>
            </p:grpSpPr>
            <p:grpSp>
              <p:nvGrpSpPr>
                <p:cNvPr id="832" name="Group 135"/>
                <p:cNvGrpSpPr/>
                <p:nvPr/>
              </p:nvGrpSpPr>
              <p:grpSpPr>
                <a:xfrm>
                  <a:off x="0" y="0"/>
                  <a:ext cx="181654" cy="177242"/>
                  <a:chOff x="0" y="0"/>
                  <a:chExt cx="181653" cy="177241"/>
                </a:xfrm>
              </p:grpSpPr>
              <p:sp>
                <p:nvSpPr>
                  <p:cNvPr id="830" name="Straight Connector 1246"/>
                  <p:cNvSpPr/>
                  <p:nvPr/>
                </p:nvSpPr>
                <p:spPr>
                  <a:xfrm flipH="1">
                    <a:off x="51924" y="0"/>
                    <a:ext cx="75227" cy="17724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831" name="Straight Connector 1247"/>
                  <p:cNvSpPr/>
                  <p:nvPr/>
                </p:nvSpPr>
                <p:spPr>
                  <a:xfrm flipH="1" flipV="1">
                    <a:off x="0" y="47365"/>
                    <a:ext cx="181654" cy="7772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833" name="Oval 1245"/>
                <p:cNvSpPr/>
                <p:nvPr/>
              </p:nvSpPr>
              <p:spPr>
                <a:xfrm rot="1370652">
                  <a:off x="65689" y="62188"/>
                  <a:ext cx="49395" cy="5298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839" name="Group 145"/>
              <p:cNvGrpSpPr/>
              <p:nvPr/>
            </p:nvGrpSpPr>
            <p:grpSpPr>
              <a:xfrm>
                <a:off x="169127" y="205606"/>
                <a:ext cx="181654" cy="177243"/>
                <a:chOff x="0" y="0"/>
                <a:chExt cx="181653" cy="177241"/>
              </a:xfrm>
            </p:grpSpPr>
            <p:grpSp>
              <p:nvGrpSpPr>
                <p:cNvPr id="837" name="Group 134"/>
                <p:cNvGrpSpPr/>
                <p:nvPr/>
              </p:nvGrpSpPr>
              <p:grpSpPr>
                <a:xfrm>
                  <a:off x="0" y="0"/>
                  <a:ext cx="181654" cy="177242"/>
                  <a:chOff x="0" y="0"/>
                  <a:chExt cx="181653" cy="177241"/>
                </a:xfrm>
              </p:grpSpPr>
              <p:sp>
                <p:nvSpPr>
                  <p:cNvPr id="835" name="Straight Connector 1242"/>
                  <p:cNvSpPr/>
                  <p:nvPr/>
                </p:nvSpPr>
                <p:spPr>
                  <a:xfrm flipH="1">
                    <a:off x="51924" y="0"/>
                    <a:ext cx="75227" cy="17724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836" name="Straight Connector 1243"/>
                  <p:cNvSpPr/>
                  <p:nvPr/>
                </p:nvSpPr>
                <p:spPr>
                  <a:xfrm flipH="1" flipV="1">
                    <a:off x="0" y="47365"/>
                    <a:ext cx="181654" cy="7772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838" name="Oval 1241"/>
                <p:cNvSpPr/>
                <p:nvPr/>
              </p:nvSpPr>
              <p:spPr>
                <a:xfrm rot="1370652">
                  <a:off x="40941" y="34405"/>
                  <a:ext cx="98791" cy="1059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844" name="Group 150"/>
              <p:cNvGrpSpPr/>
              <p:nvPr/>
            </p:nvGrpSpPr>
            <p:grpSpPr>
              <a:xfrm>
                <a:off x="368070" y="115058"/>
                <a:ext cx="181654" cy="177243"/>
                <a:chOff x="0" y="0"/>
                <a:chExt cx="181653" cy="177241"/>
              </a:xfrm>
            </p:grpSpPr>
            <p:grpSp>
              <p:nvGrpSpPr>
                <p:cNvPr id="842" name="Group 134"/>
                <p:cNvGrpSpPr/>
                <p:nvPr/>
              </p:nvGrpSpPr>
              <p:grpSpPr>
                <a:xfrm>
                  <a:off x="0" y="0"/>
                  <a:ext cx="181654" cy="177242"/>
                  <a:chOff x="0" y="0"/>
                  <a:chExt cx="181653" cy="177241"/>
                </a:xfrm>
              </p:grpSpPr>
              <p:sp>
                <p:nvSpPr>
                  <p:cNvPr id="840" name="Straight Connector 1238"/>
                  <p:cNvSpPr/>
                  <p:nvPr/>
                </p:nvSpPr>
                <p:spPr>
                  <a:xfrm flipH="1">
                    <a:off x="51924" y="0"/>
                    <a:ext cx="75227" cy="17724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841" name="Straight Connector 1239"/>
                  <p:cNvSpPr/>
                  <p:nvPr/>
                </p:nvSpPr>
                <p:spPr>
                  <a:xfrm flipH="1" flipV="1">
                    <a:off x="0" y="47365"/>
                    <a:ext cx="181654" cy="7772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843" name="Oval 1237"/>
                <p:cNvSpPr/>
                <p:nvPr/>
              </p:nvSpPr>
              <p:spPr>
                <a:xfrm rot="1370652">
                  <a:off x="40941" y="34405"/>
                  <a:ext cx="98791" cy="1059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849" name="Group 164"/>
              <p:cNvGrpSpPr/>
              <p:nvPr/>
            </p:nvGrpSpPr>
            <p:grpSpPr>
              <a:xfrm>
                <a:off x="305218" y="264254"/>
                <a:ext cx="181654" cy="177243"/>
                <a:chOff x="0" y="0"/>
                <a:chExt cx="181653" cy="177241"/>
              </a:xfrm>
            </p:grpSpPr>
            <p:grpSp>
              <p:nvGrpSpPr>
                <p:cNvPr id="847" name="Group 135"/>
                <p:cNvGrpSpPr/>
                <p:nvPr/>
              </p:nvGrpSpPr>
              <p:grpSpPr>
                <a:xfrm>
                  <a:off x="0" y="0"/>
                  <a:ext cx="181654" cy="177242"/>
                  <a:chOff x="0" y="0"/>
                  <a:chExt cx="181653" cy="177241"/>
                </a:xfrm>
              </p:grpSpPr>
              <p:sp>
                <p:nvSpPr>
                  <p:cNvPr id="845" name="Straight Connector 1234"/>
                  <p:cNvSpPr/>
                  <p:nvPr/>
                </p:nvSpPr>
                <p:spPr>
                  <a:xfrm flipH="1">
                    <a:off x="51924" y="0"/>
                    <a:ext cx="75227" cy="17724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846" name="Straight Connector 1235"/>
                  <p:cNvSpPr/>
                  <p:nvPr/>
                </p:nvSpPr>
                <p:spPr>
                  <a:xfrm flipH="1" flipV="1">
                    <a:off x="0" y="47365"/>
                    <a:ext cx="181654" cy="7772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848" name="Oval 1233"/>
                <p:cNvSpPr/>
                <p:nvPr/>
              </p:nvSpPr>
              <p:spPr>
                <a:xfrm rot="1370652">
                  <a:off x="65689" y="62188"/>
                  <a:ext cx="49395" cy="5298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854" name="Group 174"/>
              <p:cNvGrpSpPr/>
              <p:nvPr/>
            </p:nvGrpSpPr>
            <p:grpSpPr>
              <a:xfrm>
                <a:off x="111991" y="341236"/>
                <a:ext cx="181654" cy="177243"/>
                <a:chOff x="0" y="0"/>
                <a:chExt cx="181653" cy="177241"/>
              </a:xfrm>
            </p:grpSpPr>
            <p:grpSp>
              <p:nvGrpSpPr>
                <p:cNvPr id="852" name="Group 135"/>
                <p:cNvGrpSpPr/>
                <p:nvPr/>
              </p:nvGrpSpPr>
              <p:grpSpPr>
                <a:xfrm>
                  <a:off x="0" y="0"/>
                  <a:ext cx="181654" cy="177242"/>
                  <a:chOff x="0" y="0"/>
                  <a:chExt cx="181653" cy="177241"/>
                </a:xfrm>
              </p:grpSpPr>
              <p:sp>
                <p:nvSpPr>
                  <p:cNvPr id="850" name="Straight Connector 1230"/>
                  <p:cNvSpPr/>
                  <p:nvPr/>
                </p:nvSpPr>
                <p:spPr>
                  <a:xfrm flipH="1">
                    <a:off x="51924" y="0"/>
                    <a:ext cx="75227" cy="17724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851" name="Straight Connector 1231"/>
                  <p:cNvSpPr/>
                  <p:nvPr/>
                </p:nvSpPr>
                <p:spPr>
                  <a:xfrm flipH="1" flipV="1">
                    <a:off x="0" y="47365"/>
                    <a:ext cx="181654" cy="7772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853" name="Oval 1229"/>
                <p:cNvSpPr/>
                <p:nvPr/>
              </p:nvSpPr>
              <p:spPr>
                <a:xfrm rot="1370652">
                  <a:off x="65689" y="62188"/>
                  <a:ext cx="49395" cy="5298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859" name="Group 179"/>
              <p:cNvGrpSpPr/>
              <p:nvPr/>
            </p:nvGrpSpPr>
            <p:grpSpPr>
              <a:xfrm>
                <a:off x="248553" y="398765"/>
                <a:ext cx="181654" cy="177243"/>
                <a:chOff x="0" y="0"/>
                <a:chExt cx="181653" cy="177241"/>
              </a:xfrm>
            </p:grpSpPr>
            <p:grpSp>
              <p:nvGrpSpPr>
                <p:cNvPr id="857" name="Group 134"/>
                <p:cNvGrpSpPr/>
                <p:nvPr/>
              </p:nvGrpSpPr>
              <p:grpSpPr>
                <a:xfrm>
                  <a:off x="0" y="0"/>
                  <a:ext cx="181654" cy="177242"/>
                  <a:chOff x="0" y="0"/>
                  <a:chExt cx="181653" cy="177241"/>
                </a:xfrm>
              </p:grpSpPr>
              <p:sp>
                <p:nvSpPr>
                  <p:cNvPr id="855" name="Straight Connector 1226"/>
                  <p:cNvSpPr/>
                  <p:nvPr/>
                </p:nvSpPr>
                <p:spPr>
                  <a:xfrm flipH="1">
                    <a:off x="51924" y="0"/>
                    <a:ext cx="75227" cy="17724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856" name="Straight Connector 1227"/>
                  <p:cNvSpPr/>
                  <p:nvPr/>
                </p:nvSpPr>
                <p:spPr>
                  <a:xfrm flipH="1" flipV="1">
                    <a:off x="0" y="47365"/>
                    <a:ext cx="181654" cy="7772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858" name="Oval 1225"/>
                <p:cNvSpPr/>
                <p:nvPr/>
              </p:nvSpPr>
              <p:spPr>
                <a:xfrm rot="1370652">
                  <a:off x="40941" y="34405"/>
                  <a:ext cx="98791" cy="1059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864" name="Group 184"/>
              <p:cNvGrpSpPr/>
              <p:nvPr/>
            </p:nvGrpSpPr>
            <p:grpSpPr>
              <a:xfrm>
                <a:off x="504632" y="172587"/>
                <a:ext cx="181654" cy="177243"/>
                <a:chOff x="0" y="0"/>
                <a:chExt cx="181653" cy="177241"/>
              </a:xfrm>
            </p:grpSpPr>
            <p:grpSp>
              <p:nvGrpSpPr>
                <p:cNvPr id="862" name="Group 135"/>
                <p:cNvGrpSpPr/>
                <p:nvPr/>
              </p:nvGrpSpPr>
              <p:grpSpPr>
                <a:xfrm>
                  <a:off x="0" y="0"/>
                  <a:ext cx="181654" cy="177242"/>
                  <a:chOff x="0" y="0"/>
                  <a:chExt cx="181653" cy="177241"/>
                </a:xfrm>
              </p:grpSpPr>
              <p:sp>
                <p:nvSpPr>
                  <p:cNvPr id="860" name="Straight Connector 1222"/>
                  <p:cNvSpPr/>
                  <p:nvPr/>
                </p:nvSpPr>
                <p:spPr>
                  <a:xfrm flipH="1">
                    <a:off x="51924" y="0"/>
                    <a:ext cx="75227" cy="17724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861" name="Straight Connector 1223"/>
                  <p:cNvSpPr/>
                  <p:nvPr/>
                </p:nvSpPr>
                <p:spPr>
                  <a:xfrm flipH="1" flipV="1">
                    <a:off x="0" y="47365"/>
                    <a:ext cx="181654" cy="7772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863" name="Oval 1221"/>
                <p:cNvSpPr/>
                <p:nvPr/>
              </p:nvSpPr>
              <p:spPr>
                <a:xfrm rot="1370652">
                  <a:off x="65689" y="62188"/>
                  <a:ext cx="49395" cy="5298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869" name="Group 189"/>
              <p:cNvGrpSpPr/>
              <p:nvPr/>
            </p:nvGrpSpPr>
            <p:grpSpPr>
              <a:xfrm>
                <a:off x="442251" y="320665"/>
                <a:ext cx="181654" cy="177243"/>
                <a:chOff x="0" y="0"/>
                <a:chExt cx="181653" cy="177241"/>
              </a:xfrm>
            </p:grpSpPr>
            <p:grpSp>
              <p:nvGrpSpPr>
                <p:cNvPr id="867" name="Group 134"/>
                <p:cNvGrpSpPr/>
                <p:nvPr/>
              </p:nvGrpSpPr>
              <p:grpSpPr>
                <a:xfrm>
                  <a:off x="0" y="0"/>
                  <a:ext cx="181654" cy="177242"/>
                  <a:chOff x="0" y="0"/>
                  <a:chExt cx="181653" cy="177241"/>
                </a:xfrm>
              </p:grpSpPr>
              <p:sp>
                <p:nvSpPr>
                  <p:cNvPr id="865" name="Straight Connector 1218"/>
                  <p:cNvSpPr/>
                  <p:nvPr/>
                </p:nvSpPr>
                <p:spPr>
                  <a:xfrm flipH="1">
                    <a:off x="51924" y="0"/>
                    <a:ext cx="75227" cy="17724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866" name="Straight Connector 1219"/>
                  <p:cNvSpPr/>
                  <p:nvPr/>
                </p:nvSpPr>
                <p:spPr>
                  <a:xfrm flipH="1" flipV="1">
                    <a:off x="0" y="47365"/>
                    <a:ext cx="181654" cy="7772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868" name="Oval 1217"/>
                <p:cNvSpPr/>
                <p:nvPr/>
              </p:nvSpPr>
              <p:spPr>
                <a:xfrm rot="1370652">
                  <a:off x="40941" y="34405"/>
                  <a:ext cx="98791" cy="1059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874" name="Group 194"/>
              <p:cNvGrpSpPr/>
              <p:nvPr/>
            </p:nvGrpSpPr>
            <p:grpSpPr>
              <a:xfrm>
                <a:off x="385114" y="456295"/>
                <a:ext cx="181654" cy="177242"/>
                <a:chOff x="0" y="0"/>
                <a:chExt cx="181653" cy="177241"/>
              </a:xfrm>
            </p:grpSpPr>
            <p:grpSp>
              <p:nvGrpSpPr>
                <p:cNvPr id="872" name="Group 135"/>
                <p:cNvGrpSpPr/>
                <p:nvPr/>
              </p:nvGrpSpPr>
              <p:grpSpPr>
                <a:xfrm>
                  <a:off x="0" y="0"/>
                  <a:ext cx="181654" cy="177242"/>
                  <a:chOff x="0" y="0"/>
                  <a:chExt cx="181653" cy="177241"/>
                </a:xfrm>
              </p:grpSpPr>
              <p:sp>
                <p:nvSpPr>
                  <p:cNvPr id="870" name="Straight Connector 1214"/>
                  <p:cNvSpPr/>
                  <p:nvPr/>
                </p:nvSpPr>
                <p:spPr>
                  <a:xfrm flipH="1">
                    <a:off x="51924" y="0"/>
                    <a:ext cx="75227" cy="17724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871" name="Straight Connector 1215"/>
                  <p:cNvSpPr/>
                  <p:nvPr/>
                </p:nvSpPr>
                <p:spPr>
                  <a:xfrm flipH="1" flipV="1">
                    <a:off x="0" y="47365"/>
                    <a:ext cx="181654" cy="7772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873" name="Oval 1213"/>
                <p:cNvSpPr/>
                <p:nvPr/>
              </p:nvSpPr>
              <p:spPr>
                <a:xfrm rot="1370652">
                  <a:off x="65689" y="62188"/>
                  <a:ext cx="49395" cy="5298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879" name="Group 204"/>
              <p:cNvGrpSpPr/>
              <p:nvPr/>
            </p:nvGrpSpPr>
            <p:grpSpPr>
              <a:xfrm>
                <a:off x="57609" y="470327"/>
                <a:ext cx="181654" cy="177242"/>
                <a:chOff x="0" y="0"/>
                <a:chExt cx="181653" cy="177241"/>
              </a:xfrm>
            </p:grpSpPr>
            <p:grpSp>
              <p:nvGrpSpPr>
                <p:cNvPr id="877" name="Group 134"/>
                <p:cNvGrpSpPr/>
                <p:nvPr/>
              </p:nvGrpSpPr>
              <p:grpSpPr>
                <a:xfrm>
                  <a:off x="0" y="0"/>
                  <a:ext cx="181654" cy="177242"/>
                  <a:chOff x="0" y="0"/>
                  <a:chExt cx="181653" cy="177241"/>
                </a:xfrm>
              </p:grpSpPr>
              <p:sp>
                <p:nvSpPr>
                  <p:cNvPr id="875" name="Straight Connector 1210"/>
                  <p:cNvSpPr/>
                  <p:nvPr/>
                </p:nvSpPr>
                <p:spPr>
                  <a:xfrm flipH="1">
                    <a:off x="51924" y="0"/>
                    <a:ext cx="75227" cy="17724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876" name="Straight Connector 1211"/>
                  <p:cNvSpPr/>
                  <p:nvPr/>
                </p:nvSpPr>
                <p:spPr>
                  <a:xfrm flipH="1" flipV="1">
                    <a:off x="0" y="47365"/>
                    <a:ext cx="181654" cy="7772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878" name="Oval 1209"/>
                <p:cNvSpPr/>
                <p:nvPr/>
              </p:nvSpPr>
              <p:spPr>
                <a:xfrm rot="1370652">
                  <a:off x="40941" y="34405"/>
                  <a:ext cx="98791" cy="1059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884" name="Group 209"/>
              <p:cNvGrpSpPr/>
              <p:nvPr/>
            </p:nvGrpSpPr>
            <p:grpSpPr>
              <a:xfrm>
                <a:off x="193700" y="528974"/>
                <a:ext cx="181654" cy="177243"/>
                <a:chOff x="0" y="0"/>
                <a:chExt cx="181653" cy="177241"/>
              </a:xfrm>
            </p:grpSpPr>
            <p:grpSp>
              <p:nvGrpSpPr>
                <p:cNvPr id="882" name="Group 135"/>
                <p:cNvGrpSpPr/>
                <p:nvPr/>
              </p:nvGrpSpPr>
              <p:grpSpPr>
                <a:xfrm>
                  <a:off x="0" y="0"/>
                  <a:ext cx="181654" cy="177242"/>
                  <a:chOff x="0" y="0"/>
                  <a:chExt cx="181653" cy="177241"/>
                </a:xfrm>
              </p:grpSpPr>
              <p:sp>
                <p:nvSpPr>
                  <p:cNvPr id="880" name="Straight Connector 1206"/>
                  <p:cNvSpPr/>
                  <p:nvPr/>
                </p:nvSpPr>
                <p:spPr>
                  <a:xfrm flipH="1">
                    <a:off x="51924" y="0"/>
                    <a:ext cx="75227" cy="17724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881" name="Straight Connector 1207"/>
                  <p:cNvSpPr/>
                  <p:nvPr/>
                </p:nvSpPr>
                <p:spPr>
                  <a:xfrm flipH="1" flipV="1">
                    <a:off x="0" y="47365"/>
                    <a:ext cx="181654" cy="7772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883" name="Oval 1205"/>
                <p:cNvSpPr/>
                <p:nvPr/>
              </p:nvSpPr>
              <p:spPr>
                <a:xfrm rot="1370652">
                  <a:off x="65689" y="62188"/>
                  <a:ext cx="49395" cy="5298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889" name="Group 215"/>
              <p:cNvGrpSpPr/>
              <p:nvPr/>
            </p:nvGrpSpPr>
            <p:grpSpPr>
              <a:xfrm>
                <a:off x="330733" y="585385"/>
                <a:ext cx="181654" cy="177243"/>
                <a:chOff x="0" y="0"/>
                <a:chExt cx="181653" cy="177241"/>
              </a:xfrm>
            </p:grpSpPr>
            <p:grpSp>
              <p:nvGrpSpPr>
                <p:cNvPr id="887" name="Group 134"/>
                <p:cNvGrpSpPr/>
                <p:nvPr/>
              </p:nvGrpSpPr>
              <p:grpSpPr>
                <a:xfrm>
                  <a:off x="0" y="0"/>
                  <a:ext cx="181654" cy="177242"/>
                  <a:chOff x="0" y="0"/>
                  <a:chExt cx="181653" cy="177241"/>
                </a:xfrm>
              </p:grpSpPr>
              <p:sp>
                <p:nvSpPr>
                  <p:cNvPr id="885" name="Straight Connector 1202"/>
                  <p:cNvSpPr/>
                  <p:nvPr/>
                </p:nvSpPr>
                <p:spPr>
                  <a:xfrm flipH="1">
                    <a:off x="51924" y="0"/>
                    <a:ext cx="75227" cy="17724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886" name="Straight Connector 1203"/>
                  <p:cNvSpPr/>
                  <p:nvPr/>
                </p:nvSpPr>
                <p:spPr>
                  <a:xfrm flipH="1" flipV="1">
                    <a:off x="0" y="47365"/>
                    <a:ext cx="181654" cy="7772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888" name="Oval 1201"/>
                <p:cNvSpPr/>
                <p:nvPr/>
              </p:nvSpPr>
              <p:spPr>
                <a:xfrm rot="1370652">
                  <a:off x="40941" y="34405"/>
                  <a:ext cx="98791" cy="1059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894" name="Group 220"/>
              <p:cNvGrpSpPr/>
              <p:nvPr/>
            </p:nvGrpSpPr>
            <p:grpSpPr>
              <a:xfrm>
                <a:off x="641193" y="230117"/>
                <a:ext cx="181654" cy="177242"/>
                <a:chOff x="0" y="0"/>
                <a:chExt cx="181653" cy="177241"/>
              </a:xfrm>
            </p:grpSpPr>
            <p:grpSp>
              <p:nvGrpSpPr>
                <p:cNvPr id="892" name="Group 134"/>
                <p:cNvGrpSpPr/>
                <p:nvPr/>
              </p:nvGrpSpPr>
              <p:grpSpPr>
                <a:xfrm>
                  <a:off x="0" y="0"/>
                  <a:ext cx="181654" cy="177242"/>
                  <a:chOff x="0" y="0"/>
                  <a:chExt cx="181653" cy="177241"/>
                </a:xfrm>
              </p:grpSpPr>
              <p:sp>
                <p:nvSpPr>
                  <p:cNvPr id="890" name="Straight Connector 1198"/>
                  <p:cNvSpPr/>
                  <p:nvPr/>
                </p:nvSpPr>
                <p:spPr>
                  <a:xfrm flipH="1">
                    <a:off x="51924" y="0"/>
                    <a:ext cx="75227" cy="17724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891" name="Straight Connector 1199"/>
                  <p:cNvSpPr/>
                  <p:nvPr/>
                </p:nvSpPr>
                <p:spPr>
                  <a:xfrm flipH="1" flipV="1">
                    <a:off x="0" y="47365"/>
                    <a:ext cx="181654" cy="7772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893" name="Oval 1197"/>
                <p:cNvSpPr/>
                <p:nvPr/>
              </p:nvSpPr>
              <p:spPr>
                <a:xfrm rot="1370652">
                  <a:off x="40941" y="34405"/>
                  <a:ext cx="98791" cy="1059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899" name="Group 225"/>
              <p:cNvGrpSpPr/>
              <p:nvPr/>
            </p:nvGrpSpPr>
            <p:grpSpPr>
              <a:xfrm>
                <a:off x="578342" y="379313"/>
                <a:ext cx="181654" cy="177242"/>
                <a:chOff x="0" y="0"/>
                <a:chExt cx="181653" cy="177241"/>
              </a:xfrm>
            </p:grpSpPr>
            <p:grpSp>
              <p:nvGrpSpPr>
                <p:cNvPr id="897" name="Group 135"/>
                <p:cNvGrpSpPr/>
                <p:nvPr/>
              </p:nvGrpSpPr>
              <p:grpSpPr>
                <a:xfrm>
                  <a:off x="0" y="0"/>
                  <a:ext cx="181654" cy="177242"/>
                  <a:chOff x="0" y="0"/>
                  <a:chExt cx="181653" cy="177241"/>
                </a:xfrm>
              </p:grpSpPr>
              <p:sp>
                <p:nvSpPr>
                  <p:cNvPr id="895" name="Straight Connector 1194"/>
                  <p:cNvSpPr/>
                  <p:nvPr/>
                </p:nvSpPr>
                <p:spPr>
                  <a:xfrm flipH="1">
                    <a:off x="51924" y="0"/>
                    <a:ext cx="75227" cy="17724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896" name="Straight Connector 1195"/>
                  <p:cNvSpPr/>
                  <p:nvPr/>
                </p:nvSpPr>
                <p:spPr>
                  <a:xfrm flipH="1" flipV="1">
                    <a:off x="0" y="47365"/>
                    <a:ext cx="181654" cy="7772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898" name="Oval 1193"/>
                <p:cNvSpPr/>
                <p:nvPr/>
              </p:nvSpPr>
              <p:spPr>
                <a:xfrm rot="1370652">
                  <a:off x="65689" y="62188"/>
                  <a:ext cx="49395" cy="5298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904" name="Group 230"/>
              <p:cNvGrpSpPr/>
              <p:nvPr/>
            </p:nvGrpSpPr>
            <p:grpSpPr>
              <a:xfrm>
                <a:off x="521676" y="513824"/>
                <a:ext cx="181654" cy="177243"/>
                <a:chOff x="0" y="0"/>
                <a:chExt cx="181653" cy="177241"/>
              </a:xfrm>
            </p:grpSpPr>
            <p:grpSp>
              <p:nvGrpSpPr>
                <p:cNvPr id="902" name="Group 134"/>
                <p:cNvGrpSpPr/>
                <p:nvPr/>
              </p:nvGrpSpPr>
              <p:grpSpPr>
                <a:xfrm>
                  <a:off x="0" y="0"/>
                  <a:ext cx="181654" cy="177242"/>
                  <a:chOff x="0" y="0"/>
                  <a:chExt cx="181653" cy="177241"/>
                </a:xfrm>
              </p:grpSpPr>
              <p:sp>
                <p:nvSpPr>
                  <p:cNvPr id="900" name="Straight Connector 1190"/>
                  <p:cNvSpPr/>
                  <p:nvPr/>
                </p:nvSpPr>
                <p:spPr>
                  <a:xfrm flipH="1">
                    <a:off x="51924" y="0"/>
                    <a:ext cx="75227" cy="17724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901" name="Straight Connector 1191"/>
                  <p:cNvSpPr/>
                  <p:nvPr/>
                </p:nvSpPr>
                <p:spPr>
                  <a:xfrm flipH="1" flipV="1">
                    <a:off x="0" y="47365"/>
                    <a:ext cx="181654" cy="7772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903" name="Oval 1189"/>
                <p:cNvSpPr/>
                <p:nvPr/>
              </p:nvSpPr>
              <p:spPr>
                <a:xfrm rot="1370652">
                  <a:off x="40941" y="34405"/>
                  <a:ext cx="98791" cy="1059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909" name="Group 237"/>
              <p:cNvGrpSpPr/>
              <p:nvPr/>
            </p:nvGrpSpPr>
            <p:grpSpPr>
              <a:xfrm>
                <a:off x="467966" y="641320"/>
                <a:ext cx="181654" cy="177243"/>
                <a:chOff x="0" y="0"/>
                <a:chExt cx="181653" cy="177241"/>
              </a:xfrm>
            </p:grpSpPr>
            <p:grpSp>
              <p:nvGrpSpPr>
                <p:cNvPr id="907" name="Group 135"/>
                <p:cNvGrpSpPr/>
                <p:nvPr/>
              </p:nvGrpSpPr>
              <p:grpSpPr>
                <a:xfrm>
                  <a:off x="0" y="0"/>
                  <a:ext cx="181654" cy="177242"/>
                  <a:chOff x="0" y="0"/>
                  <a:chExt cx="181653" cy="177241"/>
                </a:xfrm>
              </p:grpSpPr>
              <p:sp>
                <p:nvSpPr>
                  <p:cNvPr id="905" name="Straight Connector 1186"/>
                  <p:cNvSpPr/>
                  <p:nvPr/>
                </p:nvSpPr>
                <p:spPr>
                  <a:xfrm flipH="1">
                    <a:off x="51924" y="0"/>
                    <a:ext cx="75227" cy="17724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906" name="Straight Connector 1187"/>
                  <p:cNvSpPr/>
                  <p:nvPr/>
                </p:nvSpPr>
                <p:spPr>
                  <a:xfrm flipH="1" flipV="1">
                    <a:off x="0" y="47365"/>
                    <a:ext cx="181654" cy="7772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908" name="Oval 1185"/>
                <p:cNvSpPr/>
                <p:nvPr/>
              </p:nvSpPr>
              <p:spPr>
                <a:xfrm rot="1370652">
                  <a:off x="65689" y="62188"/>
                  <a:ext cx="49395" cy="5298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914" name="Group 247"/>
              <p:cNvGrpSpPr/>
              <p:nvPr/>
            </p:nvGrpSpPr>
            <p:grpSpPr>
              <a:xfrm>
                <a:off x="0" y="607078"/>
                <a:ext cx="181654" cy="177243"/>
                <a:chOff x="0" y="0"/>
                <a:chExt cx="181653" cy="177241"/>
              </a:xfrm>
            </p:grpSpPr>
            <p:grpSp>
              <p:nvGrpSpPr>
                <p:cNvPr id="912" name="Group 135"/>
                <p:cNvGrpSpPr/>
                <p:nvPr/>
              </p:nvGrpSpPr>
              <p:grpSpPr>
                <a:xfrm>
                  <a:off x="0" y="0"/>
                  <a:ext cx="181654" cy="177242"/>
                  <a:chOff x="0" y="0"/>
                  <a:chExt cx="181653" cy="177241"/>
                </a:xfrm>
              </p:grpSpPr>
              <p:sp>
                <p:nvSpPr>
                  <p:cNvPr id="910" name="Straight Connector 1182"/>
                  <p:cNvSpPr/>
                  <p:nvPr/>
                </p:nvSpPr>
                <p:spPr>
                  <a:xfrm flipH="1">
                    <a:off x="51924" y="0"/>
                    <a:ext cx="75227" cy="17724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911" name="Straight Connector 1183"/>
                  <p:cNvSpPr/>
                  <p:nvPr/>
                </p:nvSpPr>
                <p:spPr>
                  <a:xfrm flipH="1" flipV="1">
                    <a:off x="0" y="47365"/>
                    <a:ext cx="181654" cy="7772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913" name="Oval 1181"/>
                <p:cNvSpPr/>
                <p:nvPr/>
              </p:nvSpPr>
              <p:spPr>
                <a:xfrm rot="1370652">
                  <a:off x="65689" y="62188"/>
                  <a:ext cx="49395" cy="5298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919" name="Group 252"/>
              <p:cNvGrpSpPr/>
              <p:nvPr/>
            </p:nvGrpSpPr>
            <p:grpSpPr>
              <a:xfrm>
                <a:off x="136561" y="664608"/>
                <a:ext cx="181654" cy="177242"/>
                <a:chOff x="0" y="0"/>
                <a:chExt cx="181653" cy="177241"/>
              </a:xfrm>
            </p:grpSpPr>
            <p:grpSp>
              <p:nvGrpSpPr>
                <p:cNvPr id="917" name="Group 134"/>
                <p:cNvGrpSpPr/>
                <p:nvPr/>
              </p:nvGrpSpPr>
              <p:grpSpPr>
                <a:xfrm>
                  <a:off x="0" y="0"/>
                  <a:ext cx="181654" cy="177242"/>
                  <a:chOff x="0" y="0"/>
                  <a:chExt cx="181653" cy="177241"/>
                </a:xfrm>
              </p:grpSpPr>
              <p:sp>
                <p:nvSpPr>
                  <p:cNvPr id="915" name="Straight Connector 1178"/>
                  <p:cNvSpPr/>
                  <p:nvPr/>
                </p:nvSpPr>
                <p:spPr>
                  <a:xfrm flipH="1">
                    <a:off x="51924" y="0"/>
                    <a:ext cx="75227" cy="17724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916" name="Straight Connector 1179"/>
                  <p:cNvSpPr/>
                  <p:nvPr/>
                </p:nvSpPr>
                <p:spPr>
                  <a:xfrm flipH="1" flipV="1">
                    <a:off x="0" y="47365"/>
                    <a:ext cx="181654" cy="7772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918" name="Oval 1177"/>
                <p:cNvSpPr/>
                <p:nvPr/>
              </p:nvSpPr>
              <p:spPr>
                <a:xfrm rot="1370652">
                  <a:off x="40941" y="34405"/>
                  <a:ext cx="98791" cy="1059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924" name="Group 257"/>
              <p:cNvGrpSpPr/>
              <p:nvPr/>
            </p:nvGrpSpPr>
            <p:grpSpPr>
              <a:xfrm>
                <a:off x="273123" y="722137"/>
                <a:ext cx="181654" cy="177243"/>
                <a:chOff x="0" y="0"/>
                <a:chExt cx="181653" cy="177241"/>
              </a:xfrm>
            </p:grpSpPr>
            <p:grpSp>
              <p:nvGrpSpPr>
                <p:cNvPr id="922" name="Group 135"/>
                <p:cNvGrpSpPr/>
                <p:nvPr/>
              </p:nvGrpSpPr>
              <p:grpSpPr>
                <a:xfrm>
                  <a:off x="0" y="0"/>
                  <a:ext cx="181654" cy="177242"/>
                  <a:chOff x="0" y="0"/>
                  <a:chExt cx="181653" cy="177241"/>
                </a:xfrm>
              </p:grpSpPr>
              <p:sp>
                <p:nvSpPr>
                  <p:cNvPr id="920" name="Straight Connector 1174"/>
                  <p:cNvSpPr/>
                  <p:nvPr/>
                </p:nvSpPr>
                <p:spPr>
                  <a:xfrm flipH="1">
                    <a:off x="51924" y="0"/>
                    <a:ext cx="75227" cy="17724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921" name="Straight Connector 1175"/>
                  <p:cNvSpPr/>
                  <p:nvPr/>
                </p:nvSpPr>
                <p:spPr>
                  <a:xfrm flipH="1" flipV="1">
                    <a:off x="0" y="47365"/>
                    <a:ext cx="181654" cy="7772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923" name="Oval 1173"/>
                <p:cNvSpPr/>
                <p:nvPr/>
              </p:nvSpPr>
              <p:spPr>
                <a:xfrm rot="1370652">
                  <a:off x="65689" y="62188"/>
                  <a:ext cx="49395" cy="5298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1826" name="Group 2167"/>
          <p:cNvGrpSpPr/>
          <p:nvPr/>
        </p:nvGrpSpPr>
        <p:grpSpPr>
          <a:xfrm>
            <a:off x="3446553" y="1760046"/>
            <a:ext cx="1989666" cy="1126797"/>
            <a:chOff x="0" y="0"/>
            <a:chExt cx="1989664" cy="1126796"/>
          </a:xfrm>
        </p:grpSpPr>
        <p:grpSp>
          <p:nvGrpSpPr>
            <p:cNvPr id="1376" name="Group 1716"/>
            <p:cNvGrpSpPr/>
            <p:nvPr/>
          </p:nvGrpSpPr>
          <p:grpSpPr>
            <a:xfrm>
              <a:off x="-1" y="-1"/>
              <a:ext cx="1900986" cy="609142"/>
              <a:chOff x="0" y="0"/>
              <a:chExt cx="1900984" cy="609140"/>
            </a:xfrm>
          </p:grpSpPr>
          <p:grpSp>
            <p:nvGrpSpPr>
              <p:cNvPr id="1052" name="Group 1257"/>
              <p:cNvGrpSpPr/>
              <p:nvPr/>
            </p:nvGrpSpPr>
            <p:grpSpPr>
              <a:xfrm>
                <a:off x="-1" y="88298"/>
                <a:ext cx="489054" cy="456602"/>
                <a:chOff x="0" y="0"/>
                <a:chExt cx="489052" cy="456601"/>
              </a:xfrm>
            </p:grpSpPr>
            <p:grpSp>
              <p:nvGrpSpPr>
                <p:cNvPr id="931" name="Group 138"/>
                <p:cNvGrpSpPr/>
                <p:nvPr/>
              </p:nvGrpSpPr>
              <p:grpSpPr>
                <a:xfrm>
                  <a:off x="0" y="-1"/>
                  <a:ext cx="122264" cy="111447"/>
                  <a:chOff x="0" y="0"/>
                  <a:chExt cx="122262" cy="111446"/>
                </a:xfrm>
              </p:grpSpPr>
              <p:grpSp>
                <p:nvGrpSpPr>
                  <p:cNvPr id="929" name="Group 134"/>
                  <p:cNvGrpSpPr/>
                  <p:nvPr/>
                </p:nvGrpSpPr>
                <p:grpSpPr>
                  <a:xfrm>
                    <a:off x="0" y="-1"/>
                    <a:ext cx="122264" cy="111447"/>
                    <a:chOff x="0" y="0"/>
                    <a:chExt cx="122262" cy="111446"/>
                  </a:xfrm>
                </p:grpSpPr>
                <p:sp>
                  <p:nvSpPr>
                    <p:cNvPr id="927" name="Straight Connector 111"/>
                    <p:cNvSpPr/>
                    <p:nvPr/>
                  </p:nvSpPr>
                  <p:spPr>
                    <a:xfrm flipH="1">
                      <a:off x="60813" y="-1"/>
                      <a:ext cx="319" cy="111447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928" name="Straight Connector 123"/>
                    <p:cNvSpPr/>
                    <p:nvPr/>
                  </p:nvSpPr>
                  <p:spPr>
                    <a:xfrm flipH="1" flipV="1">
                      <a:off x="0" y="53836"/>
                      <a:ext cx="122264" cy="64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930" name="Oval 1380"/>
                  <p:cNvSpPr/>
                  <p:nvPr/>
                </p:nvSpPr>
                <p:spPr>
                  <a:xfrm>
                    <a:off x="30565" y="24218"/>
                    <a:ext cx="61133" cy="6133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936" name="Group 139"/>
                <p:cNvGrpSpPr/>
                <p:nvPr/>
              </p:nvGrpSpPr>
              <p:grpSpPr>
                <a:xfrm>
                  <a:off x="91697" y="-1"/>
                  <a:ext cx="122264" cy="111447"/>
                  <a:chOff x="0" y="0"/>
                  <a:chExt cx="122262" cy="111446"/>
                </a:xfrm>
              </p:grpSpPr>
              <p:grpSp>
                <p:nvGrpSpPr>
                  <p:cNvPr id="934" name="Group 135"/>
                  <p:cNvGrpSpPr/>
                  <p:nvPr/>
                </p:nvGrpSpPr>
                <p:grpSpPr>
                  <a:xfrm>
                    <a:off x="0" y="-1"/>
                    <a:ext cx="122264" cy="111447"/>
                    <a:chOff x="0" y="0"/>
                    <a:chExt cx="122262" cy="111446"/>
                  </a:xfrm>
                </p:grpSpPr>
                <p:sp>
                  <p:nvSpPr>
                    <p:cNvPr id="932" name="Straight Connector 1377"/>
                    <p:cNvSpPr/>
                    <p:nvPr/>
                  </p:nvSpPr>
                  <p:spPr>
                    <a:xfrm flipH="1">
                      <a:off x="60813" y="-1"/>
                      <a:ext cx="319" cy="111447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933" name="Straight Connector 1378"/>
                    <p:cNvSpPr/>
                    <p:nvPr/>
                  </p:nvSpPr>
                  <p:spPr>
                    <a:xfrm flipH="1" flipV="1">
                      <a:off x="0" y="53836"/>
                      <a:ext cx="122264" cy="64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935" name="Oval 1376"/>
                  <p:cNvSpPr/>
                  <p:nvPr/>
                </p:nvSpPr>
                <p:spPr>
                  <a:xfrm>
                    <a:off x="46188" y="40230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941" name="Group 140"/>
                <p:cNvGrpSpPr/>
                <p:nvPr/>
              </p:nvGrpSpPr>
              <p:grpSpPr>
                <a:xfrm>
                  <a:off x="0" y="92001"/>
                  <a:ext cx="122264" cy="111447"/>
                  <a:chOff x="0" y="0"/>
                  <a:chExt cx="122262" cy="111446"/>
                </a:xfrm>
              </p:grpSpPr>
              <p:grpSp>
                <p:nvGrpSpPr>
                  <p:cNvPr id="939" name="Group 135"/>
                  <p:cNvGrpSpPr/>
                  <p:nvPr/>
                </p:nvGrpSpPr>
                <p:grpSpPr>
                  <a:xfrm>
                    <a:off x="0" y="-1"/>
                    <a:ext cx="122264" cy="111447"/>
                    <a:chOff x="0" y="0"/>
                    <a:chExt cx="122262" cy="111446"/>
                  </a:xfrm>
                </p:grpSpPr>
                <p:sp>
                  <p:nvSpPr>
                    <p:cNvPr id="937" name="Straight Connector 1373"/>
                    <p:cNvSpPr/>
                    <p:nvPr/>
                  </p:nvSpPr>
                  <p:spPr>
                    <a:xfrm flipH="1">
                      <a:off x="60813" y="-1"/>
                      <a:ext cx="319" cy="111447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938" name="Straight Connector 1374"/>
                    <p:cNvSpPr/>
                    <p:nvPr/>
                  </p:nvSpPr>
                  <p:spPr>
                    <a:xfrm flipH="1" flipV="1">
                      <a:off x="0" y="53836"/>
                      <a:ext cx="122264" cy="64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940" name="Oval 1372"/>
                  <p:cNvSpPr/>
                  <p:nvPr/>
                </p:nvSpPr>
                <p:spPr>
                  <a:xfrm>
                    <a:off x="46188" y="40230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946" name="Group 145"/>
                <p:cNvGrpSpPr/>
                <p:nvPr/>
              </p:nvGrpSpPr>
              <p:grpSpPr>
                <a:xfrm>
                  <a:off x="91697" y="93002"/>
                  <a:ext cx="122264" cy="111447"/>
                  <a:chOff x="0" y="0"/>
                  <a:chExt cx="122262" cy="111446"/>
                </a:xfrm>
              </p:grpSpPr>
              <p:grpSp>
                <p:nvGrpSpPr>
                  <p:cNvPr id="944" name="Group 134"/>
                  <p:cNvGrpSpPr/>
                  <p:nvPr/>
                </p:nvGrpSpPr>
                <p:grpSpPr>
                  <a:xfrm>
                    <a:off x="0" y="-1"/>
                    <a:ext cx="122264" cy="111447"/>
                    <a:chOff x="0" y="0"/>
                    <a:chExt cx="122262" cy="111446"/>
                  </a:xfrm>
                </p:grpSpPr>
                <p:sp>
                  <p:nvSpPr>
                    <p:cNvPr id="942" name="Straight Connector 1369"/>
                    <p:cNvSpPr/>
                    <p:nvPr/>
                  </p:nvSpPr>
                  <p:spPr>
                    <a:xfrm flipH="1">
                      <a:off x="60813" y="-1"/>
                      <a:ext cx="319" cy="111447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943" name="Straight Connector 1370"/>
                    <p:cNvSpPr/>
                    <p:nvPr/>
                  </p:nvSpPr>
                  <p:spPr>
                    <a:xfrm flipH="1" flipV="1">
                      <a:off x="0" y="53836"/>
                      <a:ext cx="122264" cy="64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945" name="Oval 1368"/>
                  <p:cNvSpPr/>
                  <p:nvPr/>
                </p:nvSpPr>
                <p:spPr>
                  <a:xfrm>
                    <a:off x="30565" y="24218"/>
                    <a:ext cx="61133" cy="6133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951" name="Group 150"/>
                <p:cNvGrpSpPr/>
                <p:nvPr/>
              </p:nvGrpSpPr>
              <p:grpSpPr>
                <a:xfrm>
                  <a:off x="183394" y="-1"/>
                  <a:ext cx="122264" cy="111447"/>
                  <a:chOff x="0" y="0"/>
                  <a:chExt cx="122262" cy="111446"/>
                </a:xfrm>
              </p:grpSpPr>
              <p:grpSp>
                <p:nvGrpSpPr>
                  <p:cNvPr id="949" name="Group 134"/>
                  <p:cNvGrpSpPr/>
                  <p:nvPr/>
                </p:nvGrpSpPr>
                <p:grpSpPr>
                  <a:xfrm>
                    <a:off x="0" y="-1"/>
                    <a:ext cx="122264" cy="111447"/>
                    <a:chOff x="0" y="0"/>
                    <a:chExt cx="122262" cy="111446"/>
                  </a:xfrm>
                </p:grpSpPr>
                <p:sp>
                  <p:nvSpPr>
                    <p:cNvPr id="947" name="Straight Connector 1365"/>
                    <p:cNvSpPr/>
                    <p:nvPr/>
                  </p:nvSpPr>
                  <p:spPr>
                    <a:xfrm flipH="1">
                      <a:off x="60813" y="-1"/>
                      <a:ext cx="319" cy="111447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948" name="Straight Connector 1366"/>
                    <p:cNvSpPr/>
                    <p:nvPr/>
                  </p:nvSpPr>
                  <p:spPr>
                    <a:xfrm flipH="1" flipV="1">
                      <a:off x="0" y="53836"/>
                      <a:ext cx="122264" cy="64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950" name="Oval 1364"/>
                  <p:cNvSpPr/>
                  <p:nvPr/>
                </p:nvSpPr>
                <p:spPr>
                  <a:xfrm>
                    <a:off x="30565" y="24218"/>
                    <a:ext cx="61133" cy="6133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956" name="Group 164"/>
                <p:cNvGrpSpPr/>
                <p:nvPr/>
              </p:nvGrpSpPr>
              <p:grpSpPr>
                <a:xfrm>
                  <a:off x="183394" y="93705"/>
                  <a:ext cx="122264" cy="111447"/>
                  <a:chOff x="0" y="0"/>
                  <a:chExt cx="122262" cy="111446"/>
                </a:xfrm>
              </p:grpSpPr>
              <p:grpSp>
                <p:nvGrpSpPr>
                  <p:cNvPr id="954" name="Group 135"/>
                  <p:cNvGrpSpPr/>
                  <p:nvPr/>
                </p:nvGrpSpPr>
                <p:grpSpPr>
                  <a:xfrm>
                    <a:off x="0" y="-1"/>
                    <a:ext cx="122264" cy="111447"/>
                    <a:chOff x="0" y="0"/>
                    <a:chExt cx="122262" cy="111446"/>
                  </a:xfrm>
                </p:grpSpPr>
                <p:sp>
                  <p:nvSpPr>
                    <p:cNvPr id="952" name="Straight Connector 1361"/>
                    <p:cNvSpPr/>
                    <p:nvPr/>
                  </p:nvSpPr>
                  <p:spPr>
                    <a:xfrm flipH="1">
                      <a:off x="60813" y="-1"/>
                      <a:ext cx="319" cy="111447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953" name="Straight Connector 1362"/>
                    <p:cNvSpPr/>
                    <p:nvPr/>
                  </p:nvSpPr>
                  <p:spPr>
                    <a:xfrm flipH="1" flipV="1">
                      <a:off x="0" y="53836"/>
                      <a:ext cx="122264" cy="64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955" name="Oval 1360"/>
                  <p:cNvSpPr/>
                  <p:nvPr/>
                </p:nvSpPr>
                <p:spPr>
                  <a:xfrm>
                    <a:off x="46188" y="40230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961" name="Group 169"/>
                <p:cNvGrpSpPr/>
                <p:nvPr/>
              </p:nvGrpSpPr>
              <p:grpSpPr>
                <a:xfrm>
                  <a:off x="0" y="178187"/>
                  <a:ext cx="122264" cy="111447"/>
                  <a:chOff x="0" y="0"/>
                  <a:chExt cx="122262" cy="111446"/>
                </a:xfrm>
              </p:grpSpPr>
              <p:grpSp>
                <p:nvGrpSpPr>
                  <p:cNvPr id="959" name="Group 134"/>
                  <p:cNvGrpSpPr/>
                  <p:nvPr/>
                </p:nvGrpSpPr>
                <p:grpSpPr>
                  <a:xfrm>
                    <a:off x="0" y="-1"/>
                    <a:ext cx="122264" cy="111447"/>
                    <a:chOff x="0" y="0"/>
                    <a:chExt cx="122262" cy="111446"/>
                  </a:xfrm>
                </p:grpSpPr>
                <p:sp>
                  <p:nvSpPr>
                    <p:cNvPr id="957" name="Straight Connector 1357"/>
                    <p:cNvSpPr/>
                    <p:nvPr/>
                  </p:nvSpPr>
                  <p:spPr>
                    <a:xfrm flipH="1">
                      <a:off x="60813" y="-1"/>
                      <a:ext cx="319" cy="111447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958" name="Straight Connector 1358"/>
                    <p:cNvSpPr/>
                    <p:nvPr/>
                  </p:nvSpPr>
                  <p:spPr>
                    <a:xfrm flipH="1" flipV="1">
                      <a:off x="0" y="53836"/>
                      <a:ext cx="122264" cy="64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960" name="Oval 1356"/>
                  <p:cNvSpPr/>
                  <p:nvPr/>
                </p:nvSpPr>
                <p:spPr>
                  <a:xfrm>
                    <a:off x="30565" y="24218"/>
                    <a:ext cx="61133" cy="6133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966" name="Group 174"/>
                <p:cNvGrpSpPr/>
                <p:nvPr/>
              </p:nvGrpSpPr>
              <p:grpSpPr>
                <a:xfrm>
                  <a:off x="91697" y="178187"/>
                  <a:ext cx="122264" cy="111447"/>
                  <a:chOff x="0" y="0"/>
                  <a:chExt cx="122262" cy="111446"/>
                </a:xfrm>
              </p:grpSpPr>
              <p:grpSp>
                <p:nvGrpSpPr>
                  <p:cNvPr id="964" name="Group 135"/>
                  <p:cNvGrpSpPr/>
                  <p:nvPr/>
                </p:nvGrpSpPr>
                <p:grpSpPr>
                  <a:xfrm>
                    <a:off x="0" y="-1"/>
                    <a:ext cx="122264" cy="111447"/>
                    <a:chOff x="0" y="0"/>
                    <a:chExt cx="122262" cy="111446"/>
                  </a:xfrm>
                </p:grpSpPr>
                <p:sp>
                  <p:nvSpPr>
                    <p:cNvPr id="962" name="Straight Connector 1353"/>
                    <p:cNvSpPr/>
                    <p:nvPr/>
                  </p:nvSpPr>
                  <p:spPr>
                    <a:xfrm flipH="1">
                      <a:off x="60813" y="-1"/>
                      <a:ext cx="319" cy="111447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963" name="Straight Connector 1354"/>
                    <p:cNvSpPr/>
                    <p:nvPr/>
                  </p:nvSpPr>
                  <p:spPr>
                    <a:xfrm flipH="1" flipV="1">
                      <a:off x="0" y="53836"/>
                      <a:ext cx="122264" cy="64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965" name="Oval 1352"/>
                  <p:cNvSpPr/>
                  <p:nvPr/>
                </p:nvSpPr>
                <p:spPr>
                  <a:xfrm>
                    <a:off x="46188" y="40230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971" name="Group 179"/>
                <p:cNvGrpSpPr/>
                <p:nvPr/>
              </p:nvGrpSpPr>
              <p:grpSpPr>
                <a:xfrm>
                  <a:off x="183394" y="178187"/>
                  <a:ext cx="122264" cy="111447"/>
                  <a:chOff x="0" y="0"/>
                  <a:chExt cx="122262" cy="111446"/>
                </a:xfrm>
              </p:grpSpPr>
              <p:grpSp>
                <p:nvGrpSpPr>
                  <p:cNvPr id="969" name="Group 134"/>
                  <p:cNvGrpSpPr/>
                  <p:nvPr/>
                </p:nvGrpSpPr>
                <p:grpSpPr>
                  <a:xfrm>
                    <a:off x="0" y="-1"/>
                    <a:ext cx="122264" cy="111447"/>
                    <a:chOff x="0" y="0"/>
                    <a:chExt cx="122262" cy="111446"/>
                  </a:xfrm>
                </p:grpSpPr>
                <p:sp>
                  <p:nvSpPr>
                    <p:cNvPr id="967" name="Straight Connector 1349"/>
                    <p:cNvSpPr/>
                    <p:nvPr/>
                  </p:nvSpPr>
                  <p:spPr>
                    <a:xfrm flipH="1">
                      <a:off x="60813" y="-1"/>
                      <a:ext cx="319" cy="111447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968" name="Straight Connector 1350"/>
                    <p:cNvSpPr/>
                    <p:nvPr/>
                  </p:nvSpPr>
                  <p:spPr>
                    <a:xfrm flipH="1" flipV="1">
                      <a:off x="0" y="53836"/>
                      <a:ext cx="122264" cy="64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970" name="Oval 1348"/>
                  <p:cNvSpPr/>
                  <p:nvPr/>
                </p:nvSpPr>
                <p:spPr>
                  <a:xfrm>
                    <a:off x="30565" y="24218"/>
                    <a:ext cx="61133" cy="6133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976" name="Group 184"/>
                <p:cNvGrpSpPr/>
                <p:nvPr/>
              </p:nvGrpSpPr>
              <p:grpSpPr>
                <a:xfrm>
                  <a:off x="275092" y="-1"/>
                  <a:ext cx="122264" cy="111447"/>
                  <a:chOff x="0" y="0"/>
                  <a:chExt cx="122262" cy="111446"/>
                </a:xfrm>
              </p:grpSpPr>
              <p:grpSp>
                <p:nvGrpSpPr>
                  <p:cNvPr id="974" name="Group 135"/>
                  <p:cNvGrpSpPr/>
                  <p:nvPr/>
                </p:nvGrpSpPr>
                <p:grpSpPr>
                  <a:xfrm>
                    <a:off x="0" y="-1"/>
                    <a:ext cx="122264" cy="111447"/>
                    <a:chOff x="0" y="0"/>
                    <a:chExt cx="122262" cy="111446"/>
                  </a:xfrm>
                </p:grpSpPr>
                <p:sp>
                  <p:nvSpPr>
                    <p:cNvPr id="972" name="Straight Connector 1345"/>
                    <p:cNvSpPr/>
                    <p:nvPr/>
                  </p:nvSpPr>
                  <p:spPr>
                    <a:xfrm flipH="1">
                      <a:off x="60813" y="-1"/>
                      <a:ext cx="319" cy="111447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973" name="Straight Connector 1346"/>
                    <p:cNvSpPr/>
                    <p:nvPr/>
                  </p:nvSpPr>
                  <p:spPr>
                    <a:xfrm flipH="1" flipV="1">
                      <a:off x="0" y="53836"/>
                      <a:ext cx="122264" cy="64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975" name="Oval 1344"/>
                  <p:cNvSpPr/>
                  <p:nvPr/>
                </p:nvSpPr>
                <p:spPr>
                  <a:xfrm>
                    <a:off x="46188" y="40230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981" name="Group 189"/>
                <p:cNvGrpSpPr/>
                <p:nvPr/>
              </p:nvGrpSpPr>
              <p:grpSpPr>
                <a:xfrm>
                  <a:off x="275092" y="93002"/>
                  <a:ext cx="122264" cy="111447"/>
                  <a:chOff x="0" y="0"/>
                  <a:chExt cx="122262" cy="111446"/>
                </a:xfrm>
              </p:grpSpPr>
              <p:grpSp>
                <p:nvGrpSpPr>
                  <p:cNvPr id="979" name="Group 134"/>
                  <p:cNvGrpSpPr/>
                  <p:nvPr/>
                </p:nvGrpSpPr>
                <p:grpSpPr>
                  <a:xfrm>
                    <a:off x="0" y="-1"/>
                    <a:ext cx="122264" cy="111447"/>
                    <a:chOff x="0" y="0"/>
                    <a:chExt cx="122262" cy="111446"/>
                  </a:xfrm>
                </p:grpSpPr>
                <p:sp>
                  <p:nvSpPr>
                    <p:cNvPr id="977" name="Straight Connector 1341"/>
                    <p:cNvSpPr/>
                    <p:nvPr/>
                  </p:nvSpPr>
                  <p:spPr>
                    <a:xfrm flipH="1">
                      <a:off x="60813" y="-1"/>
                      <a:ext cx="319" cy="111447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978" name="Straight Connector 1342"/>
                    <p:cNvSpPr/>
                    <p:nvPr/>
                  </p:nvSpPr>
                  <p:spPr>
                    <a:xfrm flipH="1" flipV="1">
                      <a:off x="0" y="53836"/>
                      <a:ext cx="122264" cy="64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980" name="Oval 1340"/>
                  <p:cNvSpPr/>
                  <p:nvPr/>
                </p:nvSpPr>
                <p:spPr>
                  <a:xfrm>
                    <a:off x="30565" y="24218"/>
                    <a:ext cx="61133" cy="6133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986" name="Group 194"/>
                <p:cNvGrpSpPr/>
                <p:nvPr/>
              </p:nvGrpSpPr>
              <p:grpSpPr>
                <a:xfrm>
                  <a:off x="275092" y="178187"/>
                  <a:ext cx="122264" cy="111447"/>
                  <a:chOff x="0" y="0"/>
                  <a:chExt cx="122262" cy="111446"/>
                </a:xfrm>
              </p:grpSpPr>
              <p:grpSp>
                <p:nvGrpSpPr>
                  <p:cNvPr id="984" name="Group 135"/>
                  <p:cNvGrpSpPr/>
                  <p:nvPr/>
                </p:nvGrpSpPr>
                <p:grpSpPr>
                  <a:xfrm>
                    <a:off x="0" y="-1"/>
                    <a:ext cx="122264" cy="111447"/>
                    <a:chOff x="0" y="0"/>
                    <a:chExt cx="122262" cy="111446"/>
                  </a:xfrm>
                </p:grpSpPr>
                <p:sp>
                  <p:nvSpPr>
                    <p:cNvPr id="982" name="Straight Connector 1337"/>
                    <p:cNvSpPr/>
                    <p:nvPr/>
                  </p:nvSpPr>
                  <p:spPr>
                    <a:xfrm flipH="1">
                      <a:off x="60813" y="-1"/>
                      <a:ext cx="319" cy="111447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983" name="Straight Connector 1338"/>
                    <p:cNvSpPr/>
                    <p:nvPr/>
                  </p:nvSpPr>
                  <p:spPr>
                    <a:xfrm flipH="1" flipV="1">
                      <a:off x="0" y="53836"/>
                      <a:ext cx="122264" cy="64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985" name="Oval 1336"/>
                  <p:cNvSpPr/>
                  <p:nvPr/>
                </p:nvSpPr>
                <p:spPr>
                  <a:xfrm>
                    <a:off x="46188" y="40230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991" name="Group 199"/>
                <p:cNvGrpSpPr/>
                <p:nvPr/>
              </p:nvGrpSpPr>
              <p:grpSpPr>
                <a:xfrm>
                  <a:off x="0" y="258264"/>
                  <a:ext cx="122264" cy="111447"/>
                  <a:chOff x="0" y="0"/>
                  <a:chExt cx="122262" cy="111446"/>
                </a:xfrm>
              </p:grpSpPr>
              <p:grpSp>
                <p:nvGrpSpPr>
                  <p:cNvPr id="989" name="Group 135"/>
                  <p:cNvGrpSpPr/>
                  <p:nvPr/>
                </p:nvGrpSpPr>
                <p:grpSpPr>
                  <a:xfrm>
                    <a:off x="0" y="-1"/>
                    <a:ext cx="122264" cy="111447"/>
                    <a:chOff x="0" y="0"/>
                    <a:chExt cx="122262" cy="111446"/>
                  </a:xfrm>
                </p:grpSpPr>
                <p:sp>
                  <p:nvSpPr>
                    <p:cNvPr id="987" name="Straight Connector 1333"/>
                    <p:cNvSpPr/>
                    <p:nvPr/>
                  </p:nvSpPr>
                  <p:spPr>
                    <a:xfrm flipH="1">
                      <a:off x="60813" y="-1"/>
                      <a:ext cx="319" cy="111447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988" name="Straight Connector 1334"/>
                    <p:cNvSpPr/>
                    <p:nvPr/>
                  </p:nvSpPr>
                  <p:spPr>
                    <a:xfrm flipH="1" flipV="1">
                      <a:off x="0" y="53836"/>
                      <a:ext cx="122264" cy="64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990" name="Oval 1332"/>
                  <p:cNvSpPr/>
                  <p:nvPr/>
                </p:nvSpPr>
                <p:spPr>
                  <a:xfrm>
                    <a:off x="46188" y="40230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996" name="Group 204"/>
                <p:cNvGrpSpPr/>
                <p:nvPr/>
              </p:nvGrpSpPr>
              <p:grpSpPr>
                <a:xfrm>
                  <a:off x="91697" y="259265"/>
                  <a:ext cx="122264" cy="111447"/>
                  <a:chOff x="0" y="0"/>
                  <a:chExt cx="122262" cy="111446"/>
                </a:xfrm>
              </p:grpSpPr>
              <p:grpSp>
                <p:nvGrpSpPr>
                  <p:cNvPr id="994" name="Group 134"/>
                  <p:cNvGrpSpPr/>
                  <p:nvPr/>
                </p:nvGrpSpPr>
                <p:grpSpPr>
                  <a:xfrm>
                    <a:off x="0" y="-1"/>
                    <a:ext cx="122264" cy="111447"/>
                    <a:chOff x="0" y="0"/>
                    <a:chExt cx="122262" cy="111446"/>
                  </a:xfrm>
                </p:grpSpPr>
                <p:sp>
                  <p:nvSpPr>
                    <p:cNvPr id="992" name="Straight Connector 1329"/>
                    <p:cNvSpPr/>
                    <p:nvPr/>
                  </p:nvSpPr>
                  <p:spPr>
                    <a:xfrm flipH="1">
                      <a:off x="60813" y="-1"/>
                      <a:ext cx="319" cy="111447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993" name="Straight Connector 1330"/>
                    <p:cNvSpPr/>
                    <p:nvPr/>
                  </p:nvSpPr>
                  <p:spPr>
                    <a:xfrm flipH="1" flipV="1">
                      <a:off x="0" y="53836"/>
                      <a:ext cx="122264" cy="64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995" name="Oval 1328"/>
                  <p:cNvSpPr/>
                  <p:nvPr/>
                </p:nvSpPr>
                <p:spPr>
                  <a:xfrm>
                    <a:off x="30565" y="24218"/>
                    <a:ext cx="61133" cy="6133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001" name="Group 209"/>
                <p:cNvGrpSpPr/>
                <p:nvPr/>
              </p:nvGrpSpPr>
              <p:grpSpPr>
                <a:xfrm>
                  <a:off x="183394" y="259967"/>
                  <a:ext cx="122264" cy="111447"/>
                  <a:chOff x="0" y="0"/>
                  <a:chExt cx="122262" cy="111446"/>
                </a:xfrm>
              </p:grpSpPr>
              <p:grpSp>
                <p:nvGrpSpPr>
                  <p:cNvPr id="999" name="Group 135"/>
                  <p:cNvGrpSpPr/>
                  <p:nvPr/>
                </p:nvGrpSpPr>
                <p:grpSpPr>
                  <a:xfrm>
                    <a:off x="0" y="-1"/>
                    <a:ext cx="122264" cy="111447"/>
                    <a:chOff x="0" y="0"/>
                    <a:chExt cx="122262" cy="111446"/>
                  </a:xfrm>
                </p:grpSpPr>
                <p:sp>
                  <p:nvSpPr>
                    <p:cNvPr id="997" name="Straight Connector 1325"/>
                    <p:cNvSpPr/>
                    <p:nvPr/>
                  </p:nvSpPr>
                  <p:spPr>
                    <a:xfrm flipH="1">
                      <a:off x="60813" y="-1"/>
                      <a:ext cx="319" cy="111447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998" name="Straight Connector 1326"/>
                    <p:cNvSpPr/>
                    <p:nvPr/>
                  </p:nvSpPr>
                  <p:spPr>
                    <a:xfrm flipH="1" flipV="1">
                      <a:off x="0" y="53836"/>
                      <a:ext cx="122264" cy="64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000" name="Oval 1324"/>
                  <p:cNvSpPr/>
                  <p:nvPr/>
                </p:nvSpPr>
                <p:spPr>
                  <a:xfrm>
                    <a:off x="46188" y="40230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006" name="Group 215"/>
                <p:cNvGrpSpPr/>
                <p:nvPr/>
              </p:nvGrpSpPr>
              <p:grpSpPr>
                <a:xfrm>
                  <a:off x="275092" y="259265"/>
                  <a:ext cx="122264" cy="111447"/>
                  <a:chOff x="0" y="0"/>
                  <a:chExt cx="122262" cy="111446"/>
                </a:xfrm>
              </p:grpSpPr>
              <p:grpSp>
                <p:nvGrpSpPr>
                  <p:cNvPr id="1004" name="Group 134"/>
                  <p:cNvGrpSpPr/>
                  <p:nvPr/>
                </p:nvGrpSpPr>
                <p:grpSpPr>
                  <a:xfrm>
                    <a:off x="0" y="-1"/>
                    <a:ext cx="122264" cy="111447"/>
                    <a:chOff x="0" y="0"/>
                    <a:chExt cx="122262" cy="111446"/>
                  </a:xfrm>
                </p:grpSpPr>
                <p:sp>
                  <p:nvSpPr>
                    <p:cNvPr id="1002" name="Straight Connector 1321"/>
                    <p:cNvSpPr/>
                    <p:nvPr/>
                  </p:nvSpPr>
                  <p:spPr>
                    <a:xfrm flipH="1">
                      <a:off x="60813" y="-1"/>
                      <a:ext cx="319" cy="111447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003" name="Straight Connector 1322"/>
                    <p:cNvSpPr/>
                    <p:nvPr/>
                  </p:nvSpPr>
                  <p:spPr>
                    <a:xfrm flipH="1" flipV="1">
                      <a:off x="0" y="53836"/>
                      <a:ext cx="122264" cy="64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005" name="Oval 1320"/>
                  <p:cNvSpPr/>
                  <p:nvPr/>
                </p:nvSpPr>
                <p:spPr>
                  <a:xfrm>
                    <a:off x="30565" y="24218"/>
                    <a:ext cx="61133" cy="6133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011" name="Group 220"/>
                <p:cNvGrpSpPr/>
                <p:nvPr/>
              </p:nvGrpSpPr>
              <p:grpSpPr>
                <a:xfrm>
                  <a:off x="366789" y="-1"/>
                  <a:ext cx="122264" cy="111447"/>
                  <a:chOff x="0" y="0"/>
                  <a:chExt cx="122262" cy="111446"/>
                </a:xfrm>
              </p:grpSpPr>
              <p:grpSp>
                <p:nvGrpSpPr>
                  <p:cNvPr id="1009" name="Group 134"/>
                  <p:cNvGrpSpPr/>
                  <p:nvPr/>
                </p:nvGrpSpPr>
                <p:grpSpPr>
                  <a:xfrm>
                    <a:off x="0" y="-1"/>
                    <a:ext cx="122264" cy="111447"/>
                    <a:chOff x="0" y="0"/>
                    <a:chExt cx="122262" cy="111446"/>
                  </a:xfrm>
                </p:grpSpPr>
                <p:sp>
                  <p:nvSpPr>
                    <p:cNvPr id="1007" name="Straight Connector 1317"/>
                    <p:cNvSpPr/>
                    <p:nvPr/>
                  </p:nvSpPr>
                  <p:spPr>
                    <a:xfrm flipH="1">
                      <a:off x="60813" y="-1"/>
                      <a:ext cx="319" cy="111447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008" name="Straight Connector 1318"/>
                    <p:cNvSpPr/>
                    <p:nvPr/>
                  </p:nvSpPr>
                  <p:spPr>
                    <a:xfrm flipH="1" flipV="1">
                      <a:off x="0" y="53836"/>
                      <a:ext cx="122264" cy="64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010" name="Oval 1316"/>
                  <p:cNvSpPr/>
                  <p:nvPr/>
                </p:nvSpPr>
                <p:spPr>
                  <a:xfrm>
                    <a:off x="30565" y="24218"/>
                    <a:ext cx="61133" cy="6133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016" name="Group 225"/>
                <p:cNvGrpSpPr/>
                <p:nvPr/>
              </p:nvGrpSpPr>
              <p:grpSpPr>
                <a:xfrm>
                  <a:off x="366789" y="93705"/>
                  <a:ext cx="122264" cy="111447"/>
                  <a:chOff x="0" y="0"/>
                  <a:chExt cx="122262" cy="111446"/>
                </a:xfrm>
              </p:grpSpPr>
              <p:grpSp>
                <p:nvGrpSpPr>
                  <p:cNvPr id="1014" name="Group 135"/>
                  <p:cNvGrpSpPr/>
                  <p:nvPr/>
                </p:nvGrpSpPr>
                <p:grpSpPr>
                  <a:xfrm>
                    <a:off x="0" y="-1"/>
                    <a:ext cx="122264" cy="111447"/>
                    <a:chOff x="0" y="0"/>
                    <a:chExt cx="122262" cy="111446"/>
                  </a:xfrm>
                </p:grpSpPr>
                <p:sp>
                  <p:nvSpPr>
                    <p:cNvPr id="1012" name="Straight Connector 1313"/>
                    <p:cNvSpPr/>
                    <p:nvPr/>
                  </p:nvSpPr>
                  <p:spPr>
                    <a:xfrm flipH="1">
                      <a:off x="60813" y="-1"/>
                      <a:ext cx="319" cy="111447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013" name="Straight Connector 1314"/>
                    <p:cNvSpPr/>
                    <p:nvPr/>
                  </p:nvSpPr>
                  <p:spPr>
                    <a:xfrm flipH="1" flipV="1">
                      <a:off x="0" y="53836"/>
                      <a:ext cx="122264" cy="64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015" name="Oval 1312"/>
                  <p:cNvSpPr/>
                  <p:nvPr/>
                </p:nvSpPr>
                <p:spPr>
                  <a:xfrm>
                    <a:off x="46188" y="40230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021" name="Group 230"/>
                <p:cNvGrpSpPr/>
                <p:nvPr/>
              </p:nvGrpSpPr>
              <p:grpSpPr>
                <a:xfrm>
                  <a:off x="366789" y="178187"/>
                  <a:ext cx="122264" cy="111447"/>
                  <a:chOff x="0" y="0"/>
                  <a:chExt cx="122262" cy="111446"/>
                </a:xfrm>
              </p:grpSpPr>
              <p:grpSp>
                <p:nvGrpSpPr>
                  <p:cNvPr id="1019" name="Group 134"/>
                  <p:cNvGrpSpPr/>
                  <p:nvPr/>
                </p:nvGrpSpPr>
                <p:grpSpPr>
                  <a:xfrm>
                    <a:off x="0" y="-1"/>
                    <a:ext cx="122264" cy="111447"/>
                    <a:chOff x="0" y="0"/>
                    <a:chExt cx="122262" cy="111446"/>
                  </a:xfrm>
                </p:grpSpPr>
                <p:sp>
                  <p:nvSpPr>
                    <p:cNvPr id="1017" name="Straight Connector 1309"/>
                    <p:cNvSpPr/>
                    <p:nvPr/>
                  </p:nvSpPr>
                  <p:spPr>
                    <a:xfrm flipH="1">
                      <a:off x="60813" y="-1"/>
                      <a:ext cx="319" cy="111447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018" name="Straight Connector 1310"/>
                    <p:cNvSpPr/>
                    <p:nvPr/>
                  </p:nvSpPr>
                  <p:spPr>
                    <a:xfrm flipH="1" flipV="1">
                      <a:off x="0" y="53836"/>
                      <a:ext cx="122264" cy="64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020" name="Oval 1308"/>
                  <p:cNvSpPr/>
                  <p:nvPr/>
                </p:nvSpPr>
                <p:spPr>
                  <a:xfrm>
                    <a:off x="30565" y="24218"/>
                    <a:ext cx="61133" cy="6133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026" name="Group 237"/>
                <p:cNvGrpSpPr/>
                <p:nvPr/>
              </p:nvGrpSpPr>
              <p:grpSpPr>
                <a:xfrm>
                  <a:off x="366789" y="258264"/>
                  <a:ext cx="122264" cy="111447"/>
                  <a:chOff x="0" y="0"/>
                  <a:chExt cx="122262" cy="111446"/>
                </a:xfrm>
              </p:grpSpPr>
              <p:grpSp>
                <p:nvGrpSpPr>
                  <p:cNvPr id="1024" name="Group 135"/>
                  <p:cNvGrpSpPr/>
                  <p:nvPr/>
                </p:nvGrpSpPr>
                <p:grpSpPr>
                  <a:xfrm>
                    <a:off x="0" y="-1"/>
                    <a:ext cx="122264" cy="111447"/>
                    <a:chOff x="0" y="0"/>
                    <a:chExt cx="122262" cy="111446"/>
                  </a:xfrm>
                </p:grpSpPr>
                <p:sp>
                  <p:nvSpPr>
                    <p:cNvPr id="1022" name="Straight Connector 1305"/>
                    <p:cNvSpPr/>
                    <p:nvPr/>
                  </p:nvSpPr>
                  <p:spPr>
                    <a:xfrm flipH="1">
                      <a:off x="60813" y="-1"/>
                      <a:ext cx="319" cy="111447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023" name="Straight Connector 1306"/>
                    <p:cNvSpPr/>
                    <p:nvPr/>
                  </p:nvSpPr>
                  <p:spPr>
                    <a:xfrm flipH="1" flipV="1">
                      <a:off x="0" y="53836"/>
                      <a:ext cx="122264" cy="64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025" name="Oval 1304"/>
                  <p:cNvSpPr/>
                  <p:nvPr/>
                </p:nvSpPr>
                <p:spPr>
                  <a:xfrm>
                    <a:off x="46188" y="40230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031" name="Group 242"/>
                <p:cNvGrpSpPr/>
                <p:nvPr/>
              </p:nvGrpSpPr>
              <p:grpSpPr>
                <a:xfrm>
                  <a:off x="0" y="345155"/>
                  <a:ext cx="122264" cy="111447"/>
                  <a:chOff x="0" y="0"/>
                  <a:chExt cx="122262" cy="111446"/>
                </a:xfrm>
              </p:grpSpPr>
              <p:grpSp>
                <p:nvGrpSpPr>
                  <p:cNvPr id="1029" name="Group 134"/>
                  <p:cNvGrpSpPr/>
                  <p:nvPr/>
                </p:nvGrpSpPr>
                <p:grpSpPr>
                  <a:xfrm>
                    <a:off x="0" y="-1"/>
                    <a:ext cx="122264" cy="111447"/>
                    <a:chOff x="0" y="0"/>
                    <a:chExt cx="122262" cy="111446"/>
                  </a:xfrm>
                </p:grpSpPr>
                <p:sp>
                  <p:nvSpPr>
                    <p:cNvPr id="1027" name="Straight Connector 1301"/>
                    <p:cNvSpPr/>
                    <p:nvPr/>
                  </p:nvSpPr>
                  <p:spPr>
                    <a:xfrm flipH="1">
                      <a:off x="60813" y="-1"/>
                      <a:ext cx="319" cy="111447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028" name="Straight Connector 1302"/>
                    <p:cNvSpPr/>
                    <p:nvPr/>
                  </p:nvSpPr>
                  <p:spPr>
                    <a:xfrm flipH="1" flipV="1">
                      <a:off x="0" y="53836"/>
                      <a:ext cx="122264" cy="64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030" name="Oval 1300"/>
                  <p:cNvSpPr/>
                  <p:nvPr/>
                </p:nvSpPr>
                <p:spPr>
                  <a:xfrm>
                    <a:off x="30565" y="24218"/>
                    <a:ext cx="61133" cy="6133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036" name="Group 247"/>
                <p:cNvGrpSpPr/>
                <p:nvPr/>
              </p:nvGrpSpPr>
              <p:grpSpPr>
                <a:xfrm>
                  <a:off x="91697" y="345155"/>
                  <a:ext cx="122264" cy="111447"/>
                  <a:chOff x="0" y="0"/>
                  <a:chExt cx="122262" cy="111446"/>
                </a:xfrm>
              </p:grpSpPr>
              <p:grpSp>
                <p:nvGrpSpPr>
                  <p:cNvPr id="1034" name="Group 135"/>
                  <p:cNvGrpSpPr/>
                  <p:nvPr/>
                </p:nvGrpSpPr>
                <p:grpSpPr>
                  <a:xfrm>
                    <a:off x="0" y="-1"/>
                    <a:ext cx="122264" cy="111447"/>
                    <a:chOff x="0" y="0"/>
                    <a:chExt cx="122262" cy="111446"/>
                  </a:xfrm>
                </p:grpSpPr>
                <p:sp>
                  <p:nvSpPr>
                    <p:cNvPr id="1032" name="Straight Connector 1297"/>
                    <p:cNvSpPr/>
                    <p:nvPr/>
                  </p:nvSpPr>
                  <p:spPr>
                    <a:xfrm flipH="1">
                      <a:off x="60813" y="-1"/>
                      <a:ext cx="319" cy="111447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033" name="Straight Connector 1298"/>
                    <p:cNvSpPr/>
                    <p:nvPr/>
                  </p:nvSpPr>
                  <p:spPr>
                    <a:xfrm flipH="1" flipV="1">
                      <a:off x="0" y="53836"/>
                      <a:ext cx="122264" cy="64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035" name="Oval 1296"/>
                  <p:cNvSpPr/>
                  <p:nvPr/>
                </p:nvSpPr>
                <p:spPr>
                  <a:xfrm>
                    <a:off x="46188" y="40230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041" name="Group 252"/>
                <p:cNvGrpSpPr/>
                <p:nvPr/>
              </p:nvGrpSpPr>
              <p:grpSpPr>
                <a:xfrm>
                  <a:off x="183394" y="345155"/>
                  <a:ext cx="122264" cy="111447"/>
                  <a:chOff x="0" y="0"/>
                  <a:chExt cx="122262" cy="111446"/>
                </a:xfrm>
              </p:grpSpPr>
              <p:grpSp>
                <p:nvGrpSpPr>
                  <p:cNvPr id="1039" name="Group 134"/>
                  <p:cNvGrpSpPr/>
                  <p:nvPr/>
                </p:nvGrpSpPr>
                <p:grpSpPr>
                  <a:xfrm>
                    <a:off x="0" y="-1"/>
                    <a:ext cx="122264" cy="111447"/>
                    <a:chOff x="0" y="0"/>
                    <a:chExt cx="122262" cy="111446"/>
                  </a:xfrm>
                </p:grpSpPr>
                <p:sp>
                  <p:nvSpPr>
                    <p:cNvPr id="1037" name="Straight Connector 1293"/>
                    <p:cNvSpPr/>
                    <p:nvPr/>
                  </p:nvSpPr>
                  <p:spPr>
                    <a:xfrm flipH="1">
                      <a:off x="60813" y="-1"/>
                      <a:ext cx="319" cy="111447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038" name="Straight Connector 1294"/>
                    <p:cNvSpPr/>
                    <p:nvPr/>
                  </p:nvSpPr>
                  <p:spPr>
                    <a:xfrm flipH="1" flipV="1">
                      <a:off x="0" y="53836"/>
                      <a:ext cx="122264" cy="64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040" name="Oval 1292"/>
                  <p:cNvSpPr/>
                  <p:nvPr/>
                </p:nvSpPr>
                <p:spPr>
                  <a:xfrm>
                    <a:off x="30565" y="24218"/>
                    <a:ext cx="61133" cy="6133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046" name="Group 257"/>
                <p:cNvGrpSpPr/>
                <p:nvPr/>
              </p:nvGrpSpPr>
              <p:grpSpPr>
                <a:xfrm>
                  <a:off x="275092" y="345155"/>
                  <a:ext cx="122264" cy="111447"/>
                  <a:chOff x="0" y="0"/>
                  <a:chExt cx="122262" cy="111446"/>
                </a:xfrm>
              </p:grpSpPr>
              <p:grpSp>
                <p:nvGrpSpPr>
                  <p:cNvPr id="1044" name="Group 135"/>
                  <p:cNvGrpSpPr/>
                  <p:nvPr/>
                </p:nvGrpSpPr>
                <p:grpSpPr>
                  <a:xfrm>
                    <a:off x="0" y="-1"/>
                    <a:ext cx="122264" cy="111447"/>
                    <a:chOff x="0" y="0"/>
                    <a:chExt cx="122262" cy="111446"/>
                  </a:xfrm>
                </p:grpSpPr>
                <p:sp>
                  <p:nvSpPr>
                    <p:cNvPr id="1042" name="Straight Connector 1289"/>
                    <p:cNvSpPr/>
                    <p:nvPr/>
                  </p:nvSpPr>
                  <p:spPr>
                    <a:xfrm flipH="1">
                      <a:off x="60813" y="-1"/>
                      <a:ext cx="319" cy="111447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043" name="Straight Connector 1290"/>
                    <p:cNvSpPr/>
                    <p:nvPr/>
                  </p:nvSpPr>
                  <p:spPr>
                    <a:xfrm flipH="1" flipV="1">
                      <a:off x="0" y="53836"/>
                      <a:ext cx="122264" cy="64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045" name="Oval 1288"/>
                  <p:cNvSpPr/>
                  <p:nvPr/>
                </p:nvSpPr>
                <p:spPr>
                  <a:xfrm>
                    <a:off x="46188" y="40230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051" name="Group 262"/>
                <p:cNvGrpSpPr/>
                <p:nvPr/>
              </p:nvGrpSpPr>
              <p:grpSpPr>
                <a:xfrm>
                  <a:off x="366789" y="345155"/>
                  <a:ext cx="122264" cy="111447"/>
                  <a:chOff x="0" y="0"/>
                  <a:chExt cx="122262" cy="111446"/>
                </a:xfrm>
              </p:grpSpPr>
              <p:grpSp>
                <p:nvGrpSpPr>
                  <p:cNvPr id="1049" name="Group 134"/>
                  <p:cNvGrpSpPr/>
                  <p:nvPr/>
                </p:nvGrpSpPr>
                <p:grpSpPr>
                  <a:xfrm>
                    <a:off x="0" y="-1"/>
                    <a:ext cx="122264" cy="111447"/>
                    <a:chOff x="0" y="0"/>
                    <a:chExt cx="122262" cy="111446"/>
                  </a:xfrm>
                </p:grpSpPr>
                <p:sp>
                  <p:nvSpPr>
                    <p:cNvPr id="1047" name="Straight Connector 1285"/>
                    <p:cNvSpPr/>
                    <p:nvPr/>
                  </p:nvSpPr>
                  <p:spPr>
                    <a:xfrm flipH="1">
                      <a:off x="60813" y="-1"/>
                      <a:ext cx="319" cy="111447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048" name="Straight Connector 1286"/>
                    <p:cNvSpPr/>
                    <p:nvPr/>
                  </p:nvSpPr>
                  <p:spPr>
                    <a:xfrm flipH="1" flipV="1">
                      <a:off x="0" y="53836"/>
                      <a:ext cx="122264" cy="64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050" name="Oval 1284"/>
                  <p:cNvSpPr/>
                  <p:nvPr/>
                </p:nvSpPr>
                <p:spPr>
                  <a:xfrm>
                    <a:off x="30565" y="24218"/>
                    <a:ext cx="61133" cy="6133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1153" name="Group 1383"/>
              <p:cNvGrpSpPr/>
              <p:nvPr/>
            </p:nvGrpSpPr>
            <p:grpSpPr>
              <a:xfrm>
                <a:off x="487863" y="93087"/>
                <a:ext cx="485393" cy="470338"/>
                <a:chOff x="0" y="0"/>
                <a:chExt cx="485392" cy="470336"/>
              </a:xfrm>
            </p:grpSpPr>
            <p:grpSp>
              <p:nvGrpSpPr>
                <p:cNvPr id="1057" name="Group 145"/>
                <p:cNvGrpSpPr/>
                <p:nvPr/>
              </p:nvGrpSpPr>
              <p:grpSpPr>
                <a:xfrm>
                  <a:off x="17548" y="187314"/>
                  <a:ext cx="95354" cy="87199"/>
                  <a:chOff x="0" y="0"/>
                  <a:chExt cx="95353" cy="87198"/>
                </a:xfrm>
              </p:grpSpPr>
              <p:grpSp>
                <p:nvGrpSpPr>
                  <p:cNvPr id="1055" name="Group 134"/>
                  <p:cNvGrpSpPr/>
                  <p:nvPr/>
                </p:nvGrpSpPr>
                <p:grpSpPr>
                  <a:xfrm>
                    <a:off x="-1" y="447"/>
                    <a:ext cx="95355" cy="86752"/>
                    <a:chOff x="0" y="0"/>
                    <a:chExt cx="95353" cy="86750"/>
                  </a:xfrm>
                </p:grpSpPr>
                <p:sp>
                  <p:nvSpPr>
                    <p:cNvPr id="1053" name="Straight Connector 1482"/>
                    <p:cNvSpPr/>
                    <p:nvPr/>
                  </p:nvSpPr>
                  <p:spPr>
                    <a:xfrm>
                      <a:off x="13559" y="0"/>
                      <a:ext cx="69963" cy="8675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054" name="Straight Connector 1483"/>
                    <p:cNvSpPr/>
                    <p:nvPr/>
                  </p:nvSpPr>
                  <p:spPr>
                    <a:xfrm flipH="1">
                      <a:off x="-1" y="3794"/>
                      <a:ext cx="95355" cy="76528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056" name="Oval 1481"/>
                  <p:cNvSpPr/>
                  <p:nvPr/>
                </p:nvSpPr>
                <p:spPr>
                  <a:xfrm rot="19257079">
                    <a:off x="17570" y="12405"/>
                    <a:ext cx="61133" cy="6133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062" name="Group 150"/>
                <p:cNvGrpSpPr/>
                <p:nvPr/>
              </p:nvGrpSpPr>
              <p:grpSpPr>
                <a:xfrm>
                  <a:off x="30171" y="57319"/>
                  <a:ext cx="95354" cy="87200"/>
                  <a:chOff x="0" y="0"/>
                  <a:chExt cx="95353" cy="87198"/>
                </a:xfrm>
              </p:grpSpPr>
              <p:grpSp>
                <p:nvGrpSpPr>
                  <p:cNvPr id="1060" name="Group 134"/>
                  <p:cNvGrpSpPr/>
                  <p:nvPr/>
                </p:nvGrpSpPr>
                <p:grpSpPr>
                  <a:xfrm>
                    <a:off x="-1" y="447"/>
                    <a:ext cx="95355" cy="86752"/>
                    <a:chOff x="0" y="0"/>
                    <a:chExt cx="95353" cy="86750"/>
                  </a:xfrm>
                </p:grpSpPr>
                <p:sp>
                  <p:nvSpPr>
                    <p:cNvPr id="1058" name="Straight Connector 1478"/>
                    <p:cNvSpPr/>
                    <p:nvPr/>
                  </p:nvSpPr>
                  <p:spPr>
                    <a:xfrm>
                      <a:off x="13559" y="0"/>
                      <a:ext cx="69963" cy="8675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059" name="Straight Connector 1479"/>
                    <p:cNvSpPr/>
                    <p:nvPr/>
                  </p:nvSpPr>
                  <p:spPr>
                    <a:xfrm flipH="1">
                      <a:off x="-1" y="3794"/>
                      <a:ext cx="95355" cy="76528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061" name="Oval 1477"/>
                  <p:cNvSpPr/>
                  <p:nvPr/>
                </p:nvSpPr>
                <p:spPr>
                  <a:xfrm rot="19257079">
                    <a:off x="17570" y="12405"/>
                    <a:ext cx="61133" cy="6133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067" name="Group 164"/>
                <p:cNvGrpSpPr/>
                <p:nvPr/>
              </p:nvGrpSpPr>
              <p:grpSpPr>
                <a:xfrm>
                  <a:off x="89203" y="130540"/>
                  <a:ext cx="95355" cy="86751"/>
                  <a:chOff x="0" y="0"/>
                  <a:chExt cx="95353" cy="86750"/>
                </a:xfrm>
              </p:grpSpPr>
              <p:grpSp>
                <p:nvGrpSpPr>
                  <p:cNvPr id="1065" name="Group 135"/>
                  <p:cNvGrpSpPr/>
                  <p:nvPr/>
                </p:nvGrpSpPr>
                <p:grpSpPr>
                  <a:xfrm>
                    <a:off x="-1" y="0"/>
                    <a:ext cx="95355" cy="86751"/>
                    <a:chOff x="0" y="0"/>
                    <a:chExt cx="95353" cy="86750"/>
                  </a:xfrm>
                </p:grpSpPr>
                <p:sp>
                  <p:nvSpPr>
                    <p:cNvPr id="1063" name="Straight Connector 1474"/>
                    <p:cNvSpPr/>
                    <p:nvPr/>
                  </p:nvSpPr>
                  <p:spPr>
                    <a:xfrm>
                      <a:off x="13559" y="0"/>
                      <a:ext cx="69963" cy="8675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064" name="Straight Connector 1475"/>
                    <p:cNvSpPr/>
                    <p:nvPr/>
                  </p:nvSpPr>
                  <p:spPr>
                    <a:xfrm flipH="1">
                      <a:off x="-1" y="3794"/>
                      <a:ext cx="95355" cy="76528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066" name="Oval 1473"/>
                  <p:cNvSpPr/>
                  <p:nvPr/>
                </p:nvSpPr>
                <p:spPr>
                  <a:xfrm rot="19257079">
                    <a:off x="33544" y="27603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072" name="Group 169"/>
                <p:cNvGrpSpPr/>
                <p:nvPr/>
              </p:nvGrpSpPr>
              <p:grpSpPr>
                <a:xfrm>
                  <a:off x="-1" y="311237"/>
                  <a:ext cx="95355" cy="87199"/>
                  <a:chOff x="0" y="0"/>
                  <a:chExt cx="95353" cy="87198"/>
                </a:xfrm>
              </p:grpSpPr>
              <p:grpSp>
                <p:nvGrpSpPr>
                  <p:cNvPr id="1070" name="Group 134"/>
                  <p:cNvGrpSpPr/>
                  <p:nvPr/>
                </p:nvGrpSpPr>
                <p:grpSpPr>
                  <a:xfrm>
                    <a:off x="-1" y="447"/>
                    <a:ext cx="95355" cy="86752"/>
                    <a:chOff x="0" y="0"/>
                    <a:chExt cx="95353" cy="86750"/>
                  </a:xfrm>
                </p:grpSpPr>
                <p:sp>
                  <p:nvSpPr>
                    <p:cNvPr id="1068" name="Straight Connector 1470"/>
                    <p:cNvSpPr/>
                    <p:nvPr/>
                  </p:nvSpPr>
                  <p:spPr>
                    <a:xfrm>
                      <a:off x="13559" y="0"/>
                      <a:ext cx="69963" cy="8675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069" name="Straight Connector 1471"/>
                    <p:cNvSpPr/>
                    <p:nvPr/>
                  </p:nvSpPr>
                  <p:spPr>
                    <a:xfrm flipH="1">
                      <a:off x="-1" y="3794"/>
                      <a:ext cx="95355" cy="76528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071" name="Oval 1469"/>
                  <p:cNvSpPr/>
                  <p:nvPr/>
                </p:nvSpPr>
                <p:spPr>
                  <a:xfrm rot="19257079">
                    <a:off x="17570" y="12405"/>
                    <a:ext cx="61133" cy="6133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077" name="Group 174"/>
                <p:cNvGrpSpPr/>
                <p:nvPr/>
              </p:nvGrpSpPr>
              <p:grpSpPr>
                <a:xfrm>
                  <a:off x="71213" y="253917"/>
                  <a:ext cx="95354" cy="86752"/>
                  <a:chOff x="0" y="0"/>
                  <a:chExt cx="95353" cy="86750"/>
                </a:xfrm>
              </p:grpSpPr>
              <p:grpSp>
                <p:nvGrpSpPr>
                  <p:cNvPr id="1075" name="Group 135"/>
                  <p:cNvGrpSpPr/>
                  <p:nvPr/>
                </p:nvGrpSpPr>
                <p:grpSpPr>
                  <a:xfrm>
                    <a:off x="-1" y="0"/>
                    <a:ext cx="95355" cy="86751"/>
                    <a:chOff x="0" y="0"/>
                    <a:chExt cx="95353" cy="86750"/>
                  </a:xfrm>
                </p:grpSpPr>
                <p:sp>
                  <p:nvSpPr>
                    <p:cNvPr id="1073" name="Straight Connector 1466"/>
                    <p:cNvSpPr/>
                    <p:nvPr/>
                  </p:nvSpPr>
                  <p:spPr>
                    <a:xfrm>
                      <a:off x="13559" y="0"/>
                      <a:ext cx="69963" cy="8675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074" name="Straight Connector 1467"/>
                    <p:cNvSpPr/>
                    <p:nvPr/>
                  </p:nvSpPr>
                  <p:spPr>
                    <a:xfrm flipH="1">
                      <a:off x="-1" y="3794"/>
                      <a:ext cx="95355" cy="76528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076" name="Oval 1465"/>
                  <p:cNvSpPr/>
                  <p:nvPr/>
                </p:nvSpPr>
                <p:spPr>
                  <a:xfrm rot="19257079">
                    <a:off x="33544" y="27603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082" name="Group 179"/>
                <p:cNvGrpSpPr/>
                <p:nvPr/>
              </p:nvGrpSpPr>
              <p:grpSpPr>
                <a:xfrm>
                  <a:off x="142426" y="195702"/>
                  <a:ext cx="95354" cy="87199"/>
                  <a:chOff x="0" y="0"/>
                  <a:chExt cx="95353" cy="87198"/>
                </a:xfrm>
              </p:grpSpPr>
              <p:grpSp>
                <p:nvGrpSpPr>
                  <p:cNvPr id="1080" name="Group 134"/>
                  <p:cNvGrpSpPr/>
                  <p:nvPr/>
                </p:nvGrpSpPr>
                <p:grpSpPr>
                  <a:xfrm>
                    <a:off x="-1" y="447"/>
                    <a:ext cx="95355" cy="86752"/>
                    <a:chOff x="0" y="0"/>
                    <a:chExt cx="95353" cy="86750"/>
                  </a:xfrm>
                </p:grpSpPr>
                <p:sp>
                  <p:nvSpPr>
                    <p:cNvPr id="1078" name="Straight Connector 1462"/>
                    <p:cNvSpPr/>
                    <p:nvPr/>
                  </p:nvSpPr>
                  <p:spPr>
                    <a:xfrm>
                      <a:off x="13559" y="0"/>
                      <a:ext cx="69963" cy="8675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079" name="Straight Connector 1463"/>
                    <p:cNvSpPr/>
                    <p:nvPr/>
                  </p:nvSpPr>
                  <p:spPr>
                    <a:xfrm flipH="1">
                      <a:off x="-1" y="3794"/>
                      <a:ext cx="95355" cy="76528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081" name="Oval 1461"/>
                  <p:cNvSpPr/>
                  <p:nvPr/>
                </p:nvSpPr>
                <p:spPr>
                  <a:xfrm rot="19257079">
                    <a:off x="17570" y="12405"/>
                    <a:ext cx="61133" cy="6133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087" name="Group 184"/>
                <p:cNvGrpSpPr/>
                <p:nvPr/>
              </p:nvGrpSpPr>
              <p:grpSpPr>
                <a:xfrm>
                  <a:off x="101384" y="0"/>
                  <a:ext cx="95354" cy="86751"/>
                  <a:chOff x="0" y="0"/>
                  <a:chExt cx="95353" cy="86750"/>
                </a:xfrm>
              </p:grpSpPr>
              <p:grpSp>
                <p:nvGrpSpPr>
                  <p:cNvPr id="1085" name="Group 135"/>
                  <p:cNvGrpSpPr/>
                  <p:nvPr/>
                </p:nvGrpSpPr>
                <p:grpSpPr>
                  <a:xfrm>
                    <a:off x="-1" y="0"/>
                    <a:ext cx="95355" cy="86751"/>
                    <a:chOff x="0" y="0"/>
                    <a:chExt cx="95353" cy="86750"/>
                  </a:xfrm>
                </p:grpSpPr>
                <p:sp>
                  <p:nvSpPr>
                    <p:cNvPr id="1083" name="Straight Connector 1458"/>
                    <p:cNvSpPr/>
                    <p:nvPr/>
                  </p:nvSpPr>
                  <p:spPr>
                    <a:xfrm>
                      <a:off x="13559" y="0"/>
                      <a:ext cx="69963" cy="8675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084" name="Straight Connector 1459"/>
                    <p:cNvSpPr/>
                    <p:nvPr/>
                  </p:nvSpPr>
                  <p:spPr>
                    <a:xfrm flipH="1">
                      <a:off x="-1" y="3794"/>
                      <a:ext cx="95355" cy="76528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086" name="Oval 1457"/>
                  <p:cNvSpPr/>
                  <p:nvPr/>
                </p:nvSpPr>
                <p:spPr>
                  <a:xfrm rot="19257079">
                    <a:off x="33544" y="27603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092" name="Group 189"/>
                <p:cNvGrpSpPr/>
                <p:nvPr/>
              </p:nvGrpSpPr>
              <p:grpSpPr>
                <a:xfrm>
                  <a:off x="159974" y="71779"/>
                  <a:ext cx="95355" cy="87199"/>
                  <a:chOff x="0" y="0"/>
                  <a:chExt cx="95353" cy="87198"/>
                </a:xfrm>
              </p:grpSpPr>
              <p:grpSp>
                <p:nvGrpSpPr>
                  <p:cNvPr id="1090" name="Group 134"/>
                  <p:cNvGrpSpPr/>
                  <p:nvPr/>
                </p:nvGrpSpPr>
                <p:grpSpPr>
                  <a:xfrm>
                    <a:off x="-1" y="447"/>
                    <a:ext cx="95355" cy="86752"/>
                    <a:chOff x="0" y="0"/>
                    <a:chExt cx="95353" cy="86750"/>
                  </a:xfrm>
                </p:grpSpPr>
                <p:sp>
                  <p:nvSpPr>
                    <p:cNvPr id="1088" name="Straight Connector 1454"/>
                    <p:cNvSpPr/>
                    <p:nvPr/>
                  </p:nvSpPr>
                  <p:spPr>
                    <a:xfrm>
                      <a:off x="13559" y="0"/>
                      <a:ext cx="69963" cy="8675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089" name="Straight Connector 1455"/>
                    <p:cNvSpPr/>
                    <p:nvPr/>
                  </p:nvSpPr>
                  <p:spPr>
                    <a:xfrm flipH="1">
                      <a:off x="-1" y="3794"/>
                      <a:ext cx="95355" cy="76528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091" name="Oval 1453"/>
                  <p:cNvSpPr/>
                  <p:nvPr/>
                </p:nvSpPr>
                <p:spPr>
                  <a:xfrm rot="19257079">
                    <a:off x="17570" y="12405"/>
                    <a:ext cx="61133" cy="6133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097" name="Group 194"/>
                <p:cNvGrpSpPr/>
                <p:nvPr/>
              </p:nvGrpSpPr>
              <p:grpSpPr>
                <a:xfrm>
                  <a:off x="213639" y="138382"/>
                  <a:ext cx="95354" cy="86752"/>
                  <a:chOff x="0" y="0"/>
                  <a:chExt cx="95353" cy="86750"/>
                </a:xfrm>
              </p:grpSpPr>
              <p:grpSp>
                <p:nvGrpSpPr>
                  <p:cNvPr id="1095" name="Group 135"/>
                  <p:cNvGrpSpPr/>
                  <p:nvPr/>
                </p:nvGrpSpPr>
                <p:grpSpPr>
                  <a:xfrm>
                    <a:off x="-1" y="0"/>
                    <a:ext cx="95355" cy="86751"/>
                    <a:chOff x="0" y="0"/>
                    <a:chExt cx="95353" cy="86750"/>
                  </a:xfrm>
                </p:grpSpPr>
                <p:sp>
                  <p:nvSpPr>
                    <p:cNvPr id="1093" name="Straight Connector 1450"/>
                    <p:cNvSpPr/>
                    <p:nvPr/>
                  </p:nvSpPr>
                  <p:spPr>
                    <a:xfrm>
                      <a:off x="13559" y="0"/>
                      <a:ext cx="69963" cy="8675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094" name="Straight Connector 1451"/>
                    <p:cNvSpPr/>
                    <p:nvPr/>
                  </p:nvSpPr>
                  <p:spPr>
                    <a:xfrm flipH="1">
                      <a:off x="-1" y="3794"/>
                      <a:ext cx="95355" cy="76528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096" name="Oval 1449"/>
                  <p:cNvSpPr/>
                  <p:nvPr/>
                </p:nvSpPr>
                <p:spPr>
                  <a:xfrm rot="19257079">
                    <a:off x="33544" y="27603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102" name="Group 199"/>
                <p:cNvGrpSpPr/>
                <p:nvPr/>
              </p:nvGrpSpPr>
              <p:grpSpPr>
                <a:xfrm>
                  <a:off x="50446" y="373873"/>
                  <a:ext cx="95354" cy="86752"/>
                  <a:chOff x="0" y="0"/>
                  <a:chExt cx="95353" cy="86750"/>
                </a:xfrm>
              </p:grpSpPr>
              <p:grpSp>
                <p:nvGrpSpPr>
                  <p:cNvPr id="1100" name="Group 135"/>
                  <p:cNvGrpSpPr/>
                  <p:nvPr/>
                </p:nvGrpSpPr>
                <p:grpSpPr>
                  <a:xfrm>
                    <a:off x="-1" y="0"/>
                    <a:ext cx="95355" cy="86751"/>
                    <a:chOff x="0" y="0"/>
                    <a:chExt cx="95353" cy="86750"/>
                  </a:xfrm>
                </p:grpSpPr>
                <p:sp>
                  <p:nvSpPr>
                    <p:cNvPr id="1098" name="Straight Connector 1446"/>
                    <p:cNvSpPr/>
                    <p:nvPr/>
                  </p:nvSpPr>
                  <p:spPr>
                    <a:xfrm>
                      <a:off x="13559" y="0"/>
                      <a:ext cx="69963" cy="8675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099" name="Straight Connector 1447"/>
                    <p:cNvSpPr/>
                    <p:nvPr/>
                  </p:nvSpPr>
                  <p:spPr>
                    <a:xfrm flipH="1">
                      <a:off x="-1" y="3794"/>
                      <a:ext cx="95355" cy="76528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101" name="Oval 1445"/>
                  <p:cNvSpPr/>
                  <p:nvPr/>
                </p:nvSpPr>
                <p:spPr>
                  <a:xfrm rot="19257079">
                    <a:off x="33544" y="27603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107" name="Group 204"/>
                <p:cNvGrpSpPr/>
                <p:nvPr/>
              </p:nvGrpSpPr>
              <p:grpSpPr>
                <a:xfrm>
                  <a:off x="122290" y="316436"/>
                  <a:ext cx="95354" cy="87199"/>
                  <a:chOff x="0" y="0"/>
                  <a:chExt cx="95353" cy="87198"/>
                </a:xfrm>
              </p:grpSpPr>
              <p:grpSp>
                <p:nvGrpSpPr>
                  <p:cNvPr id="1105" name="Group 134"/>
                  <p:cNvGrpSpPr/>
                  <p:nvPr/>
                </p:nvGrpSpPr>
                <p:grpSpPr>
                  <a:xfrm>
                    <a:off x="-1" y="447"/>
                    <a:ext cx="95355" cy="86752"/>
                    <a:chOff x="0" y="0"/>
                    <a:chExt cx="95353" cy="86750"/>
                  </a:xfrm>
                </p:grpSpPr>
                <p:sp>
                  <p:nvSpPr>
                    <p:cNvPr id="1103" name="Straight Connector 1442"/>
                    <p:cNvSpPr/>
                    <p:nvPr/>
                  </p:nvSpPr>
                  <p:spPr>
                    <a:xfrm>
                      <a:off x="13559" y="0"/>
                      <a:ext cx="69963" cy="8675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104" name="Straight Connector 1443"/>
                    <p:cNvSpPr/>
                    <p:nvPr/>
                  </p:nvSpPr>
                  <p:spPr>
                    <a:xfrm flipH="1">
                      <a:off x="-1" y="3794"/>
                      <a:ext cx="95355" cy="76528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106" name="Oval 1441"/>
                  <p:cNvSpPr/>
                  <p:nvPr/>
                </p:nvSpPr>
                <p:spPr>
                  <a:xfrm rot="19257079">
                    <a:off x="17570" y="12405"/>
                    <a:ext cx="61133" cy="6133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112" name="Group 209"/>
                <p:cNvGrpSpPr/>
                <p:nvPr/>
              </p:nvGrpSpPr>
              <p:grpSpPr>
                <a:xfrm>
                  <a:off x="193946" y="259661"/>
                  <a:ext cx="95354" cy="86752"/>
                  <a:chOff x="0" y="0"/>
                  <a:chExt cx="95353" cy="86750"/>
                </a:xfrm>
              </p:grpSpPr>
              <p:grpSp>
                <p:nvGrpSpPr>
                  <p:cNvPr id="1110" name="Group 135"/>
                  <p:cNvGrpSpPr/>
                  <p:nvPr/>
                </p:nvGrpSpPr>
                <p:grpSpPr>
                  <a:xfrm>
                    <a:off x="-1" y="0"/>
                    <a:ext cx="95355" cy="86751"/>
                    <a:chOff x="0" y="0"/>
                    <a:chExt cx="95353" cy="86750"/>
                  </a:xfrm>
                </p:grpSpPr>
                <p:sp>
                  <p:nvSpPr>
                    <p:cNvPr id="1108" name="Straight Connector 1438"/>
                    <p:cNvSpPr/>
                    <p:nvPr/>
                  </p:nvSpPr>
                  <p:spPr>
                    <a:xfrm>
                      <a:off x="13559" y="0"/>
                      <a:ext cx="69963" cy="8675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109" name="Straight Connector 1439"/>
                    <p:cNvSpPr/>
                    <p:nvPr/>
                  </p:nvSpPr>
                  <p:spPr>
                    <a:xfrm flipH="1">
                      <a:off x="-1" y="3794"/>
                      <a:ext cx="95355" cy="76528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111" name="Oval 1437"/>
                  <p:cNvSpPr/>
                  <p:nvPr/>
                </p:nvSpPr>
                <p:spPr>
                  <a:xfrm rot="19257079">
                    <a:off x="33544" y="27603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117" name="Group 215"/>
                <p:cNvGrpSpPr/>
                <p:nvPr/>
              </p:nvGrpSpPr>
              <p:grpSpPr>
                <a:xfrm>
                  <a:off x="264716" y="200900"/>
                  <a:ext cx="95355" cy="87200"/>
                  <a:chOff x="0" y="0"/>
                  <a:chExt cx="95353" cy="87198"/>
                </a:xfrm>
              </p:grpSpPr>
              <p:grpSp>
                <p:nvGrpSpPr>
                  <p:cNvPr id="1115" name="Group 134"/>
                  <p:cNvGrpSpPr/>
                  <p:nvPr/>
                </p:nvGrpSpPr>
                <p:grpSpPr>
                  <a:xfrm>
                    <a:off x="-1" y="447"/>
                    <a:ext cx="95355" cy="86752"/>
                    <a:chOff x="0" y="0"/>
                    <a:chExt cx="95353" cy="86750"/>
                  </a:xfrm>
                </p:grpSpPr>
                <p:sp>
                  <p:nvSpPr>
                    <p:cNvPr id="1113" name="Straight Connector 1434"/>
                    <p:cNvSpPr/>
                    <p:nvPr/>
                  </p:nvSpPr>
                  <p:spPr>
                    <a:xfrm>
                      <a:off x="13559" y="0"/>
                      <a:ext cx="69963" cy="8675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114" name="Straight Connector 1435"/>
                    <p:cNvSpPr/>
                    <p:nvPr/>
                  </p:nvSpPr>
                  <p:spPr>
                    <a:xfrm flipH="1">
                      <a:off x="-1" y="3794"/>
                      <a:ext cx="95355" cy="76528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116" name="Oval 1433"/>
                  <p:cNvSpPr/>
                  <p:nvPr/>
                </p:nvSpPr>
                <p:spPr>
                  <a:xfrm rot="19257079">
                    <a:off x="17570" y="12405"/>
                    <a:ext cx="61133" cy="6133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122" name="Group 225"/>
                <p:cNvGrpSpPr/>
                <p:nvPr/>
              </p:nvGrpSpPr>
              <p:grpSpPr>
                <a:xfrm>
                  <a:off x="231630" y="15005"/>
                  <a:ext cx="95354" cy="86751"/>
                  <a:chOff x="0" y="0"/>
                  <a:chExt cx="95353" cy="86750"/>
                </a:xfrm>
              </p:grpSpPr>
              <p:grpSp>
                <p:nvGrpSpPr>
                  <p:cNvPr id="1120" name="Group 135"/>
                  <p:cNvGrpSpPr/>
                  <p:nvPr/>
                </p:nvGrpSpPr>
                <p:grpSpPr>
                  <a:xfrm>
                    <a:off x="-1" y="0"/>
                    <a:ext cx="95355" cy="86751"/>
                    <a:chOff x="0" y="0"/>
                    <a:chExt cx="95353" cy="86750"/>
                  </a:xfrm>
                </p:grpSpPr>
                <p:sp>
                  <p:nvSpPr>
                    <p:cNvPr id="1118" name="Straight Connector 1430"/>
                    <p:cNvSpPr/>
                    <p:nvPr/>
                  </p:nvSpPr>
                  <p:spPr>
                    <a:xfrm>
                      <a:off x="13559" y="0"/>
                      <a:ext cx="69963" cy="8675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119" name="Straight Connector 1431"/>
                    <p:cNvSpPr/>
                    <p:nvPr/>
                  </p:nvSpPr>
                  <p:spPr>
                    <a:xfrm flipH="1">
                      <a:off x="-1" y="3794"/>
                      <a:ext cx="95355" cy="76528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121" name="Oval 1429"/>
                  <p:cNvSpPr/>
                  <p:nvPr/>
                </p:nvSpPr>
                <p:spPr>
                  <a:xfrm rot="19257079">
                    <a:off x="33544" y="27603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127" name="Group 230"/>
                <p:cNvGrpSpPr/>
                <p:nvPr/>
              </p:nvGrpSpPr>
              <p:grpSpPr>
                <a:xfrm>
                  <a:off x="284852" y="80167"/>
                  <a:ext cx="95355" cy="87199"/>
                  <a:chOff x="0" y="0"/>
                  <a:chExt cx="95353" cy="87198"/>
                </a:xfrm>
              </p:grpSpPr>
              <p:grpSp>
                <p:nvGrpSpPr>
                  <p:cNvPr id="1125" name="Group 134"/>
                  <p:cNvGrpSpPr/>
                  <p:nvPr/>
                </p:nvGrpSpPr>
                <p:grpSpPr>
                  <a:xfrm>
                    <a:off x="-1" y="447"/>
                    <a:ext cx="95355" cy="86752"/>
                    <a:chOff x="0" y="0"/>
                    <a:chExt cx="95353" cy="86750"/>
                  </a:xfrm>
                </p:grpSpPr>
                <p:sp>
                  <p:nvSpPr>
                    <p:cNvPr id="1123" name="Straight Connector 1426"/>
                    <p:cNvSpPr/>
                    <p:nvPr/>
                  </p:nvSpPr>
                  <p:spPr>
                    <a:xfrm>
                      <a:off x="13559" y="0"/>
                      <a:ext cx="69963" cy="8675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124" name="Straight Connector 1427"/>
                    <p:cNvSpPr/>
                    <p:nvPr/>
                  </p:nvSpPr>
                  <p:spPr>
                    <a:xfrm flipH="1">
                      <a:off x="-1" y="3794"/>
                      <a:ext cx="95355" cy="76528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126" name="Oval 1425"/>
                  <p:cNvSpPr/>
                  <p:nvPr/>
                </p:nvSpPr>
                <p:spPr>
                  <a:xfrm rot="19257079">
                    <a:off x="17570" y="12405"/>
                    <a:ext cx="61133" cy="6133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132" name="Group 237"/>
                <p:cNvGrpSpPr/>
                <p:nvPr/>
              </p:nvGrpSpPr>
              <p:grpSpPr>
                <a:xfrm>
                  <a:off x="335299" y="142803"/>
                  <a:ext cx="95354" cy="86751"/>
                  <a:chOff x="0" y="0"/>
                  <a:chExt cx="95353" cy="86750"/>
                </a:xfrm>
              </p:grpSpPr>
              <p:grpSp>
                <p:nvGrpSpPr>
                  <p:cNvPr id="1130" name="Group 135"/>
                  <p:cNvGrpSpPr/>
                  <p:nvPr/>
                </p:nvGrpSpPr>
                <p:grpSpPr>
                  <a:xfrm>
                    <a:off x="-1" y="0"/>
                    <a:ext cx="95355" cy="86751"/>
                    <a:chOff x="0" y="0"/>
                    <a:chExt cx="95353" cy="86750"/>
                  </a:xfrm>
                </p:grpSpPr>
                <p:sp>
                  <p:nvSpPr>
                    <p:cNvPr id="1128" name="Straight Connector 1422"/>
                    <p:cNvSpPr/>
                    <p:nvPr/>
                  </p:nvSpPr>
                  <p:spPr>
                    <a:xfrm>
                      <a:off x="13559" y="0"/>
                      <a:ext cx="69963" cy="8675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129" name="Straight Connector 1423"/>
                    <p:cNvSpPr/>
                    <p:nvPr/>
                  </p:nvSpPr>
                  <p:spPr>
                    <a:xfrm flipH="1">
                      <a:off x="-1" y="3794"/>
                      <a:ext cx="95355" cy="76528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131" name="Oval 1421"/>
                  <p:cNvSpPr/>
                  <p:nvPr/>
                </p:nvSpPr>
                <p:spPr>
                  <a:xfrm rot="19257079">
                    <a:off x="33544" y="27603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137" name="Group 247"/>
                <p:cNvGrpSpPr/>
                <p:nvPr/>
              </p:nvGrpSpPr>
              <p:grpSpPr>
                <a:xfrm>
                  <a:off x="176399" y="383586"/>
                  <a:ext cx="95354" cy="86751"/>
                  <a:chOff x="0" y="0"/>
                  <a:chExt cx="95353" cy="86750"/>
                </a:xfrm>
              </p:grpSpPr>
              <p:grpSp>
                <p:nvGrpSpPr>
                  <p:cNvPr id="1135" name="Group 135"/>
                  <p:cNvGrpSpPr/>
                  <p:nvPr/>
                </p:nvGrpSpPr>
                <p:grpSpPr>
                  <a:xfrm>
                    <a:off x="-1" y="0"/>
                    <a:ext cx="95355" cy="86751"/>
                    <a:chOff x="0" y="0"/>
                    <a:chExt cx="95353" cy="86750"/>
                  </a:xfrm>
                </p:grpSpPr>
                <p:sp>
                  <p:nvSpPr>
                    <p:cNvPr id="1133" name="Straight Connector 1418"/>
                    <p:cNvSpPr/>
                    <p:nvPr/>
                  </p:nvSpPr>
                  <p:spPr>
                    <a:xfrm>
                      <a:off x="13559" y="0"/>
                      <a:ext cx="69963" cy="8675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134" name="Straight Connector 1419"/>
                    <p:cNvSpPr/>
                    <p:nvPr/>
                  </p:nvSpPr>
                  <p:spPr>
                    <a:xfrm flipH="1">
                      <a:off x="-1" y="3794"/>
                      <a:ext cx="95355" cy="76528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136" name="Oval 1417"/>
                  <p:cNvSpPr/>
                  <p:nvPr/>
                </p:nvSpPr>
                <p:spPr>
                  <a:xfrm rot="19257079">
                    <a:off x="33544" y="27603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142" name="Group 252"/>
                <p:cNvGrpSpPr/>
                <p:nvPr/>
              </p:nvGrpSpPr>
              <p:grpSpPr>
                <a:xfrm>
                  <a:off x="247612" y="325371"/>
                  <a:ext cx="95354" cy="87199"/>
                  <a:chOff x="0" y="0"/>
                  <a:chExt cx="95353" cy="87198"/>
                </a:xfrm>
              </p:grpSpPr>
              <p:grpSp>
                <p:nvGrpSpPr>
                  <p:cNvPr id="1140" name="Group 134"/>
                  <p:cNvGrpSpPr/>
                  <p:nvPr/>
                </p:nvGrpSpPr>
                <p:grpSpPr>
                  <a:xfrm>
                    <a:off x="-1" y="447"/>
                    <a:ext cx="95355" cy="86752"/>
                    <a:chOff x="0" y="0"/>
                    <a:chExt cx="95353" cy="86750"/>
                  </a:xfrm>
                </p:grpSpPr>
                <p:sp>
                  <p:nvSpPr>
                    <p:cNvPr id="1138" name="Straight Connector 1414"/>
                    <p:cNvSpPr/>
                    <p:nvPr/>
                  </p:nvSpPr>
                  <p:spPr>
                    <a:xfrm>
                      <a:off x="13559" y="0"/>
                      <a:ext cx="69963" cy="8675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139" name="Straight Connector 1415"/>
                    <p:cNvSpPr/>
                    <p:nvPr/>
                  </p:nvSpPr>
                  <p:spPr>
                    <a:xfrm flipH="1">
                      <a:off x="-1" y="3794"/>
                      <a:ext cx="95355" cy="76528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141" name="Oval 1413"/>
                  <p:cNvSpPr/>
                  <p:nvPr/>
                </p:nvSpPr>
                <p:spPr>
                  <a:xfrm rot="19257079">
                    <a:off x="17570" y="12405"/>
                    <a:ext cx="61133" cy="6133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147" name="Group 257"/>
                <p:cNvGrpSpPr/>
                <p:nvPr/>
              </p:nvGrpSpPr>
              <p:grpSpPr>
                <a:xfrm>
                  <a:off x="318825" y="268051"/>
                  <a:ext cx="95355" cy="86751"/>
                  <a:chOff x="0" y="0"/>
                  <a:chExt cx="95353" cy="86750"/>
                </a:xfrm>
              </p:grpSpPr>
              <p:grpSp>
                <p:nvGrpSpPr>
                  <p:cNvPr id="1145" name="Group 135"/>
                  <p:cNvGrpSpPr/>
                  <p:nvPr/>
                </p:nvGrpSpPr>
                <p:grpSpPr>
                  <a:xfrm>
                    <a:off x="-1" y="0"/>
                    <a:ext cx="95355" cy="86751"/>
                    <a:chOff x="0" y="0"/>
                    <a:chExt cx="95353" cy="86750"/>
                  </a:xfrm>
                </p:grpSpPr>
                <p:sp>
                  <p:nvSpPr>
                    <p:cNvPr id="1143" name="Straight Connector 1410"/>
                    <p:cNvSpPr/>
                    <p:nvPr/>
                  </p:nvSpPr>
                  <p:spPr>
                    <a:xfrm>
                      <a:off x="13559" y="0"/>
                      <a:ext cx="69963" cy="8675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144" name="Straight Connector 1411"/>
                    <p:cNvSpPr/>
                    <p:nvPr/>
                  </p:nvSpPr>
                  <p:spPr>
                    <a:xfrm flipH="1">
                      <a:off x="-1" y="3794"/>
                      <a:ext cx="95355" cy="76528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146" name="Oval 1409"/>
                  <p:cNvSpPr/>
                  <p:nvPr/>
                </p:nvSpPr>
                <p:spPr>
                  <a:xfrm rot="19257079">
                    <a:off x="33544" y="27603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152" name="Group 262"/>
                <p:cNvGrpSpPr/>
                <p:nvPr/>
              </p:nvGrpSpPr>
              <p:grpSpPr>
                <a:xfrm>
                  <a:off x="390038" y="209836"/>
                  <a:ext cx="95355" cy="87199"/>
                  <a:chOff x="0" y="0"/>
                  <a:chExt cx="95353" cy="87198"/>
                </a:xfrm>
              </p:grpSpPr>
              <p:grpSp>
                <p:nvGrpSpPr>
                  <p:cNvPr id="1150" name="Group 134"/>
                  <p:cNvGrpSpPr/>
                  <p:nvPr/>
                </p:nvGrpSpPr>
                <p:grpSpPr>
                  <a:xfrm>
                    <a:off x="-1" y="447"/>
                    <a:ext cx="95355" cy="86752"/>
                    <a:chOff x="0" y="0"/>
                    <a:chExt cx="95353" cy="86750"/>
                  </a:xfrm>
                </p:grpSpPr>
                <p:sp>
                  <p:nvSpPr>
                    <p:cNvPr id="1148" name="Straight Connector 1406"/>
                    <p:cNvSpPr/>
                    <p:nvPr/>
                  </p:nvSpPr>
                  <p:spPr>
                    <a:xfrm>
                      <a:off x="13559" y="0"/>
                      <a:ext cx="69963" cy="8675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149" name="Straight Connector 1407"/>
                    <p:cNvSpPr/>
                    <p:nvPr/>
                  </p:nvSpPr>
                  <p:spPr>
                    <a:xfrm flipH="1">
                      <a:off x="-1" y="3794"/>
                      <a:ext cx="95355" cy="76528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151" name="Oval 1405"/>
                  <p:cNvSpPr/>
                  <p:nvPr/>
                </p:nvSpPr>
                <p:spPr>
                  <a:xfrm rot="19257079">
                    <a:off x="17570" y="12405"/>
                    <a:ext cx="61133" cy="6133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1259" name="Group 1484"/>
              <p:cNvGrpSpPr/>
              <p:nvPr/>
            </p:nvGrpSpPr>
            <p:grpSpPr>
              <a:xfrm>
                <a:off x="915797" y="81679"/>
                <a:ext cx="499939" cy="527462"/>
                <a:chOff x="0" y="0"/>
                <a:chExt cx="499938" cy="527461"/>
              </a:xfrm>
            </p:grpSpPr>
            <p:grpSp>
              <p:nvGrpSpPr>
                <p:cNvPr id="1158" name="Group 138"/>
                <p:cNvGrpSpPr/>
                <p:nvPr/>
              </p:nvGrpSpPr>
              <p:grpSpPr>
                <a:xfrm>
                  <a:off x="49493" y="-1"/>
                  <a:ext cx="112426" cy="102583"/>
                  <a:chOff x="0" y="0"/>
                  <a:chExt cx="112425" cy="102581"/>
                </a:xfrm>
              </p:grpSpPr>
              <p:grpSp>
                <p:nvGrpSpPr>
                  <p:cNvPr id="1156" name="Group 134"/>
                  <p:cNvGrpSpPr/>
                  <p:nvPr/>
                </p:nvGrpSpPr>
                <p:grpSpPr>
                  <a:xfrm>
                    <a:off x="0" y="-1"/>
                    <a:ext cx="112426" cy="102583"/>
                    <a:chOff x="0" y="0"/>
                    <a:chExt cx="112425" cy="102581"/>
                  </a:xfrm>
                </p:grpSpPr>
                <p:sp>
                  <p:nvSpPr>
                    <p:cNvPr id="1154" name="Straight Connector 111"/>
                    <p:cNvSpPr/>
                    <p:nvPr/>
                  </p:nvSpPr>
                  <p:spPr>
                    <a:xfrm flipH="1">
                      <a:off x="33677" y="-1"/>
                      <a:ext cx="43561" cy="102583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155" name="Straight Connector 123"/>
                    <p:cNvSpPr/>
                    <p:nvPr/>
                  </p:nvSpPr>
                  <p:spPr>
                    <a:xfrm flipH="1" flipV="1">
                      <a:off x="0" y="25881"/>
                      <a:ext cx="112426" cy="4805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157" name="Oval 1587"/>
                  <p:cNvSpPr/>
                  <p:nvPr/>
                </p:nvSpPr>
                <p:spPr>
                  <a:xfrm rot="1370652">
                    <a:off x="25363" y="19914"/>
                    <a:ext cx="61133" cy="6133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163" name="Group 139"/>
                <p:cNvGrpSpPr/>
                <p:nvPr/>
              </p:nvGrpSpPr>
              <p:grpSpPr>
                <a:xfrm>
                  <a:off x="133998" y="35599"/>
                  <a:ext cx="112426" cy="102582"/>
                  <a:chOff x="0" y="0"/>
                  <a:chExt cx="112425" cy="102581"/>
                </a:xfrm>
              </p:grpSpPr>
              <p:grpSp>
                <p:nvGrpSpPr>
                  <p:cNvPr id="1161" name="Group 135"/>
                  <p:cNvGrpSpPr/>
                  <p:nvPr/>
                </p:nvGrpSpPr>
                <p:grpSpPr>
                  <a:xfrm>
                    <a:off x="0" y="-1"/>
                    <a:ext cx="112426" cy="102583"/>
                    <a:chOff x="0" y="0"/>
                    <a:chExt cx="112425" cy="102581"/>
                  </a:xfrm>
                </p:grpSpPr>
                <p:sp>
                  <p:nvSpPr>
                    <p:cNvPr id="1159" name="Straight Connector 1584"/>
                    <p:cNvSpPr/>
                    <p:nvPr/>
                  </p:nvSpPr>
                  <p:spPr>
                    <a:xfrm flipH="1">
                      <a:off x="33677" y="-1"/>
                      <a:ext cx="43561" cy="102583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160" name="Straight Connector 1585"/>
                    <p:cNvSpPr/>
                    <p:nvPr/>
                  </p:nvSpPr>
                  <p:spPr>
                    <a:xfrm flipH="1" flipV="1">
                      <a:off x="0" y="25881"/>
                      <a:ext cx="112426" cy="4805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162" name="Oval 1583"/>
                  <p:cNvSpPr/>
                  <p:nvPr/>
                </p:nvSpPr>
                <p:spPr>
                  <a:xfrm rot="1370652">
                    <a:off x="40695" y="36003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168" name="Group 140"/>
                <p:cNvGrpSpPr/>
                <p:nvPr/>
              </p:nvGrpSpPr>
              <p:grpSpPr>
                <a:xfrm>
                  <a:off x="13775" y="84785"/>
                  <a:ext cx="112427" cy="102582"/>
                  <a:chOff x="0" y="0"/>
                  <a:chExt cx="112425" cy="102581"/>
                </a:xfrm>
              </p:grpSpPr>
              <p:grpSp>
                <p:nvGrpSpPr>
                  <p:cNvPr id="1166" name="Group 135"/>
                  <p:cNvGrpSpPr/>
                  <p:nvPr/>
                </p:nvGrpSpPr>
                <p:grpSpPr>
                  <a:xfrm>
                    <a:off x="0" y="-1"/>
                    <a:ext cx="112426" cy="102583"/>
                    <a:chOff x="0" y="0"/>
                    <a:chExt cx="112425" cy="102581"/>
                  </a:xfrm>
                </p:grpSpPr>
                <p:sp>
                  <p:nvSpPr>
                    <p:cNvPr id="1164" name="Straight Connector 1580"/>
                    <p:cNvSpPr/>
                    <p:nvPr/>
                  </p:nvSpPr>
                  <p:spPr>
                    <a:xfrm flipH="1">
                      <a:off x="33677" y="-1"/>
                      <a:ext cx="43561" cy="102583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165" name="Straight Connector 1581"/>
                    <p:cNvSpPr/>
                    <p:nvPr/>
                  </p:nvSpPr>
                  <p:spPr>
                    <a:xfrm flipH="1" flipV="1">
                      <a:off x="0" y="25881"/>
                      <a:ext cx="112426" cy="4805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167" name="Oval 1579"/>
                  <p:cNvSpPr/>
                  <p:nvPr/>
                </p:nvSpPr>
                <p:spPr>
                  <a:xfrm rot="1370652">
                    <a:off x="40695" y="36003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173" name="Group 145"/>
                <p:cNvGrpSpPr/>
                <p:nvPr/>
              </p:nvGrpSpPr>
              <p:grpSpPr>
                <a:xfrm>
                  <a:off x="97892" y="121307"/>
                  <a:ext cx="112426" cy="102582"/>
                  <a:chOff x="0" y="0"/>
                  <a:chExt cx="112425" cy="102581"/>
                </a:xfrm>
              </p:grpSpPr>
              <p:grpSp>
                <p:nvGrpSpPr>
                  <p:cNvPr id="1171" name="Group 134"/>
                  <p:cNvGrpSpPr/>
                  <p:nvPr/>
                </p:nvGrpSpPr>
                <p:grpSpPr>
                  <a:xfrm>
                    <a:off x="0" y="-1"/>
                    <a:ext cx="112426" cy="102583"/>
                    <a:chOff x="0" y="0"/>
                    <a:chExt cx="112425" cy="102581"/>
                  </a:xfrm>
                </p:grpSpPr>
                <p:sp>
                  <p:nvSpPr>
                    <p:cNvPr id="1169" name="Straight Connector 1576"/>
                    <p:cNvSpPr/>
                    <p:nvPr/>
                  </p:nvSpPr>
                  <p:spPr>
                    <a:xfrm flipH="1">
                      <a:off x="33677" y="-1"/>
                      <a:ext cx="43561" cy="102583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170" name="Straight Connector 1577"/>
                    <p:cNvSpPr/>
                    <p:nvPr/>
                  </p:nvSpPr>
                  <p:spPr>
                    <a:xfrm flipH="1" flipV="1">
                      <a:off x="0" y="25881"/>
                      <a:ext cx="112426" cy="4805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172" name="Oval 1575"/>
                  <p:cNvSpPr/>
                  <p:nvPr/>
                </p:nvSpPr>
                <p:spPr>
                  <a:xfrm rot="1370652">
                    <a:off x="25363" y="19914"/>
                    <a:ext cx="61133" cy="6133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178" name="Group 150"/>
                <p:cNvGrpSpPr/>
                <p:nvPr/>
              </p:nvGrpSpPr>
              <p:grpSpPr>
                <a:xfrm>
                  <a:off x="218503" y="71198"/>
                  <a:ext cx="112426" cy="102582"/>
                  <a:chOff x="0" y="0"/>
                  <a:chExt cx="112425" cy="102581"/>
                </a:xfrm>
              </p:grpSpPr>
              <p:grpSp>
                <p:nvGrpSpPr>
                  <p:cNvPr id="1176" name="Group 134"/>
                  <p:cNvGrpSpPr/>
                  <p:nvPr/>
                </p:nvGrpSpPr>
                <p:grpSpPr>
                  <a:xfrm>
                    <a:off x="0" y="-1"/>
                    <a:ext cx="112426" cy="102583"/>
                    <a:chOff x="0" y="0"/>
                    <a:chExt cx="112425" cy="102581"/>
                  </a:xfrm>
                </p:grpSpPr>
                <p:sp>
                  <p:nvSpPr>
                    <p:cNvPr id="1174" name="Straight Connector 1572"/>
                    <p:cNvSpPr/>
                    <p:nvPr/>
                  </p:nvSpPr>
                  <p:spPr>
                    <a:xfrm flipH="1">
                      <a:off x="33677" y="-1"/>
                      <a:ext cx="43561" cy="102583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175" name="Straight Connector 1573"/>
                    <p:cNvSpPr/>
                    <p:nvPr/>
                  </p:nvSpPr>
                  <p:spPr>
                    <a:xfrm flipH="1" flipV="1">
                      <a:off x="0" y="25881"/>
                      <a:ext cx="112426" cy="4805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177" name="Oval 1571"/>
                  <p:cNvSpPr/>
                  <p:nvPr/>
                </p:nvSpPr>
                <p:spPr>
                  <a:xfrm rot="1370652">
                    <a:off x="25363" y="19914"/>
                    <a:ext cx="61133" cy="6133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183" name="Group 164"/>
                <p:cNvGrpSpPr/>
                <p:nvPr/>
              </p:nvGrpSpPr>
              <p:grpSpPr>
                <a:xfrm>
                  <a:off x="182124" y="157554"/>
                  <a:ext cx="112426" cy="102582"/>
                  <a:chOff x="0" y="0"/>
                  <a:chExt cx="112425" cy="102581"/>
                </a:xfrm>
              </p:grpSpPr>
              <p:grpSp>
                <p:nvGrpSpPr>
                  <p:cNvPr id="1181" name="Group 135"/>
                  <p:cNvGrpSpPr/>
                  <p:nvPr/>
                </p:nvGrpSpPr>
                <p:grpSpPr>
                  <a:xfrm>
                    <a:off x="0" y="-1"/>
                    <a:ext cx="112426" cy="102583"/>
                    <a:chOff x="0" y="0"/>
                    <a:chExt cx="112425" cy="102581"/>
                  </a:xfrm>
                </p:grpSpPr>
                <p:sp>
                  <p:nvSpPr>
                    <p:cNvPr id="1179" name="Straight Connector 1568"/>
                    <p:cNvSpPr/>
                    <p:nvPr/>
                  </p:nvSpPr>
                  <p:spPr>
                    <a:xfrm flipH="1">
                      <a:off x="33677" y="-1"/>
                      <a:ext cx="43561" cy="102583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180" name="Straight Connector 1569"/>
                    <p:cNvSpPr/>
                    <p:nvPr/>
                  </p:nvSpPr>
                  <p:spPr>
                    <a:xfrm flipH="1" flipV="1">
                      <a:off x="0" y="25881"/>
                      <a:ext cx="112426" cy="4805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182" name="Oval 1567"/>
                  <p:cNvSpPr/>
                  <p:nvPr/>
                </p:nvSpPr>
                <p:spPr>
                  <a:xfrm rot="1370652">
                    <a:off x="40695" y="36003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188" name="Group 174"/>
                <p:cNvGrpSpPr/>
                <p:nvPr/>
              </p:nvGrpSpPr>
              <p:grpSpPr>
                <a:xfrm>
                  <a:off x="64821" y="199810"/>
                  <a:ext cx="112426" cy="102583"/>
                  <a:chOff x="0" y="0"/>
                  <a:chExt cx="112425" cy="102581"/>
                </a:xfrm>
              </p:grpSpPr>
              <p:grpSp>
                <p:nvGrpSpPr>
                  <p:cNvPr id="1186" name="Group 135"/>
                  <p:cNvGrpSpPr/>
                  <p:nvPr/>
                </p:nvGrpSpPr>
                <p:grpSpPr>
                  <a:xfrm>
                    <a:off x="0" y="-1"/>
                    <a:ext cx="112426" cy="102583"/>
                    <a:chOff x="0" y="0"/>
                    <a:chExt cx="112425" cy="102581"/>
                  </a:xfrm>
                </p:grpSpPr>
                <p:sp>
                  <p:nvSpPr>
                    <p:cNvPr id="1184" name="Straight Connector 1564"/>
                    <p:cNvSpPr/>
                    <p:nvPr/>
                  </p:nvSpPr>
                  <p:spPr>
                    <a:xfrm flipH="1">
                      <a:off x="33677" y="-1"/>
                      <a:ext cx="43561" cy="102583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185" name="Straight Connector 1565"/>
                    <p:cNvSpPr/>
                    <p:nvPr/>
                  </p:nvSpPr>
                  <p:spPr>
                    <a:xfrm flipH="1" flipV="1">
                      <a:off x="0" y="25881"/>
                      <a:ext cx="112426" cy="4805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187" name="Oval 1563"/>
                  <p:cNvSpPr/>
                  <p:nvPr/>
                </p:nvSpPr>
                <p:spPr>
                  <a:xfrm rot="1370652">
                    <a:off x="40695" y="36003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193" name="Group 179"/>
                <p:cNvGrpSpPr/>
                <p:nvPr/>
              </p:nvGrpSpPr>
              <p:grpSpPr>
                <a:xfrm>
                  <a:off x="149326" y="235410"/>
                  <a:ext cx="112426" cy="102582"/>
                  <a:chOff x="0" y="0"/>
                  <a:chExt cx="112425" cy="102581"/>
                </a:xfrm>
              </p:grpSpPr>
              <p:grpSp>
                <p:nvGrpSpPr>
                  <p:cNvPr id="1191" name="Group 134"/>
                  <p:cNvGrpSpPr/>
                  <p:nvPr/>
                </p:nvGrpSpPr>
                <p:grpSpPr>
                  <a:xfrm>
                    <a:off x="0" y="-1"/>
                    <a:ext cx="112426" cy="102583"/>
                    <a:chOff x="0" y="0"/>
                    <a:chExt cx="112425" cy="102581"/>
                  </a:xfrm>
                </p:grpSpPr>
                <p:sp>
                  <p:nvSpPr>
                    <p:cNvPr id="1189" name="Straight Connector 1560"/>
                    <p:cNvSpPr/>
                    <p:nvPr/>
                  </p:nvSpPr>
                  <p:spPr>
                    <a:xfrm flipH="1">
                      <a:off x="33677" y="-1"/>
                      <a:ext cx="43561" cy="102583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190" name="Straight Connector 1561"/>
                    <p:cNvSpPr/>
                    <p:nvPr/>
                  </p:nvSpPr>
                  <p:spPr>
                    <a:xfrm flipH="1" flipV="1">
                      <a:off x="0" y="25881"/>
                      <a:ext cx="112426" cy="4805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192" name="Oval 1559"/>
                  <p:cNvSpPr/>
                  <p:nvPr/>
                </p:nvSpPr>
                <p:spPr>
                  <a:xfrm rot="1370652">
                    <a:off x="25363" y="19914"/>
                    <a:ext cx="61133" cy="6133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198" name="Group 184"/>
                <p:cNvGrpSpPr/>
                <p:nvPr/>
              </p:nvGrpSpPr>
              <p:grpSpPr>
                <a:xfrm>
                  <a:off x="303008" y="106798"/>
                  <a:ext cx="112426" cy="102582"/>
                  <a:chOff x="0" y="0"/>
                  <a:chExt cx="112425" cy="102581"/>
                </a:xfrm>
              </p:grpSpPr>
              <p:grpSp>
                <p:nvGrpSpPr>
                  <p:cNvPr id="1196" name="Group 135"/>
                  <p:cNvGrpSpPr/>
                  <p:nvPr/>
                </p:nvGrpSpPr>
                <p:grpSpPr>
                  <a:xfrm>
                    <a:off x="0" y="-1"/>
                    <a:ext cx="112426" cy="102583"/>
                    <a:chOff x="0" y="0"/>
                    <a:chExt cx="112425" cy="102581"/>
                  </a:xfrm>
                </p:grpSpPr>
                <p:sp>
                  <p:nvSpPr>
                    <p:cNvPr id="1194" name="Straight Connector 1556"/>
                    <p:cNvSpPr/>
                    <p:nvPr/>
                  </p:nvSpPr>
                  <p:spPr>
                    <a:xfrm flipH="1">
                      <a:off x="33677" y="-1"/>
                      <a:ext cx="43561" cy="102583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195" name="Straight Connector 1557"/>
                    <p:cNvSpPr/>
                    <p:nvPr/>
                  </p:nvSpPr>
                  <p:spPr>
                    <a:xfrm flipH="1" flipV="1">
                      <a:off x="0" y="25881"/>
                      <a:ext cx="112426" cy="4805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197" name="Oval 1555"/>
                  <p:cNvSpPr/>
                  <p:nvPr/>
                </p:nvSpPr>
                <p:spPr>
                  <a:xfrm rot="1370652">
                    <a:off x="40695" y="36003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203" name="Group 189"/>
                <p:cNvGrpSpPr/>
                <p:nvPr/>
              </p:nvGrpSpPr>
              <p:grpSpPr>
                <a:xfrm>
                  <a:off x="266902" y="192506"/>
                  <a:ext cx="112426" cy="102582"/>
                  <a:chOff x="0" y="0"/>
                  <a:chExt cx="112425" cy="102581"/>
                </a:xfrm>
              </p:grpSpPr>
              <p:grpSp>
                <p:nvGrpSpPr>
                  <p:cNvPr id="1201" name="Group 134"/>
                  <p:cNvGrpSpPr/>
                  <p:nvPr/>
                </p:nvGrpSpPr>
                <p:grpSpPr>
                  <a:xfrm>
                    <a:off x="0" y="-1"/>
                    <a:ext cx="112426" cy="102583"/>
                    <a:chOff x="0" y="0"/>
                    <a:chExt cx="112425" cy="102581"/>
                  </a:xfrm>
                </p:grpSpPr>
                <p:sp>
                  <p:nvSpPr>
                    <p:cNvPr id="1199" name="Straight Connector 1552"/>
                    <p:cNvSpPr/>
                    <p:nvPr/>
                  </p:nvSpPr>
                  <p:spPr>
                    <a:xfrm flipH="1">
                      <a:off x="33677" y="-1"/>
                      <a:ext cx="43561" cy="102583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200" name="Straight Connector 1553"/>
                    <p:cNvSpPr/>
                    <p:nvPr/>
                  </p:nvSpPr>
                  <p:spPr>
                    <a:xfrm flipH="1" flipV="1">
                      <a:off x="0" y="25881"/>
                      <a:ext cx="112426" cy="4805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202" name="Oval 1551"/>
                  <p:cNvSpPr/>
                  <p:nvPr/>
                </p:nvSpPr>
                <p:spPr>
                  <a:xfrm rot="1370652">
                    <a:off x="25363" y="19914"/>
                    <a:ext cx="61133" cy="6133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208" name="Group 194"/>
                <p:cNvGrpSpPr/>
                <p:nvPr/>
              </p:nvGrpSpPr>
              <p:grpSpPr>
                <a:xfrm>
                  <a:off x="233831" y="271009"/>
                  <a:ext cx="112426" cy="102582"/>
                  <a:chOff x="0" y="0"/>
                  <a:chExt cx="112425" cy="102581"/>
                </a:xfrm>
              </p:grpSpPr>
              <p:grpSp>
                <p:nvGrpSpPr>
                  <p:cNvPr id="1206" name="Group 135"/>
                  <p:cNvGrpSpPr/>
                  <p:nvPr/>
                </p:nvGrpSpPr>
                <p:grpSpPr>
                  <a:xfrm>
                    <a:off x="0" y="-1"/>
                    <a:ext cx="112426" cy="102583"/>
                    <a:chOff x="0" y="0"/>
                    <a:chExt cx="112425" cy="102581"/>
                  </a:xfrm>
                </p:grpSpPr>
                <p:sp>
                  <p:nvSpPr>
                    <p:cNvPr id="1204" name="Straight Connector 1548"/>
                    <p:cNvSpPr/>
                    <p:nvPr/>
                  </p:nvSpPr>
                  <p:spPr>
                    <a:xfrm flipH="1">
                      <a:off x="33677" y="-1"/>
                      <a:ext cx="43561" cy="102583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205" name="Straight Connector 1549"/>
                    <p:cNvSpPr/>
                    <p:nvPr/>
                  </p:nvSpPr>
                  <p:spPr>
                    <a:xfrm flipH="1" flipV="1">
                      <a:off x="0" y="25881"/>
                      <a:ext cx="112426" cy="4805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207" name="Oval 1547"/>
                  <p:cNvSpPr/>
                  <p:nvPr/>
                </p:nvSpPr>
                <p:spPr>
                  <a:xfrm rot="1370652">
                    <a:off x="40695" y="36003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213" name="Group 204"/>
                <p:cNvGrpSpPr/>
                <p:nvPr/>
              </p:nvGrpSpPr>
              <p:grpSpPr>
                <a:xfrm>
                  <a:off x="33344" y="274529"/>
                  <a:ext cx="112426" cy="102582"/>
                  <a:chOff x="0" y="0"/>
                  <a:chExt cx="112425" cy="102581"/>
                </a:xfrm>
              </p:grpSpPr>
              <p:grpSp>
                <p:nvGrpSpPr>
                  <p:cNvPr id="1211" name="Group 134"/>
                  <p:cNvGrpSpPr/>
                  <p:nvPr/>
                </p:nvGrpSpPr>
                <p:grpSpPr>
                  <a:xfrm>
                    <a:off x="0" y="-1"/>
                    <a:ext cx="112426" cy="102583"/>
                    <a:chOff x="0" y="0"/>
                    <a:chExt cx="112425" cy="102581"/>
                  </a:xfrm>
                </p:grpSpPr>
                <p:sp>
                  <p:nvSpPr>
                    <p:cNvPr id="1209" name="Straight Connector 1544"/>
                    <p:cNvSpPr/>
                    <p:nvPr/>
                  </p:nvSpPr>
                  <p:spPr>
                    <a:xfrm flipH="1">
                      <a:off x="33677" y="-1"/>
                      <a:ext cx="43561" cy="102583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210" name="Straight Connector 1545"/>
                    <p:cNvSpPr/>
                    <p:nvPr/>
                  </p:nvSpPr>
                  <p:spPr>
                    <a:xfrm flipH="1" flipV="1">
                      <a:off x="0" y="25881"/>
                      <a:ext cx="112426" cy="4805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212" name="Oval 1543"/>
                  <p:cNvSpPr/>
                  <p:nvPr/>
                </p:nvSpPr>
                <p:spPr>
                  <a:xfrm rot="1370652">
                    <a:off x="25363" y="19914"/>
                    <a:ext cx="61133" cy="6133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218" name="Group 209"/>
                <p:cNvGrpSpPr/>
                <p:nvPr/>
              </p:nvGrpSpPr>
              <p:grpSpPr>
                <a:xfrm>
                  <a:off x="117576" y="310775"/>
                  <a:ext cx="112427" cy="102582"/>
                  <a:chOff x="0" y="0"/>
                  <a:chExt cx="112425" cy="102581"/>
                </a:xfrm>
              </p:grpSpPr>
              <p:grpSp>
                <p:nvGrpSpPr>
                  <p:cNvPr id="1216" name="Group 135"/>
                  <p:cNvGrpSpPr/>
                  <p:nvPr/>
                </p:nvGrpSpPr>
                <p:grpSpPr>
                  <a:xfrm>
                    <a:off x="0" y="-1"/>
                    <a:ext cx="112426" cy="102583"/>
                    <a:chOff x="0" y="0"/>
                    <a:chExt cx="112425" cy="102581"/>
                  </a:xfrm>
                </p:grpSpPr>
                <p:sp>
                  <p:nvSpPr>
                    <p:cNvPr id="1214" name="Straight Connector 1540"/>
                    <p:cNvSpPr/>
                    <p:nvPr/>
                  </p:nvSpPr>
                  <p:spPr>
                    <a:xfrm flipH="1">
                      <a:off x="33677" y="-1"/>
                      <a:ext cx="43561" cy="102583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215" name="Straight Connector 1541"/>
                    <p:cNvSpPr/>
                    <p:nvPr/>
                  </p:nvSpPr>
                  <p:spPr>
                    <a:xfrm flipH="1" flipV="1">
                      <a:off x="0" y="25881"/>
                      <a:ext cx="112426" cy="4805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217" name="Oval 1539"/>
                  <p:cNvSpPr/>
                  <p:nvPr/>
                </p:nvSpPr>
                <p:spPr>
                  <a:xfrm rot="1370652">
                    <a:off x="40695" y="36003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223" name="Group 215"/>
                <p:cNvGrpSpPr/>
                <p:nvPr/>
              </p:nvGrpSpPr>
              <p:grpSpPr>
                <a:xfrm>
                  <a:off x="202354" y="345727"/>
                  <a:ext cx="112426" cy="102583"/>
                  <a:chOff x="0" y="0"/>
                  <a:chExt cx="112425" cy="102581"/>
                </a:xfrm>
              </p:grpSpPr>
              <p:grpSp>
                <p:nvGrpSpPr>
                  <p:cNvPr id="1221" name="Group 134"/>
                  <p:cNvGrpSpPr/>
                  <p:nvPr/>
                </p:nvGrpSpPr>
                <p:grpSpPr>
                  <a:xfrm>
                    <a:off x="0" y="-1"/>
                    <a:ext cx="112426" cy="102583"/>
                    <a:chOff x="0" y="0"/>
                    <a:chExt cx="112425" cy="102581"/>
                  </a:xfrm>
                </p:grpSpPr>
                <p:sp>
                  <p:nvSpPr>
                    <p:cNvPr id="1219" name="Straight Connector 1536"/>
                    <p:cNvSpPr/>
                    <p:nvPr/>
                  </p:nvSpPr>
                  <p:spPr>
                    <a:xfrm flipH="1">
                      <a:off x="33677" y="-1"/>
                      <a:ext cx="43561" cy="102583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220" name="Straight Connector 1537"/>
                    <p:cNvSpPr/>
                    <p:nvPr/>
                  </p:nvSpPr>
                  <p:spPr>
                    <a:xfrm flipH="1" flipV="1">
                      <a:off x="0" y="25881"/>
                      <a:ext cx="112426" cy="4805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222" name="Oval 1535"/>
                  <p:cNvSpPr/>
                  <p:nvPr/>
                </p:nvSpPr>
                <p:spPr>
                  <a:xfrm rot="1370652">
                    <a:off x="25363" y="19914"/>
                    <a:ext cx="61133" cy="6133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228" name="Group 220"/>
                <p:cNvGrpSpPr/>
                <p:nvPr/>
              </p:nvGrpSpPr>
              <p:grpSpPr>
                <a:xfrm>
                  <a:off x="387513" y="142397"/>
                  <a:ext cx="112426" cy="102582"/>
                  <a:chOff x="0" y="0"/>
                  <a:chExt cx="112425" cy="102581"/>
                </a:xfrm>
              </p:grpSpPr>
              <p:grpSp>
                <p:nvGrpSpPr>
                  <p:cNvPr id="1226" name="Group 134"/>
                  <p:cNvGrpSpPr/>
                  <p:nvPr/>
                </p:nvGrpSpPr>
                <p:grpSpPr>
                  <a:xfrm>
                    <a:off x="0" y="-1"/>
                    <a:ext cx="112426" cy="102583"/>
                    <a:chOff x="0" y="0"/>
                    <a:chExt cx="112425" cy="102581"/>
                  </a:xfrm>
                </p:grpSpPr>
                <p:sp>
                  <p:nvSpPr>
                    <p:cNvPr id="1224" name="Straight Connector 1532"/>
                    <p:cNvSpPr/>
                    <p:nvPr/>
                  </p:nvSpPr>
                  <p:spPr>
                    <a:xfrm flipH="1">
                      <a:off x="33677" y="-1"/>
                      <a:ext cx="43561" cy="102583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225" name="Straight Connector 1533"/>
                    <p:cNvSpPr/>
                    <p:nvPr/>
                  </p:nvSpPr>
                  <p:spPr>
                    <a:xfrm flipH="1" flipV="1">
                      <a:off x="0" y="25881"/>
                      <a:ext cx="112426" cy="4805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227" name="Oval 1531"/>
                  <p:cNvSpPr/>
                  <p:nvPr/>
                </p:nvSpPr>
                <p:spPr>
                  <a:xfrm rot="1370652">
                    <a:off x="25363" y="19914"/>
                    <a:ext cx="61133" cy="6133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233" name="Group 225"/>
                <p:cNvGrpSpPr/>
                <p:nvPr/>
              </p:nvGrpSpPr>
              <p:grpSpPr>
                <a:xfrm>
                  <a:off x="351134" y="228752"/>
                  <a:ext cx="112426" cy="102582"/>
                  <a:chOff x="0" y="0"/>
                  <a:chExt cx="112425" cy="102581"/>
                </a:xfrm>
              </p:grpSpPr>
              <p:grpSp>
                <p:nvGrpSpPr>
                  <p:cNvPr id="1231" name="Group 135"/>
                  <p:cNvGrpSpPr/>
                  <p:nvPr/>
                </p:nvGrpSpPr>
                <p:grpSpPr>
                  <a:xfrm>
                    <a:off x="0" y="-1"/>
                    <a:ext cx="112426" cy="102583"/>
                    <a:chOff x="0" y="0"/>
                    <a:chExt cx="112425" cy="102581"/>
                  </a:xfrm>
                </p:grpSpPr>
                <p:sp>
                  <p:nvSpPr>
                    <p:cNvPr id="1229" name="Straight Connector 1528"/>
                    <p:cNvSpPr/>
                    <p:nvPr/>
                  </p:nvSpPr>
                  <p:spPr>
                    <a:xfrm flipH="1">
                      <a:off x="33677" y="-1"/>
                      <a:ext cx="43561" cy="102583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230" name="Straight Connector 1529"/>
                    <p:cNvSpPr/>
                    <p:nvPr/>
                  </p:nvSpPr>
                  <p:spPr>
                    <a:xfrm flipH="1" flipV="1">
                      <a:off x="0" y="25881"/>
                      <a:ext cx="112426" cy="4805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232" name="Oval 1527"/>
                  <p:cNvSpPr/>
                  <p:nvPr/>
                </p:nvSpPr>
                <p:spPr>
                  <a:xfrm rot="1370652">
                    <a:off x="40695" y="36003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238" name="Group 230"/>
                <p:cNvGrpSpPr/>
                <p:nvPr/>
              </p:nvGrpSpPr>
              <p:grpSpPr>
                <a:xfrm>
                  <a:off x="318336" y="306608"/>
                  <a:ext cx="112426" cy="102583"/>
                  <a:chOff x="0" y="0"/>
                  <a:chExt cx="112425" cy="102581"/>
                </a:xfrm>
              </p:grpSpPr>
              <p:grpSp>
                <p:nvGrpSpPr>
                  <p:cNvPr id="1236" name="Group 134"/>
                  <p:cNvGrpSpPr/>
                  <p:nvPr/>
                </p:nvGrpSpPr>
                <p:grpSpPr>
                  <a:xfrm>
                    <a:off x="0" y="-1"/>
                    <a:ext cx="112426" cy="102583"/>
                    <a:chOff x="0" y="0"/>
                    <a:chExt cx="112425" cy="102581"/>
                  </a:xfrm>
                </p:grpSpPr>
                <p:sp>
                  <p:nvSpPr>
                    <p:cNvPr id="1234" name="Straight Connector 1524"/>
                    <p:cNvSpPr/>
                    <p:nvPr/>
                  </p:nvSpPr>
                  <p:spPr>
                    <a:xfrm flipH="1">
                      <a:off x="33677" y="-1"/>
                      <a:ext cx="43561" cy="102583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235" name="Straight Connector 1525"/>
                    <p:cNvSpPr/>
                    <p:nvPr/>
                  </p:nvSpPr>
                  <p:spPr>
                    <a:xfrm flipH="1" flipV="1">
                      <a:off x="0" y="25881"/>
                      <a:ext cx="112426" cy="4805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237" name="Oval 1523"/>
                  <p:cNvSpPr/>
                  <p:nvPr/>
                </p:nvSpPr>
                <p:spPr>
                  <a:xfrm rot="1370652">
                    <a:off x="25363" y="19914"/>
                    <a:ext cx="61133" cy="6133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243" name="Group 237"/>
                <p:cNvGrpSpPr/>
                <p:nvPr/>
              </p:nvGrpSpPr>
              <p:grpSpPr>
                <a:xfrm>
                  <a:off x="287248" y="380404"/>
                  <a:ext cx="112426" cy="102582"/>
                  <a:chOff x="0" y="0"/>
                  <a:chExt cx="112425" cy="102581"/>
                </a:xfrm>
              </p:grpSpPr>
              <p:grpSp>
                <p:nvGrpSpPr>
                  <p:cNvPr id="1241" name="Group 135"/>
                  <p:cNvGrpSpPr/>
                  <p:nvPr/>
                </p:nvGrpSpPr>
                <p:grpSpPr>
                  <a:xfrm>
                    <a:off x="0" y="-1"/>
                    <a:ext cx="112426" cy="102583"/>
                    <a:chOff x="0" y="0"/>
                    <a:chExt cx="112425" cy="102581"/>
                  </a:xfrm>
                </p:grpSpPr>
                <p:sp>
                  <p:nvSpPr>
                    <p:cNvPr id="1239" name="Straight Connector 1520"/>
                    <p:cNvSpPr/>
                    <p:nvPr/>
                  </p:nvSpPr>
                  <p:spPr>
                    <a:xfrm flipH="1">
                      <a:off x="33677" y="-1"/>
                      <a:ext cx="43561" cy="102583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240" name="Straight Connector 1521"/>
                    <p:cNvSpPr/>
                    <p:nvPr/>
                  </p:nvSpPr>
                  <p:spPr>
                    <a:xfrm flipH="1" flipV="1">
                      <a:off x="0" y="25881"/>
                      <a:ext cx="112426" cy="4805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242" name="Oval 1519"/>
                  <p:cNvSpPr/>
                  <p:nvPr/>
                </p:nvSpPr>
                <p:spPr>
                  <a:xfrm rot="1370652">
                    <a:off x="40695" y="36003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248" name="Group 247"/>
                <p:cNvGrpSpPr/>
                <p:nvPr/>
              </p:nvGrpSpPr>
              <p:grpSpPr>
                <a:xfrm>
                  <a:off x="0" y="353681"/>
                  <a:ext cx="112426" cy="102583"/>
                  <a:chOff x="0" y="0"/>
                  <a:chExt cx="112425" cy="102581"/>
                </a:xfrm>
              </p:grpSpPr>
              <p:grpSp>
                <p:nvGrpSpPr>
                  <p:cNvPr id="1246" name="Group 135"/>
                  <p:cNvGrpSpPr/>
                  <p:nvPr/>
                </p:nvGrpSpPr>
                <p:grpSpPr>
                  <a:xfrm>
                    <a:off x="0" y="-1"/>
                    <a:ext cx="112426" cy="102583"/>
                    <a:chOff x="0" y="0"/>
                    <a:chExt cx="112425" cy="102581"/>
                  </a:xfrm>
                </p:grpSpPr>
                <p:sp>
                  <p:nvSpPr>
                    <p:cNvPr id="1244" name="Straight Connector 1516"/>
                    <p:cNvSpPr/>
                    <p:nvPr/>
                  </p:nvSpPr>
                  <p:spPr>
                    <a:xfrm flipH="1">
                      <a:off x="33677" y="-1"/>
                      <a:ext cx="43561" cy="102583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245" name="Straight Connector 1517"/>
                    <p:cNvSpPr/>
                    <p:nvPr/>
                  </p:nvSpPr>
                  <p:spPr>
                    <a:xfrm flipH="1" flipV="1">
                      <a:off x="0" y="25881"/>
                      <a:ext cx="112426" cy="4805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247" name="Oval 1515"/>
                  <p:cNvSpPr/>
                  <p:nvPr/>
                </p:nvSpPr>
                <p:spPr>
                  <a:xfrm rot="1370652">
                    <a:off x="40695" y="36003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253" name="Group 252"/>
                <p:cNvGrpSpPr/>
                <p:nvPr/>
              </p:nvGrpSpPr>
              <p:grpSpPr>
                <a:xfrm>
                  <a:off x="84504" y="389281"/>
                  <a:ext cx="112427" cy="102582"/>
                  <a:chOff x="0" y="0"/>
                  <a:chExt cx="112425" cy="102581"/>
                </a:xfrm>
              </p:grpSpPr>
              <p:grpSp>
                <p:nvGrpSpPr>
                  <p:cNvPr id="1251" name="Group 134"/>
                  <p:cNvGrpSpPr/>
                  <p:nvPr/>
                </p:nvGrpSpPr>
                <p:grpSpPr>
                  <a:xfrm>
                    <a:off x="0" y="-1"/>
                    <a:ext cx="112426" cy="102583"/>
                    <a:chOff x="0" y="0"/>
                    <a:chExt cx="112425" cy="102581"/>
                  </a:xfrm>
                </p:grpSpPr>
                <p:sp>
                  <p:nvSpPr>
                    <p:cNvPr id="1249" name="Straight Connector 1512"/>
                    <p:cNvSpPr/>
                    <p:nvPr/>
                  </p:nvSpPr>
                  <p:spPr>
                    <a:xfrm flipH="1">
                      <a:off x="33677" y="-1"/>
                      <a:ext cx="43561" cy="102583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250" name="Straight Connector 1513"/>
                    <p:cNvSpPr/>
                    <p:nvPr/>
                  </p:nvSpPr>
                  <p:spPr>
                    <a:xfrm flipH="1" flipV="1">
                      <a:off x="0" y="25881"/>
                      <a:ext cx="112426" cy="4805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252" name="Oval 1511"/>
                  <p:cNvSpPr/>
                  <p:nvPr/>
                </p:nvSpPr>
                <p:spPr>
                  <a:xfrm rot="1370652">
                    <a:off x="25363" y="19914"/>
                    <a:ext cx="61133" cy="6133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258" name="Group 257"/>
                <p:cNvGrpSpPr/>
                <p:nvPr/>
              </p:nvGrpSpPr>
              <p:grpSpPr>
                <a:xfrm>
                  <a:off x="169009" y="424880"/>
                  <a:ext cx="112427" cy="102582"/>
                  <a:chOff x="0" y="0"/>
                  <a:chExt cx="112425" cy="102581"/>
                </a:xfrm>
              </p:grpSpPr>
              <p:grpSp>
                <p:nvGrpSpPr>
                  <p:cNvPr id="1256" name="Group 135"/>
                  <p:cNvGrpSpPr/>
                  <p:nvPr/>
                </p:nvGrpSpPr>
                <p:grpSpPr>
                  <a:xfrm>
                    <a:off x="0" y="-1"/>
                    <a:ext cx="112426" cy="102583"/>
                    <a:chOff x="0" y="0"/>
                    <a:chExt cx="112425" cy="102581"/>
                  </a:xfrm>
                </p:grpSpPr>
                <p:sp>
                  <p:nvSpPr>
                    <p:cNvPr id="1254" name="Straight Connector 1508"/>
                    <p:cNvSpPr/>
                    <p:nvPr/>
                  </p:nvSpPr>
                  <p:spPr>
                    <a:xfrm flipH="1">
                      <a:off x="33677" y="-1"/>
                      <a:ext cx="43561" cy="102583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255" name="Straight Connector 1509"/>
                    <p:cNvSpPr/>
                    <p:nvPr/>
                  </p:nvSpPr>
                  <p:spPr>
                    <a:xfrm flipH="1" flipV="1">
                      <a:off x="0" y="25881"/>
                      <a:ext cx="112426" cy="4805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257" name="Oval 1507"/>
                  <p:cNvSpPr/>
                  <p:nvPr/>
                </p:nvSpPr>
                <p:spPr>
                  <a:xfrm rot="1370652">
                    <a:off x="40695" y="36003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1375" name="Group 1590"/>
              <p:cNvGrpSpPr/>
              <p:nvPr/>
            </p:nvGrpSpPr>
            <p:grpSpPr>
              <a:xfrm>
                <a:off x="1384075" y="-1"/>
                <a:ext cx="516910" cy="578887"/>
                <a:chOff x="0" y="0"/>
                <a:chExt cx="516908" cy="578885"/>
              </a:xfrm>
            </p:grpSpPr>
            <p:grpSp>
              <p:nvGrpSpPr>
                <p:cNvPr id="1264" name="Group 139"/>
                <p:cNvGrpSpPr/>
                <p:nvPr/>
              </p:nvGrpSpPr>
              <p:grpSpPr>
                <a:xfrm>
                  <a:off x="-1" y="137291"/>
                  <a:ext cx="106269" cy="96734"/>
                  <a:chOff x="0" y="0"/>
                  <a:chExt cx="106267" cy="96733"/>
                </a:xfrm>
              </p:grpSpPr>
              <p:grpSp>
                <p:nvGrpSpPr>
                  <p:cNvPr id="1262" name="Group 135"/>
                  <p:cNvGrpSpPr/>
                  <p:nvPr/>
                </p:nvGrpSpPr>
                <p:grpSpPr>
                  <a:xfrm>
                    <a:off x="-1" y="0"/>
                    <a:ext cx="106269" cy="96734"/>
                    <a:chOff x="0" y="0"/>
                    <a:chExt cx="106267" cy="96733"/>
                  </a:xfrm>
                </p:grpSpPr>
                <p:sp>
                  <p:nvSpPr>
                    <p:cNvPr id="1260" name="Straight Connector 1710"/>
                    <p:cNvSpPr/>
                    <p:nvPr/>
                  </p:nvSpPr>
                  <p:spPr>
                    <a:xfrm>
                      <a:off x="26105" y="0"/>
                      <a:ext cx="55345" cy="96734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261" name="Straight Connector 1711"/>
                    <p:cNvSpPr/>
                    <p:nvPr/>
                  </p:nvSpPr>
                  <p:spPr>
                    <a:xfrm flipH="1">
                      <a:off x="-1" y="16697"/>
                      <a:ext cx="106269" cy="6046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263" name="Oval 1709"/>
                  <p:cNvSpPr/>
                  <p:nvPr/>
                </p:nvSpPr>
                <p:spPr>
                  <a:xfrm rot="19803677">
                    <a:off x="38847" y="32646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269" name="Group 145"/>
                <p:cNvGrpSpPr/>
                <p:nvPr/>
              </p:nvGrpSpPr>
              <p:grpSpPr>
                <a:xfrm>
                  <a:off x="46415" y="217883"/>
                  <a:ext cx="106268" cy="96735"/>
                  <a:chOff x="0" y="0"/>
                  <a:chExt cx="106267" cy="96733"/>
                </a:xfrm>
              </p:grpSpPr>
              <p:grpSp>
                <p:nvGrpSpPr>
                  <p:cNvPr id="1267" name="Group 134"/>
                  <p:cNvGrpSpPr/>
                  <p:nvPr/>
                </p:nvGrpSpPr>
                <p:grpSpPr>
                  <a:xfrm>
                    <a:off x="-1" y="0"/>
                    <a:ext cx="106269" cy="96734"/>
                    <a:chOff x="0" y="0"/>
                    <a:chExt cx="106267" cy="96733"/>
                  </a:xfrm>
                </p:grpSpPr>
                <p:sp>
                  <p:nvSpPr>
                    <p:cNvPr id="1265" name="Straight Connector 1702"/>
                    <p:cNvSpPr/>
                    <p:nvPr/>
                  </p:nvSpPr>
                  <p:spPr>
                    <a:xfrm>
                      <a:off x="26105" y="0"/>
                      <a:ext cx="55345" cy="96734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266" name="Straight Connector 1703"/>
                    <p:cNvSpPr/>
                    <p:nvPr/>
                  </p:nvSpPr>
                  <p:spPr>
                    <a:xfrm flipH="1">
                      <a:off x="-1" y="16697"/>
                      <a:ext cx="106269" cy="6046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268" name="Oval 1701"/>
                  <p:cNvSpPr/>
                  <p:nvPr/>
                </p:nvSpPr>
                <p:spPr>
                  <a:xfrm rot="19803677">
                    <a:off x="22931" y="16894"/>
                    <a:ext cx="61133" cy="6133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274" name="Group 150"/>
                <p:cNvGrpSpPr/>
                <p:nvPr/>
              </p:nvGrpSpPr>
              <p:grpSpPr>
                <a:xfrm>
                  <a:off x="79461" y="91527"/>
                  <a:ext cx="106268" cy="96734"/>
                  <a:chOff x="0" y="0"/>
                  <a:chExt cx="106267" cy="96733"/>
                </a:xfrm>
              </p:grpSpPr>
              <p:grpSp>
                <p:nvGrpSpPr>
                  <p:cNvPr id="1272" name="Group 134"/>
                  <p:cNvGrpSpPr/>
                  <p:nvPr/>
                </p:nvGrpSpPr>
                <p:grpSpPr>
                  <a:xfrm>
                    <a:off x="-1" y="0"/>
                    <a:ext cx="106269" cy="96734"/>
                    <a:chOff x="0" y="0"/>
                    <a:chExt cx="106267" cy="96733"/>
                  </a:xfrm>
                </p:grpSpPr>
                <p:sp>
                  <p:nvSpPr>
                    <p:cNvPr id="1270" name="Straight Connector 1698"/>
                    <p:cNvSpPr/>
                    <p:nvPr/>
                  </p:nvSpPr>
                  <p:spPr>
                    <a:xfrm>
                      <a:off x="26105" y="0"/>
                      <a:ext cx="55345" cy="96734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271" name="Straight Connector 1699"/>
                    <p:cNvSpPr/>
                    <p:nvPr/>
                  </p:nvSpPr>
                  <p:spPr>
                    <a:xfrm flipH="1">
                      <a:off x="-1" y="16697"/>
                      <a:ext cx="106269" cy="6046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273" name="Oval 1697"/>
                  <p:cNvSpPr/>
                  <p:nvPr/>
                </p:nvSpPr>
                <p:spPr>
                  <a:xfrm rot="19803677">
                    <a:off x="22931" y="16894"/>
                    <a:ext cx="61133" cy="6133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279" name="Group 164"/>
                <p:cNvGrpSpPr/>
                <p:nvPr/>
              </p:nvGrpSpPr>
              <p:grpSpPr>
                <a:xfrm>
                  <a:off x="126227" y="172728"/>
                  <a:ext cx="106268" cy="96734"/>
                  <a:chOff x="0" y="0"/>
                  <a:chExt cx="106267" cy="96733"/>
                </a:xfrm>
              </p:grpSpPr>
              <p:grpSp>
                <p:nvGrpSpPr>
                  <p:cNvPr id="1277" name="Group 135"/>
                  <p:cNvGrpSpPr/>
                  <p:nvPr/>
                </p:nvGrpSpPr>
                <p:grpSpPr>
                  <a:xfrm>
                    <a:off x="-1" y="0"/>
                    <a:ext cx="106269" cy="96734"/>
                    <a:chOff x="0" y="0"/>
                    <a:chExt cx="106267" cy="96733"/>
                  </a:xfrm>
                </p:grpSpPr>
                <p:sp>
                  <p:nvSpPr>
                    <p:cNvPr id="1275" name="Straight Connector 1694"/>
                    <p:cNvSpPr/>
                    <p:nvPr/>
                  </p:nvSpPr>
                  <p:spPr>
                    <a:xfrm>
                      <a:off x="26105" y="0"/>
                      <a:ext cx="55345" cy="96734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276" name="Straight Connector 1695"/>
                    <p:cNvSpPr/>
                    <p:nvPr/>
                  </p:nvSpPr>
                  <p:spPr>
                    <a:xfrm flipH="1">
                      <a:off x="-1" y="16697"/>
                      <a:ext cx="106269" cy="6046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278" name="Oval 1693"/>
                  <p:cNvSpPr/>
                  <p:nvPr/>
                </p:nvSpPr>
                <p:spPr>
                  <a:xfrm rot="19803677">
                    <a:off x="38847" y="32646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284" name="Group 169"/>
                <p:cNvGrpSpPr/>
                <p:nvPr/>
              </p:nvGrpSpPr>
              <p:grpSpPr>
                <a:xfrm>
                  <a:off x="9467" y="337465"/>
                  <a:ext cx="106268" cy="96734"/>
                  <a:chOff x="0" y="0"/>
                  <a:chExt cx="106267" cy="96733"/>
                </a:xfrm>
              </p:grpSpPr>
              <p:grpSp>
                <p:nvGrpSpPr>
                  <p:cNvPr id="1282" name="Group 134"/>
                  <p:cNvGrpSpPr/>
                  <p:nvPr/>
                </p:nvGrpSpPr>
                <p:grpSpPr>
                  <a:xfrm>
                    <a:off x="-1" y="0"/>
                    <a:ext cx="106269" cy="96734"/>
                    <a:chOff x="0" y="0"/>
                    <a:chExt cx="106267" cy="96733"/>
                  </a:xfrm>
                </p:grpSpPr>
                <p:sp>
                  <p:nvSpPr>
                    <p:cNvPr id="1280" name="Straight Connector 1690"/>
                    <p:cNvSpPr/>
                    <p:nvPr/>
                  </p:nvSpPr>
                  <p:spPr>
                    <a:xfrm>
                      <a:off x="26105" y="0"/>
                      <a:ext cx="55345" cy="96734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281" name="Straight Connector 1691"/>
                    <p:cNvSpPr/>
                    <p:nvPr/>
                  </p:nvSpPr>
                  <p:spPr>
                    <a:xfrm flipH="1">
                      <a:off x="-1" y="16697"/>
                      <a:ext cx="106269" cy="6046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283" name="Oval 1689"/>
                  <p:cNvSpPr/>
                  <p:nvPr/>
                </p:nvSpPr>
                <p:spPr>
                  <a:xfrm rot="19803677">
                    <a:off x="22931" y="16894"/>
                    <a:ext cx="61133" cy="6133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289" name="Group 174"/>
                <p:cNvGrpSpPr/>
                <p:nvPr/>
              </p:nvGrpSpPr>
              <p:grpSpPr>
                <a:xfrm>
                  <a:off x="88928" y="291701"/>
                  <a:ext cx="106268" cy="96734"/>
                  <a:chOff x="0" y="0"/>
                  <a:chExt cx="106267" cy="96733"/>
                </a:xfrm>
              </p:grpSpPr>
              <p:grpSp>
                <p:nvGrpSpPr>
                  <p:cNvPr id="1287" name="Group 135"/>
                  <p:cNvGrpSpPr/>
                  <p:nvPr/>
                </p:nvGrpSpPr>
                <p:grpSpPr>
                  <a:xfrm>
                    <a:off x="-1" y="0"/>
                    <a:ext cx="106269" cy="96734"/>
                    <a:chOff x="0" y="0"/>
                    <a:chExt cx="106267" cy="96733"/>
                  </a:xfrm>
                </p:grpSpPr>
                <p:sp>
                  <p:nvSpPr>
                    <p:cNvPr id="1285" name="Straight Connector 1686"/>
                    <p:cNvSpPr/>
                    <p:nvPr/>
                  </p:nvSpPr>
                  <p:spPr>
                    <a:xfrm>
                      <a:off x="26105" y="0"/>
                      <a:ext cx="55345" cy="96734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286" name="Straight Connector 1687"/>
                    <p:cNvSpPr/>
                    <p:nvPr/>
                  </p:nvSpPr>
                  <p:spPr>
                    <a:xfrm flipH="1">
                      <a:off x="-1" y="16697"/>
                      <a:ext cx="106269" cy="6046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288" name="Oval 1685"/>
                  <p:cNvSpPr/>
                  <p:nvPr/>
                </p:nvSpPr>
                <p:spPr>
                  <a:xfrm rot="19803677">
                    <a:off x="38847" y="32646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294" name="Group 179"/>
                <p:cNvGrpSpPr/>
                <p:nvPr/>
              </p:nvGrpSpPr>
              <p:grpSpPr>
                <a:xfrm>
                  <a:off x="168390" y="245937"/>
                  <a:ext cx="106268" cy="96735"/>
                  <a:chOff x="0" y="0"/>
                  <a:chExt cx="106267" cy="96733"/>
                </a:xfrm>
              </p:grpSpPr>
              <p:grpSp>
                <p:nvGrpSpPr>
                  <p:cNvPr id="1292" name="Group 134"/>
                  <p:cNvGrpSpPr/>
                  <p:nvPr/>
                </p:nvGrpSpPr>
                <p:grpSpPr>
                  <a:xfrm>
                    <a:off x="-1" y="0"/>
                    <a:ext cx="106269" cy="96734"/>
                    <a:chOff x="0" y="0"/>
                    <a:chExt cx="106267" cy="96733"/>
                  </a:xfrm>
                </p:grpSpPr>
                <p:sp>
                  <p:nvSpPr>
                    <p:cNvPr id="1290" name="Straight Connector 1682"/>
                    <p:cNvSpPr/>
                    <p:nvPr/>
                  </p:nvSpPr>
                  <p:spPr>
                    <a:xfrm>
                      <a:off x="26105" y="0"/>
                      <a:ext cx="55345" cy="96734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291" name="Straight Connector 1683"/>
                    <p:cNvSpPr/>
                    <p:nvPr/>
                  </p:nvSpPr>
                  <p:spPr>
                    <a:xfrm flipH="1">
                      <a:off x="-1" y="16697"/>
                      <a:ext cx="106269" cy="6046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293" name="Oval 1681"/>
                  <p:cNvSpPr/>
                  <p:nvPr/>
                </p:nvSpPr>
                <p:spPr>
                  <a:xfrm rot="19803677">
                    <a:off x="22931" y="16894"/>
                    <a:ext cx="61133" cy="6133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299" name="Group 184"/>
                <p:cNvGrpSpPr/>
                <p:nvPr/>
              </p:nvGrpSpPr>
              <p:grpSpPr>
                <a:xfrm>
                  <a:off x="158922" y="45763"/>
                  <a:ext cx="106268" cy="96735"/>
                  <a:chOff x="0" y="0"/>
                  <a:chExt cx="106267" cy="96733"/>
                </a:xfrm>
              </p:grpSpPr>
              <p:grpSp>
                <p:nvGrpSpPr>
                  <p:cNvPr id="1297" name="Group 135"/>
                  <p:cNvGrpSpPr/>
                  <p:nvPr/>
                </p:nvGrpSpPr>
                <p:grpSpPr>
                  <a:xfrm>
                    <a:off x="-1" y="0"/>
                    <a:ext cx="106269" cy="96734"/>
                    <a:chOff x="0" y="0"/>
                    <a:chExt cx="106267" cy="96733"/>
                  </a:xfrm>
                </p:grpSpPr>
                <p:sp>
                  <p:nvSpPr>
                    <p:cNvPr id="1295" name="Straight Connector 1678"/>
                    <p:cNvSpPr/>
                    <p:nvPr/>
                  </p:nvSpPr>
                  <p:spPr>
                    <a:xfrm>
                      <a:off x="26105" y="0"/>
                      <a:ext cx="55345" cy="96734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296" name="Straight Connector 1679"/>
                    <p:cNvSpPr/>
                    <p:nvPr/>
                  </p:nvSpPr>
                  <p:spPr>
                    <a:xfrm flipH="1">
                      <a:off x="-1" y="16697"/>
                      <a:ext cx="106269" cy="6046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298" name="Oval 1677"/>
                  <p:cNvSpPr/>
                  <p:nvPr/>
                </p:nvSpPr>
                <p:spPr>
                  <a:xfrm rot="19803677">
                    <a:off x="38847" y="32646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304" name="Group 189"/>
                <p:cNvGrpSpPr/>
                <p:nvPr/>
              </p:nvGrpSpPr>
              <p:grpSpPr>
                <a:xfrm>
                  <a:off x="205337" y="126356"/>
                  <a:ext cx="106268" cy="96734"/>
                  <a:chOff x="0" y="0"/>
                  <a:chExt cx="106267" cy="96733"/>
                </a:xfrm>
              </p:grpSpPr>
              <p:grpSp>
                <p:nvGrpSpPr>
                  <p:cNvPr id="1302" name="Group 134"/>
                  <p:cNvGrpSpPr/>
                  <p:nvPr/>
                </p:nvGrpSpPr>
                <p:grpSpPr>
                  <a:xfrm>
                    <a:off x="-1" y="0"/>
                    <a:ext cx="106269" cy="96734"/>
                    <a:chOff x="0" y="0"/>
                    <a:chExt cx="106267" cy="96733"/>
                  </a:xfrm>
                </p:grpSpPr>
                <p:sp>
                  <p:nvSpPr>
                    <p:cNvPr id="1300" name="Straight Connector 1674"/>
                    <p:cNvSpPr/>
                    <p:nvPr/>
                  </p:nvSpPr>
                  <p:spPr>
                    <a:xfrm>
                      <a:off x="26105" y="0"/>
                      <a:ext cx="55345" cy="96734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301" name="Straight Connector 1675"/>
                    <p:cNvSpPr/>
                    <p:nvPr/>
                  </p:nvSpPr>
                  <p:spPr>
                    <a:xfrm flipH="1">
                      <a:off x="-1" y="16697"/>
                      <a:ext cx="106269" cy="6046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303" name="Oval 1673"/>
                  <p:cNvSpPr/>
                  <p:nvPr/>
                </p:nvSpPr>
                <p:spPr>
                  <a:xfrm rot="19803677">
                    <a:off x="22931" y="16894"/>
                    <a:ext cx="61133" cy="6133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309" name="Group 194"/>
                <p:cNvGrpSpPr/>
                <p:nvPr/>
              </p:nvGrpSpPr>
              <p:grpSpPr>
                <a:xfrm>
                  <a:off x="247851" y="200174"/>
                  <a:ext cx="106268" cy="96734"/>
                  <a:chOff x="0" y="0"/>
                  <a:chExt cx="106267" cy="96733"/>
                </a:xfrm>
              </p:grpSpPr>
              <p:grpSp>
                <p:nvGrpSpPr>
                  <p:cNvPr id="1307" name="Group 135"/>
                  <p:cNvGrpSpPr/>
                  <p:nvPr/>
                </p:nvGrpSpPr>
                <p:grpSpPr>
                  <a:xfrm>
                    <a:off x="-1" y="0"/>
                    <a:ext cx="106269" cy="96734"/>
                    <a:chOff x="0" y="0"/>
                    <a:chExt cx="106267" cy="96733"/>
                  </a:xfrm>
                </p:grpSpPr>
                <p:sp>
                  <p:nvSpPr>
                    <p:cNvPr id="1305" name="Straight Connector 1670"/>
                    <p:cNvSpPr/>
                    <p:nvPr/>
                  </p:nvSpPr>
                  <p:spPr>
                    <a:xfrm>
                      <a:off x="26105" y="0"/>
                      <a:ext cx="55345" cy="96734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306" name="Straight Connector 1671"/>
                    <p:cNvSpPr/>
                    <p:nvPr/>
                  </p:nvSpPr>
                  <p:spPr>
                    <a:xfrm flipH="1">
                      <a:off x="-1" y="16697"/>
                      <a:ext cx="106269" cy="6046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308" name="Oval 1669"/>
                  <p:cNvSpPr/>
                  <p:nvPr/>
                </p:nvSpPr>
                <p:spPr>
                  <a:xfrm rot="19803677">
                    <a:off x="38847" y="32646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314" name="Group 199"/>
                <p:cNvGrpSpPr/>
                <p:nvPr/>
              </p:nvGrpSpPr>
              <p:grpSpPr>
                <a:xfrm>
                  <a:off x="49431" y="406856"/>
                  <a:ext cx="106268" cy="96734"/>
                  <a:chOff x="0" y="0"/>
                  <a:chExt cx="106267" cy="96733"/>
                </a:xfrm>
              </p:grpSpPr>
              <p:grpSp>
                <p:nvGrpSpPr>
                  <p:cNvPr id="1312" name="Group 135"/>
                  <p:cNvGrpSpPr/>
                  <p:nvPr/>
                </p:nvGrpSpPr>
                <p:grpSpPr>
                  <a:xfrm>
                    <a:off x="-1" y="0"/>
                    <a:ext cx="106269" cy="96734"/>
                    <a:chOff x="0" y="0"/>
                    <a:chExt cx="106267" cy="96733"/>
                  </a:xfrm>
                </p:grpSpPr>
                <p:sp>
                  <p:nvSpPr>
                    <p:cNvPr id="1310" name="Straight Connector 1666"/>
                    <p:cNvSpPr/>
                    <p:nvPr/>
                  </p:nvSpPr>
                  <p:spPr>
                    <a:xfrm>
                      <a:off x="26105" y="0"/>
                      <a:ext cx="55345" cy="96734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311" name="Straight Connector 1667"/>
                    <p:cNvSpPr/>
                    <p:nvPr/>
                  </p:nvSpPr>
                  <p:spPr>
                    <a:xfrm flipH="1">
                      <a:off x="-1" y="16697"/>
                      <a:ext cx="106269" cy="6046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313" name="Oval 1665"/>
                  <p:cNvSpPr/>
                  <p:nvPr/>
                </p:nvSpPr>
                <p:spPr>
                  <a:xfrm rot="19803677">
                    <a:off x="38847" y="32646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319" name="Group 204"/>
                <p:cNvGrpSpPr/>
                <p:nvPr/>
              </p:nvGrpSpPr>
              <p:grpSpPr>
                <a:xfrm>
                  <a:off x="129392" y="361960"/>
                  <a:ext cx="106268" cy="96734"/>
                  <a:chOff x="0" y="0"/>
                  <a:chExt cx="106267" cy="96733"/>
                </a:xfrm>
              </p:grpSpPr>
              <p:grpSp>
                <p:nvGrpSpPr>
                  <p:cNvPr id="1317" name="Group 134"/>
                  <p:cNvGrpSpPr/>
                  <p:nvPr/>
                </p:nvGrpSpPr>
                <p:grpSpPr>
                  <a:xfrm>
                    <a:off x="-1" y="0"/>
                    <a:ext cx="106269" cy="96734"/>
                    <a:chOff x="0" y="0"/>
                    <a:chExt cx="106267" cy="96733"/>
                  </a:xfrm>
                </p:grpSpPr>
                <p:sp>
                  <p:nvSpPr>
                    <p:cNvPr id="1315" name="Straight Connector 1662"/>
                    <p:cNvSpPr/>
                    <p:nvPr/>
                  </p:nvSpPr>
                  <p:spPr>
                    <a:xfrm>
                      <a:off x="26105" y="0"/>
                      <a:ext cx="55345" cy="96734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316" name="Straight Connector 1663"/>
                    <p:cNvSpPr/>
                    <p:nvPr/>
                  </p:nvSpPr>
                  <p:spPr>
                    <a:xfrm flipH="1">
                      <a:off x="-1" y="16697"/>
                      <a:ext cx="106269" cy="6046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318" name="Oval 1661"/>
                  <p:cNvSpPr/>
                  <p:nvPr/>
                </p:nvSpPr>
                <p:spPr>
                  <a:xfrm rot="19803677">
                    <a:off x="22931" y="16894"/>
                    <a:ext cx="61133" cy="6133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324" name="Group 209"/>
                <p:cNvGrpSpPr/>
                <p:nvPr/>
              </p:nvGrpSpPr>
              <p:grpSpPr>
                <a:xfrm>
                  <a:off x="209204" y="316805"/>
                  <a:ext cx="106268" cy="96734"/>
                  <a:chOff x="0" y="0"/>
                  <a:chExt cx="106267" cy="96733"/>
                </a:xfrm>
              </p:grpSpPr>
              <p:grpSp>
                <p:nvGrpSpPr>
                  <p:cNvPr id="1322" name="Group 135"/>
                  <p:cNvGrpSpPr/>
                  <p:nvPr/>
                </p:nvGrpSpPr>
                <p:grpSpPr>
                  <a:xfrm>
                    <a:off x="-1" y="0"/>
                    <a:ext cx="106269" cy="96734"/>
                    <a:chOff x="0" y="0"/>
                    <a:chExt cx="106267" cy="96733"/>
                  </a:xfrm>
                </p:grpSpPr>
                <p:sp>
                  <p:nvSpPr>
                    <p:cNvPr id="1320" name="Straight Connector 1658"/>
                    <p:cNvSpPr/>
                    <p:nvPr/>
                  </p:nvSpPr>
                  <p:spPr>
                    <a:xfrm>
                      <a:off x="26105" y="0"/>
                      <a:ext cx="55345" cy="96734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321" name="Straight Connector 1659"/>
                    <p:cNvSpPr/>
                    <p:nvPr/>
                  </p:nvSpPr>
                  <p:spPr>
                    <a:xfrm flipH="1">
                      <a:off x="-1" y="16697"/>
                      <a:ext cx="106269" cy="6046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323" name="Oval 1657"/>
                  <p:cNvSpPr/>
                  <p:nvPr/>
                </p:nvSpPr>
                <p:spPr>
                  <a:xfrm rot="19803677">
                    <a:off x="38847" y="32646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329" name="Group 215"/>
                <p:cNvGrpSpPr/>
                <p:nvPr/>
              </p:nvGrpSpPr>
              <p:grpSpPr>
                <a:xfrm>
                  <a:off x="288315" y="270432"/>
                  <a:ext cx="106268" cy="96735"/>
                  <a:chOff x="0" y="0"/>
                  <a:chExt cx="106267" cy="96733"/>
                </a:xfrm>
              </p:grpSpPr>
              <p:grpSp>
                <p:nvGrpSpPr>
                  <p:cNvPr id="1327" name="Group 134"/>
                  <p:cNvGrpSpPr/>
                  <p:nvPr/>
                </p:nvGrpSpPr>
                <p:grpSpPr>
                  <a:xfrm>
                    <a:off x="-1" y="0"/>
                    <a:ext cx="106269" cy="96734"/>
                    <a:chOff x="0" y="0"/>
                    <a:chExt cx="106267" cy="96733"/>
                  </a:xfrm>
                </p:grpSpPr>
                <p:sp>
                  <p:nvSpPr>
                    <p:cNvPr id="1325" name="Straight Connector 1654"/>
                    <p:cNvSpPr/>
                    <p:nvPr/>
                  </p:nvSpPr>
                  <p:spPr>
                    <a:xfrm>
                      <a:off x="26105" y="0"/>
                      <a:ext cx="55345" cy="96734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326" name="Straight Connector 1655"/>
                    <p:cNvSpPr/>
                    <p:nvPr/>
                  </p:nvSpPr>
                  <p:spPr>
                    <a:xfrm flipH="1">
                      <a:off x="-1" y="16697"/>
                      <a:ext cx="106269" cy="6046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328" name="Oval 1653"/>
                  <p:cNvSpPr/>
                  <p:nvPr/>
                </p:nvSpPr>
                <p:spPr>
                  <a:xfrm rot="19803677">
                    <a:off x="22931" y="16894"/>
                    <a:ext cx="61133" cy="6133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334" name="Group 220"/>
                <p:cNvGrpSpPr/>
                <p:nvPr/>
              </p:nvGrpSpPr>
              <p:grpSpPr>
                <a:xfrm>
                  <a:off x="238383" y="0"/>
                  <a:ext cx="106268" cy="96734"/>
                  <a:chOff x="0" y="0"/>
                  <a:chExt cx="106267" cy="96733"/>
                </a:xfrm>
              </p:grpSpPr>
              <p:grpSp>
                <p:nvGrpSpPr>
                  <p:cNvPr id="1332" name="Group 134"/>
                  <p:cNvGrpSpPr/>
                  <p:nvPr/>
                </p:nvGrpSpPr>
                <p:grpSpPr>
                  <a:xfrm>
                    <a:off x="-1" y="0"/>
                    <a:ext cx="106269" cy="96734"/>
                    <a:chOff x="0" y="0"/>
                    <a:chExt cx="106267" cy="96733"/>
                  </a:xfrm>
                </p:grpSpPr>
                <p:sp>
                  <p:nvSpPr>
                    <p:cNvPr id="1330" name="Straight Connector 1650"/>
                    <p:cNvSpPr/>
                    <p:nvPr/>
                  </p:nvSpPr>
                  <p:spPr>
                    <a:xfrm>
                      <a:off x="26105" y="0"/>
                      <a:ext cx="55345" cy="96734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331" name="Straight Connector 1651"/>
                    <p:cNvSpPr/>
                    <p:nvPr/>
                  </p:nvSpPr>
                  <p:spPr>
                    <a:xfrm flipH="1">
                      <a:off x="-1" y="16697"/>
                      <a:ext cx="106269" cy="6046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333" name="Oval 1649"/>
                  <p:cNvSpPr/>
                  <p:nvPr/>
                </p:nvSpPr>
                <p:spPr>
                  <a:xfrm rot="19803677">
                    <a:off x="22931" y="16894"/>
                    <a:ext cx="61133" cy="6133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339" name="Group 225"/>
                <p:cNvGrpSpPr/>
                <p:nvPr/>
              </p:nvGrpSpPr>
              <p:grpSpPr>
                <a:xfrm>
                  <a:off x="285149" y="81201"/>
                  <a:ext cx="106268" cy="96734"/>
                  <a:chOff x="0" y="0"/>
                  <a:chExt cx="106267" cy="96733"/>
                </a:xfrm>
              </p:grpSpPr>
              <p:grpSp>
                <p:nvGrpSpPr>
                  <p:cNvPr id="1337" name="Group 135"/>
                  <p:cNvGrpSpPr/>
                  <p:nvPr/>
                </p:nvGrpSpPr>
                <p:grpSpPr>
                  <a:xfrm>
                    <a:off x="-1" y="0"/>
                    <a:ext cx="106269" cy="96734"/>
                    <a:chOff x="0" y="0"/>
                    <a:chExt cx="106267" cy="96733"/>
                  </a:xfrm>
                </p:grpSpPr>
                <p:sp>
                  <p:nvSpPr>
                    <p:cNvPr id="1335" name="Straight Connector 1646"/>
                    <p:cNvSpPr/>
                    <p:nvPr/>
                  </p:nvSpPr>
                  <p:spPr>
                    <a:xfrm>
                      <a:off x="26105" y="0"/>
                      <a:ext cx="55345" cy="96734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336" name="Straight Connector 1647"/>
                    <p:cNvSpPr/>
                    <p:nvPr/>
                  </p:nvSpPr>
                  <p:spPr>
                    <a:xfrm flipH="1">
                      <a:off x="-1" y="16697"/>
                      <a:ext cx="106269" cy="6046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338" name="Oval 1645"/>
                  <p:cNvSpPr/>
                  <p:nvPr/>
                </p:nvSpPr>
                <p:spPr>
                  <a:xfrm rot="19803677">
                    <a:off x="38847" y="32646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344" name="Group 230"/>
                <p:cNvGrpSpPr/>
                <p:nvPr/>
              </p:nvGrpSpPr>
              <p:grpSpPr>
                <a:xfrm>
                  <a:off x="327312" y="154410"/>
                  <a:ext cx="106268" cy="96734"/>
                  <a:chOff x="0" y="0"/>
                  <a:chExt cx="106267" cy="96733"/>
                </a:xfrm>
              </p:grpSpPr>
              <p:grpSp>
                <p:nvGrpSpPr>
                  <p:cNvPr id="1342" name="Group 134"/>
                  <p:cNvGrpSpPr/>
                  <p:nvPr/>
                </p:nvGrpSpPr>
                <p:grpSpPr>
                  <a:xfrm>
                    <a:off x="-1" y="0"/>
                    <a:ext cx="106269" cy="96734"/>
                    <a:chOff x="0" y="0"/>
                    <a:chExt cx="106267" cy="96733"/>
                  </a:xfrm>
                </p:grpSpPr>
                <p:sp>
                  <p:nvSpPr>
                    <p:cNvPr id="1340" name="Straight Connector 1642"/>
                    <p:cNvSpPr/>
                    <p:nvPr/>
                  </p:nvSpPr>
                  <p:spPr>
                    <a:xfrm>
                      <a:off x="26105" y="0"/>
                      <a:ext cx="55345" cy="96734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341" name="Straight Connector 1643"/>
                    <p:cNvSpPr/>
                    <p:nvPr/>
                  </p:nvSpPr>
                  <p:spPr>
                    <a:xfrm flipH="1">
                      <a:off x="-1" y="16697"/>
                      <a:ext cx="106269" cy="6046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343" name="Oval 1641"/>
                  <p:cNvSpPr/>
                  <p:nvPr/>
                </p:nvSpPr>
                <p:spPr>
                  <a:xfrm rot="19803677">
                    <a:off x="22931" y="16894"/>
                    <a:ext cx="61133" cy="6133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349" name="Group 237"/>
                <p:cNvGrpSpPr/>
                <p:nvPr/>
              </p:nvGrpSpPr>
              <p:grpSpPr>
                <a:xfrm>
                  <a:off x="367276" y="223801"/>
                  <a:ext cx="106268" cy="96734"/>
                  <a:chOff x="0" y="0"/>
                  <a:chExt cx="106267" cy="96733"/>
                </a:xfrm>
              </p:grpSpPr>
              <p:grpSp>
                <p:nvGrpSpPr>
                  <p:cNvPr id="1347" name="Group 135"/>
                  <p:cNvGrpSpPr/>
                  <p:nvPr/>
                </p:nvGrpSpPr>
                <p:grpSpPr>
                  <a:xfrm>
                    <a:off x="-1" y="0"/>
                    <a:ext cx="106269" cy="96734"/>
                    <a:chOff x="0" y="0"/>
                    <a:chExt cx="106267" cy="96733"/>
                  </a:xfrm>
                </p:grpSpPr>
                <p:sp>
                  <p:nvSpPr>
                    <p:cNvPr id="1345" name="Straight Connector 1638"/>
                    <p:cNvSpPr/>
                    <p:nvPr/>
                  </p:nvSpPr>
                  <p:spPr>
                    <a:xfrm>
                      <a:off x="26105" y="0"/>
                      <a:ext cx="55345" cy="96734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346" name="Straight Connector 1639"/>
                    <p:cNvSpPr/>
                    <p:nvPr/>
                  </p:nvSpPr>
                  <p:spPr>
                    <a:xfrm flipH="1">
                      <a:off x="-1" y="16697"/>
                      <a:ext cx="106269" cy="6046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348" name="Oval 1637"/>
                  <p:cNvSpPr/>
                  <p:nvPr/>
                </p:nvSpPr>
                <p:spPr>
                  <a:xfrm rot="19803677">
                    <a:off x="38847" y="32646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354" name="Group 242"/>
                <p:cNvGrpSpPr/>
                <p:nvPr/>
              </p:nvGrpSpPr>
              <p:grpSpPr>
                <a:xfrm>
                  <a:off x="92796" y="482152"/>
                  <a:ext cx="106268" cy="96734"/>
                  <a:chOff x="0" y="0"/>
                  <a:chExt cx="106267" cy="96733"/>
                </a:xfrm>
              </p:grpSpPr>
              <p:grpSp>
                <p:nvGrpSpPr>
                  <p:cNvPr id="1352" name="Group 134"/>
                  <p:cNvGrpSpPr/>
                  <p:nvPr/>
                </p:nvGrpSpPr>
                <p:grpSpPr>
                  <a:xfrm>
                    <a:off x="-1" y="0"/>
                    <a:ext cx="106269" cy="96734"/>
                    <a:chOff x="0" y="0"/>
                    <a:chExt cx="106267" cy="96733"/>
                  </a:xfrm>
                </p:grpSpPr>
                <p:sp>
                  <p:nvSpPr>
                    <p:cNvPr id="1350" name="Straight Connector 1634"/>
                    <p:cNvSpPr/>
                    <p:nvPr/>
                  </p:nvSpPr>
                  <p:spPr>
                    <a:xfrm>
                      <a:off x="26105" y="0"/>
                      <a:ext cx="55345" cy="96734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351" name="Straight Connector 1635"/>
                    <p:cNvSpPr/>
                    <p:nvPr/>
                  </p:nvSpPr>
                  <p:spPr>
                    <a:xfrm flipH="1">
                      <a:off x="-1" y="16697"/>
                      <a:ext cx="106269" cy="6046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353" name="Oval 1633"/>
                  <p:cNvSpPr/>
                  <p:nvPr/>
                </p:nvSpPr>
                <p:spPr>
                  <a:xfrm rot="19803677">
                    <a:off x="22931" y="16894"/>
                    <a:ext cx="61133" cy="6133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359" name="Group 247"/>
                <p:cNvGrpSpPr/>
                <p:nvPr/>
              </p:nvGrpSpPr>
              <p:grpSpPr>
                <a:xfrm>
                  <a:off x="172257" y="436388"/>
                  <a:ext cx="106268" cy="96735"/>
                  <a:chOff x="0" y="0"/>
                  <a:chExt cx="106267" cy="96733"/>
                </a:xfrm>
              </p:grpSpPr>
              <p:grpSp>
                <p:nvGrpSpPr>
                  <p:cNvPr id="1357" name="Group 135"/>
                  <p:cNvGrpSpPr/>
                  <p:nvPr/>
                </p:nvGrpSpPr>
                <p:grpSpPr>
                  <a:xfrm>
                    <a:off x="-1" y="0"/>
                    <a:ext cx="106269" cy="96734"/>
                    <a:chOff x="0" y="0"/>
                    <a:chExt cx="106267" cy="96733"/>
                  </a:xfrm>
                </p:grpSpPr>
                <p:sp>
                  <p:nvSpPr>
                    <p:cNvPr id="1355" name="Straight Connector 1630"/>
                    <p:cNvSpPr/>
                    <p:nvPr/>
                  </p:nvSpPr>
                  <p:spPr>
                    <a:xfrm>
                      <a:off x="26105" y="0"/>
                      <a:ext cx="55345" cy="96734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356" name="Straight Connector 1631"/>
                    <p:cNvSpPr/>
                    <p:nvPr/>
                  </p:nvSpPr>
                  <p:spPr>
                    <a:xfrm flipH="1">
                      <a:off x="-1" y="16697"/>
                      <a:ext cx="106269" cy="6046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358" name="Oval 1629"/>
                  <p:cNvSpPr/>
                  <p:nvPr/>
                </p:nvSpPr>
                <p:spPr>
                  <a:xfrm rot="19803677">
                    <a:off x="38847" y="32646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364" name="Group 252"/>
                <p:cNvGrpSpPr/>
                <p:nvPr/>
              </p:nvGrpSpPr>
              <p:grpSpPr>
                <a:xfrm>
                  <a:off x="251719" y="390625"/>
                  <a:ext cx="106268" cy="96734"/>
                  <a:chOff x="0" y="0"/>
                  <a:chExt cx="106267" cy="96733"/>
                </a:xfrm>
              </p:grpSpPr>
              <p:grpSp>
                <p:nvGrpSpPr>
                  <p:cNvPr id="1362" name="Group 134"/>
                  <p:cNvGrpSpPr/>
                  <p:nvPr/>
                </p:nvGrpSpPr>
                <p:grpSpPr>
                  <a:xfrm>
                    <a:off x="-1" y="0"/>
                    <a:ext cx="106269" cy="96734"/>
                    <a:chOff x="0" y="0"/>
                    <a:chExt cx="106267" cy="96733"/>
                  </a:xfrm>
                </p:grpSpPr>
                <p:sp>
                  <p:nvSpPr>
                    <p:cNvPr id="1360" name="Straight Connector 1626"/>
                    <p:cNvSpPr/>
                    <p:nvPr/>
                  </p:nvSpPr>
                  <p:spPr>
                    <a:xfrm>
                      <a:off x="26105" y="0"/>
                      <a:ext cx="55345" cy="96734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361" name="Straight Connector 1627"/>
                    <p:cNvSpPr/>
                    <p:nvPr/>
                  </p:nvSpPr>
                  <p:spPr>
                    <a:xfrm flipH="1">
                      <a:off x="-1" y="16697"/>
                      <a:ext cx="106269" cy="6046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363" name="Oval 1625"/>
                  <p:cNvSpPr/>
                  <p:nvPr/>
                </p:nvSpPr>
                <p:spPr>
                  <a:xfrm rot="19803677">
                    <a:off x="22931" y="16894"/>
                    <a:ext cx="61133" cy="6133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369" name="Group 257"/>
                <p:cNvGrpSpPr/>
                <p:nvPr/>
              </p:nvGrpSpPr>
              <p:grpSpPr>
                <a:xfrm>
                  <a:off x="331180" y="344861"/>
                  <a:ext cx="106268" cy="96734"/>
                  <a:chOff x="0" y="0"/>
                  <a:chExt cx="106267" cy="96733"/>
                </a:xfrm>
              </p:grpSpPr>
              <p:grpSp>
                <p:nvGrpSpPr>
                  <p:cNvPr id="1367" name="Group 135"/>
                  <p:cNvGrpSpPr/>
                  <p:nvPr/>
                </p:nvGrpSpPr>
                <p:grpSpPr>
                  <a:xfrm>
                    <a:off x="-1" y="0"/>
                    <a:ext cx="106269" cy="96734"/>
                    <a:chOff x="0" y="0"/>
                    <a:chExt cx="106267" cy="96733"/>
                  </a:xfrm>
                </p:grpSpPr>
                <p:sp>
                  <p:nvSpPr>
                    <p:cNvPr id="1365" name="Straight Connector 1622"/>
                    <p:cNvSpPr/>
                    <p:nvPr/>
                  </p:nvSpPr>
                  <p:spPr>
                    <a:xfrm>
                      <a:off x="26105" y="0"/>
                      <a:ext cx="55345" cy="96734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366" name="Straight Connector 1623"/>
                    <p:cNvSpPr/>
                    <p:nvPr/>
                  </p:nvSpPr>
                  <p:spPr>
                    <a:xfrm flipH="1">
                      <a:off x="-1" y="16697"/>
                      <a:ext cx="106269" cy="6046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368" name="Oval 1621"/>
                  <p:cNvSpPr/>
                  <p:nvPr/>
                </p:nvSpPr>
                <p:spPr>
                  <a:xfrm rot="19803677">
                    <a:off x="38847" y="32646"/>
                    <a:ext cx="30567" cy="30669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374" name="Group 262"/>
                <p:cNvGrpSpPr/>
                <p:nvPr/>
              </p:nvGrpSpPr>
              <p:grpSpPr>
                <a:xfrm>
                  <a:off x="410641" y="299097"/>
                  <a:ext cx="106268" cy="96734"/>
                  <a:chOff x="0" y="0"/>
                  <a:chExt cx="106267" cy="96733"/>
                </a:xfrm>
              </p:grpSpPr>
              <p:grpSp>
                <p:nvGrpSpPr>
                  <p:cNvPr id="1372" name="Group 134"/>
                  <p:cNvGrpSpPr/>
                  <p:nvPr/>
                </p:nvGrpSpPr>
                <p:grpSpPr>
                  <a:xfrm>
                    <a:off x="-1" y="0"/>
                    <a:ext cx="106269" cy="96734"/>
                    <a:chOff x="0" y="0"/>
                    <a:chExt cx="106267" cy="96733"/>
                  </a:xfrm>
                </p:grpSpPr>
                <p:sp>
                  <p:nvSpPr>
                    <p:cNvPr id="1370" name="Straight Connector 1618"/>
                    <p:cNvSpPr/>
                    <p:nvPr/>
                  </p:nvSpPr>
                  <p:spPr>
                    <a:xfrm>
                      <a:off x="26105" y="0"/>
                      <a:ext cx="55345" cy="96734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1371" name="Straight Connector 1619"/>
                    <p:cNvSpPr/>
                    <p:nvPr/>
                  </p:nvSpPr>
                  <p:spPr>
                    <a:xfrm flipH="1">
                      <a:off x="-1" y="16697"/>
                      <a:ext cx="106269" cy="6046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373" name="Oval 1617"/>
                  <p:cNvSpPr/>
                  <p:nvPr/>
                </p:nvSpPr>
                <p:spPr>
                  <a:xfrm rot="19803677">
                    <a:off x="22931" y="16894"/>
                    <a:ext cx="61133" cy="6133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</p:grpSp>
        <p:grpSp>
          <p:nvGrpSpPr>
            <p:cNvPr id="1502" name="Group 1257"/>
            <p:cNvGrpSpPr/>
            <p:nvPr/>
          </p:nvGrpSpPr>
          <p:grpSpPr>
            <a:xfrm>
              <a:off x="1500612" y="591573"/>
              <a:ext cx="489053" cy="456601"/>
              <a:chOff x="0" y="0"/>
              <a:chExt cx="489052" cy="456600"/>
            </a:xfrm>
          </p:grpSpPr>
          <p:grpSp>
            <p:nvGrpSpPr>
              <p:cNvPr id="1381" name="Group 138"/>
              <p:cNvGrpSpPr/>
              <p:nvPr/>
            </p:nvGrpSpPr>
            <p:grpSpPr>
              <a:xfrm>
                <a:off x="366789" y="345155"/>
                <a:ext cx="122264" cy="111446"/>
                <a:chOff x="0" y="0"/>
                <a:chExt cx="122262" cy="111445"/>
              </a:xfrm>
            </p:grpSpPr>
            <p:grpSp>
              <p:nvGrpSpPr>
                <p:cNvPr id="1379" name="Group 134"/>
                <p:cNvGrpSpPr/>
                <p:nvPr/>
              </p:nvGrpSpPr>
              <p:grpSpPr>
                <a:xfrm>
                  <a:off x="0" y="-1"/>
                  <a:ext cx="122263" cy="111447"/>
                  <a:chOff x="0" y="0"/>
                  <a:chExt cx="122262" cy="111445"/>
                </a:xfrm>
              </p:grpSpPr>
              <p:sp>
                <p:nvSpPr>
                  <p:cNvPr id="1377" name="Straight Connector 111"/>
                  <p:cNvSpPr/>
                  <p:nvPr/>
                </p:nvSpPr>
                <p:spPr>
                  <a:xfrm flipV="1">
                    <a:off x="61131" y="0"/>
                    <a:ext cx="319" cy="1114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378" name="Straight Connector 123"/>
                  <p:cNvSpPr/>
                  <p:nvPr/>
                </p:nvSpPr>
                <p:spPr>
                  <a:xfrm>
                    <a:off x="-1" y="56969"/>
                    <a:ext cx="122264" cy="64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380" name="Oval 2164"/>
                <p:cNvSpPr/>
                <p:nvPr/>
              </p:nvSpPr>
              <p:spPr>
                <a:xfrm rot="10800000">
                  <a:off x="30565" y="25892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386" name="Group 139"/>
              <p:cNvGrpSpPr/>
              <p:nvPr/>
            </p:nvGrpSpPr>
            <p:grpSpPr>
              <a:xfrm>
                <a:off x="275091" y="345155"/>
                <a:ext cx="122264" cy="111446"/>
                <a:chOff x="0" y="0"/>
                <a:chExt cx="122262" cy="111445"/>
              </a:xfrm>
            </p:grpSpPr>
            <p:grpSp>
              <p:nvGrpSpPr>
                <p:cNvPr id="1384" name="Group 135"/>
                <p:cNvGrpSpPr/>
                <p:nvPr/>
              </p:nvGrpSpPr>
              <p:grpSpPr>
                <a:xfrm>
                  <a:off x="0" y="-1"/>
                  <a:ext cx="122263" cy="111447"/>
                  <a:chOff x="0" y="0"/>
                  <a:chExt cx="122262" cy="111445"/>
                </a:xfrm>
              </p:grpSpPr>
              <p:sp>
                <p:nvSpPr>
                  <p:cNvPr id="1382" name="Straight Connector 2161"/>
                  <p:cNvSpPr/>
                  <p:nvPr/>
                </p:nvSpPr>
                <p:spPr>
                  <a:xfrm flipV="1">
                    <a:off x="61131" y="0"/>
                    <a:ext cx="319" cy="1114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383" name="Straight Connector 2162"/>
                  <p:cNvSpPr/>
                  <p:nvPr/>
                </p:nvSpPr>
                <p:spPr>
                  <a:xfrm>
                    <a:off x="-1" y="56969"/>
                    <a:ext cx="122264" cy="64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385" name="Oval 2160"/>
                <p:cNvSpPr/>
                <p:nvPr/>
              </p:nvSpPr>
              <p:spPr>
                <a:xfrm rot="10800000">
                  <a:off x="45509" y="40546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391" name="Group 140"/>
              <p:cNvGrpSpPr/>
              <p:nvPr/>
            </p:nvGrpSpPr>
            <p:grpSpPr>
              <a:xfrm>
                <a:off x="366789" y="253153"/>
                <a:ext cx="122264" cy="111446"/>
                <a:chOff x="0" y="0"/>
                <a:chExt cx="122262" cy="111445"/>
              </a:xfrm>
            </p:grpSpPr>
            <p:grpSp>
              <p:nvGrpSpPr>
                <p:cNvPr id="1389" name="Group 135"/>
                <p:cNvGrpSpPr/>
                <p:nvPr/>
              </p:nvGrpSpPr>
              <p:grpSpPr>
                <a:xfrm>
                  <a:off x="0" y="-1"/>
                  <a:ext cx="122263" cy="111447"/>
                  <a:chOff x="0" y="0"/>
                  <a:chExt cx="122262" cy="111445"/>
                </a:xfrm>
              </p:grpSpPr>
              <p:sp>
                <p:nvSpPr>
                  <p:cNvPr id="1387" name="Straight Connector 2157"/>
                  <p:cNvSpPr/>
                  <p:nvPr/>
                </p:nvSpPr>
                <p:spPr>
                  <a:xfrm flipV="1">
                    <a:off x="61131" y="0"/>
                    <a:ext cx="319" cy="1114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388" name="Straight Connector 2158"/>
                  <p:cNvSpPr/>
                  <p:nvPr/>
                </p:nvSpPr>
                <p:spPr>
                  <a:xfrm>
                    <a:off x="-1" y="56969"/>
                    <a:ext cx="122264" cy="64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390" name="Oval 2156"/>
                <p:cNvSpPr/>
                <p:nvPr/>
              </p:nvSpPr>
              <p:spPr>
                <a:xfrm rot="10800000">
                  <a:off x="45509" y="40546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396" name="Group 145"/>
              <p:cNvGrpSpPr/>
              <p:nvPr/>
            </p:nvGrpSpPr>
            <p:grpSpPr>
              <a:xfrm>
                <a:off x="275091" y="252152"/>
                <a:ext cx="122264" cy="111446"/>
                <a:chOff x="0" y="0"/>
                <a:chExt cx="122262" cy="111445"/>
              </a:xfrm>
            </p:grpSpPr>
            <p:grpSp>
              <p:nvGrpSpPr>
                <p:cNvPr id="1394" name="Group 134"/>
                <p:cNvGrpSpPr/>
                <p:nvPr/>
              </p:nvGrpSpPr>
              <p:grpSpPr>
                <a:xfrm>
                  <a:off x="0" y="-1"/>
                  <a:ext cx="122263" cy="111447"/>
                  <a:chOff x="0" y="0"/>
                  <a:chExt cx="122262" cy="111445"/>
                </a:xfrm>
              </p:grpSpPr>
              <p:sp>
                <p:nvSpPr>
                  <p:cNvPr id="1392" name="Straight Connector 2153"/>
                  <p:cNvSpPr/>
                  <p:nvPr/>
                </p:nvSpPr>
                <p:spPr>
                  <a:xfrm flipV="1">
                    <a:off x="61131" y="0"/>
                    <a:ext cx="319" cy="1114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393" name="Straight Connector 2154"/>
                  <p:cNvSpPr/>
                  <p:nvPr/>
                </p:nvSpPr>
                <p:spPr>
                  <a:xfrm>
                    <a:off x="-1" y="56969"/>
                    <a:ext cx="122264" cy="64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395" name="Oval 2152"/>
                <p:cNvSpPr/>
                <p:nvPr/>
              </p:nvSpPr>
              <p:spPr>
                <a:xfrm rot="10800000">
                  <a:off x="30565" y="25892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401" name="Group 150"/>
              <p:cNvGrpSpPr/>
              <p:nvPr/>
            </p:nvGrpSpPr>
            <p:grpSpPr>
              <a:xfrm>
                <a:off x="183394" y="345155"/>
                <a:ext cx="122264" cy="111446"/>
                <a:chOff x="0" y="0"/>
                <a:chExt cx="122262" cy="111445"/>
              </a:xfrm>
            </p:grpSpPr>
            <p:grpSp>
              <p:nvGrpSpPr>
                <p:cNvPr id="1399" name="Group 134"/>
                <p:cNvGrpSpPr/>
                <p:nvPr/>
              </p:nvGrpSpPr>
              <p:grpSpPr>
                <a:xfrm>
                  <a:off x="0" y="-1"/>
                  <a:ext cx="122263" cy="111447"/>
                  <a:chOff x="0" y="0"/>
                  <a:chExt cx="122262" cy="111445"/>
                </a:xfrm>
              </p:grpSpPr>
              <p:sp>
                <p:nvSpPr>
                  <p:cNvPr id="1397" name="Straight Connector 2149"/>
                  <p:cNvSpPr/>
                  <p:nvPr/>
                </p:nvSpPr>
                <p:spPr>
                  <a:xfrm flipV="1">
                    <a:off x="61131" y="0"/>
                    <a:ext cx="319" cy="1114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398" name="Straight Connector 2150"/>
                  <p:cNvSpPr/>
                  <p:nvPr/>
                </p:nvSpPr>
                <p:spPr>
                  <a:xfrm>
                    <a:off x="-1" y="56969"/>
                    <a:ext cx="122264" cy="64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400" name="Oval 2148"/>
                <p:cNvSpPr/>
                <p:nvPr/>
              </p:nvSpPr>
              <p:spPr>
                <a:xfrm rot="10800000">
                  <a:off x="30565" y="25892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406" name="Group 164"/>
              <p:cNvGrpSpPr/>
              <p:nvPr/>
            </p:nvGrpSpPr>
            <p:grpSpPr>
              <a:xfrm>
                <a:off x="183394" y="251449"/>
                <a:ext cx="122264" cy="111446"/>
                <a:chOff x="0" y="0"/>
                <a:chExt cx="122262" cy="111445"/>
              </a:xfrm>
            </p:grpSpPr>
            <p:grpSp>
              <p:nvGrpSpPr>
                <p:cNvPr id="1404" name="Group 135"/>
                <p:cNvGrpSpPr/>
                <p:nvPr/>
              </p:nvGrpSpPr>
              <p:grpSpPr>
                <a:xfrm>
                  <a:off x="0" y="-1"/>
                  <a:ext cx="122263" cy="111447"/>
                  <a:chOff x="0" y="0"/>
                  <a:chExt cx="122262" cy="111445"/>
                </a:xfrm>
              </p:grpSpPr>
              <p:sp>
                <p:nvSpPr>
                  <p:cNvPr id="1402" name="Straight Connector 2145"/>
                  <p:cNvSpPr/>
                  <p:nvPr/>
                </p:nvSpPr>
                <p:spPr>
                  <a:xfrm flipV="1">
                    <a:off x="61131" y="0"/>
                    <a:ext cx="319" cy="1114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403" name="Straight Connector 2146"/>
                  <p:cNvSpPr/>
                  <p:nvPr/>
                </p:nvSpPr>
                <p:spPr>
                  <a:xfrm>
                    <a:off x="-1" y="56969"/>
                    <a:ext cx="122264" cy="64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405" name="Oval 2144"/>
                <p:cNvSpPr/>
                <p:nvPr/>
              </p:nvSpPr>
              <p:spPr>
                <a:xfrm rot="10800000">
                  <a:off x="45509" y="40546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411" name="Group 169"/>
              <p:cNvGrpSpPr/>
              <p:nvPr/>
            </p:nvGrpSpPr>
            <p:grpSpPr>
              <a:xfrm>
                <a:off x="366789" y="166967"/>
                <a:ext cx="122264" cy="111446"/>
                <a:chOff x="0" y="0"/>
                <a:chExt cx="122262" cy="111445"/>
              </a:xfrm>
            </p:grpSpPr>
            <p:grpSp>
              <p:nvGrpSpPr>
                <p:cNvPr id="1409" name="Group 134"/>
                <p:cNvGrpSpPr/>
                <p:nvPr/>
              </p:nvGrpSpPr>
              <p:grpSpPr>
                <a:xfrm>
                  <a:off x="0" y="-1"/>
                  <a:ext cx="122263" cy="111447"/>
                  <a:chOff x="0" y="0"/>
                  <a:chExt cx="122262" cy="111445"/>
                </a:xfrm>
              </p:grpSpPr>
              <p:sp>
                <p:nvSpPr>
                  <p:cNvPr id="1407" name="Straight Connector 2141"/>
                  <p:cNvSpPr/>
                  <p:nvPr/>
                </p:nvSpPr>
                <p:spPr>
                  <a:xfrm flipV="1">
                    <a:off x="61131" y="0"/>
                    <a:ext cx="319" cy="1114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408" name="Straight Connector 2142"/>
                  <p:cNvSpPr/>
                  <p:nvPr/>
                </p:nvSpPr>
                <p:spPr>
                  <a:xfrm>
                    <a:off x="-1" y="56969"/>
                    <a:ext cx="122264" cy="64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410" name="Oval 2140"/>
                <p:cNvSpPr/>
                <p:nvPr/>
              </p:nvSpPr>
              <p:spPr>
                <a:xfrm rot="10800000">
                  <a:off x="30565" y="25892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416" name="Group 174"/>
              <p:cNvGrpSpPr/>
              <p:nvPr/>
            </p:nvGrpSpPr>
            <p:grpSpPr>
              <a:xfrm>
                <a:off x="275091" y="166967"/>
                <a:ext cx="122264" cy="111446"/>
                <a:chOff x="0" y="0"/>
                <a:chExt cx="122262" cy="111445"/>
              </a:xfrm>
            </p:grpSpPr>
            <p:grpSp>
              <p:nvGrpSpPr>
                <p:cNvPr id="1414" name="Group 135"/>
                <p:cNvGrpSpPr/>
                <p:nvPr/>
              </p:nvGrpSpPr>
              <p:grpSpPr>
                <a:xfrm>
                  <a:off x="0" y="-1"/>
                  <a:ext cx="122263" cy="111447"/>
                  <a:chOff x="0" y="0"/>
                  <a:chExt cx="122262" cy="111445"/>
                </a:xfrm>
              </p:grpSpPr>
              <p:sp>
                <p:nvSpPr>
                  <p:cNvPr id="1412" name="Straight Connector 2137"/>
                  <p:cNvSpPr/>
                  <p:nvPr/>
                </p:nvSpPr>
                <p:spPr>
                  <a:xfrm flipV="1">
                    <a:off x="61131" y="0"/>
                    <a:ext cx="319" cy="1114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413" name="Straight Connector 2138"/>
                  <p:cNvSpPr/>
                  <p:nvPr/>
                </p:nvSpPr>
                <p:spPr>
                  <a:xfrm>
                    <a:off x="-1" y="56969"/>
                    <a:ext cx="122264" cy="64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415" name="Oval 2136"/>
                <p:cNvSpPr/>
                <p:nvPr/>
              </p:nvSpPr>
              <p:spPr>
                <a:xfrm rot="10800000">
                  <a:off x="45509" y="40546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421" name="Group 179"/>
              <p:cNvGrpSpPr/>
              <p:nvPr/>
            </p:nvGrpSpPr>
            <p:grpSpPr>
              <a:xfrm>
                <a:off x="183394" y="166967"/>
                <a:ext cx="122264" cy="111446"/>
                <a:chOff x="0" y="0"/>
                <a:chExt cx="122262" cy="111445"/>
              </a:xfrm>
            </p:grpSpPr>
            <p:grpSp>
              <p:nvGrpSpPr>
                <p:cNvPr id="1419" name="Group 134"/>
                <p:cNvGrpSpPr/>
                <p:nvPr/>
              </p:nvGrpSpPr>
              <p:grpSpPr>
                <a:xfrm>
                  <a:off x="0" y="-1"/>
                  <a:ext cx="122263" cy="111447"/>
                  <a:chOff x="0" y="0"/>
                  <a:chExt cx="122262" cy="111445"/>
                </a:xfrm>
              </p:grpSpPr>
              <p:sp>
                <p:nvSpPr>
                  <p:cNvPr id="1417" name="Straight Connector 2133"/>
                  <p:cNvSpPr/>
                  <p:nvPr/>
                </p:nvSpPr>
                <p:spPr>
                  <a:xfrm flipV="1">
                    <a:off x="61131" y="0"/>
                    <a:ext cx="319" cy="1114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418" name="Straight Connector 2134"/>
                  <p:cNvSpPr/>
                  <p:nvPr/>
                </p:nvSpPr>
                <p:spPr>
                  <a:xfrm>
                    <a:off x="-1" y="56969"/>
                    <a:ext cx="122264" cy="64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420" name="Oval 2132"/>
                <p:cNvSpPr/>
                <p:nvPr/>
              </p:nvSpPr>
              <p:spPr>
                <a:xfrm rot="10800000">
                  <a:off x="30565" y="25892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426" name="Group 184"/>
              <p:cNvGrpSpPr/>
              <p:nvPr/>
            </p:nvGrpSpPr>
            <p:grpSpPr>
              <a:xfrm>
                <a:off x="91697" y="345155"/>
                <a:ext cx="122264" cy="111446"/>
                <a:chOff x="0" y="0"/>
                <a:chExt cx="122262" cy="111445"/>
              </a:xfrm>
            </p:grpSpPr>
            <p:grpSp>
              <p:nvGrpSpPr>
                <p:cNvPr id="1424" name="Group 135"/>
                <p:cNvGrpSpPr/>
                <p:nvPr/>
              </p:nvGrpSpPr>
              <p:grpSpPr>
                <a:xfrm>
                  <a:off x="0" y="-1"/>
                  <a:ext cx="122263" cy="111447"/>
                  <a:chOff x="0" y="0"/>
                  <a:chExt cx="122262" cy="111445"/>
                </a:xfrm>
              </p:grpSpPr>
              <p:sp>
                <p:nvSpPr>
                  <p:cNvPr id="1422" name="Straight Connector 2129"/>
                  <p:cNvSpPr/>
                  <p:nvPr/>
                </p:nvSpPr>
                <p:spPr>
                  <a:xfrm flipV="1">
                    <a:off x="61131" y="0"/>
                    <a:ext cx="319" cy="1114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423" name="Straight Connector 2130"/>
                  <p:cNvSpPr/>
                  <p:nvPr/>
                </p:nvSpPr>
                <p:spPr>
                  <a:xfrm>
                    <a:off x="-1" y="56969"/>
                    <a:ext cx="122264" cy="64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425" name="Oval 2128"/>
                <p:cNvSpPr/>
                <p:nvPr/>
              </p:nvSpPr>
              <p:spPr>
                <a:xfrm rot="10800000">
                  <a:off x="45509" y="40546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431" name="Group 189"/>
              <p:cNvGrpSpPr/>
              <p:nvPr/>
            </p:nvGrpSpPr>
            <p:grpSpPr>
              <a:xfrm>
                <a:off x="91697" y="252152"/>
                <a:ext cx="122264" cy="111446"/>
                <a:chOff x="0" y="0"/>
                <a:chExt cx="122262" cy="111445"/>
              </a:xfrm>
            </p:grpSpPr>
            <p:grpSp>
              <p:nvGrpSpPr>
                <p:cNvPr id="1429" name="Group 134"/>
                <p:cNvGrpSpPr/>
                <p:nvPr/>
              </p:nvGrpSpPr>
              <p:grpSpPr>
                <a:xfrm>
                  <a:off x="0" y="-1"/>
                  <a:ext cx="122263" cy="111447"/>
                  <a:chOff x="0" y="0"/>
                  <a:chExt cx="122262" cy="111445"/>
                </a:xfrm>
              </p:grpSpPr>
              <p:sp>
                <p:nvSpPr>
                  <p:cNvPr id="1427" name="Straight Connector 2125"/>
                  <p:cNvSpPr/>
                  <p:nvPr/>
                </p:nvSpPr>
                <p:spPr>
                  <a:xfrm flipV="1">
                    <a:off x="61131" y="0"/>
                    <a:ext cx="319" cy="1114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428" name="Straight Connector 2126"/>
                  <p:cNvSpPr/>
                  <p:nvPr/>
                </p:nvSpPr>
                <p:spPr>
                  <a:xfrm>
                    <a:off x="-1" y="56969"/>
                    <a:ext cx="122264" cy="64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430" name="Oval 2124"/>
                <p:cNvSpPr/>
                <p:nvPr/>
              </p:nvSpPr>
              <p:spPr>
                <a:xfrm rot="10800000">
                  <a:off x="30565" y="25892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436" name="Group 194"/>
              <p:cNvGrpSpPr/>
              <p:nvPr/>
            </p:nvGrpSpPr>
            <p:grpSpPr>
              <a:xfrm>
                <a:off x="91697" y="166967"/>
                <a:ext cx="122264" cy="111446"/>
                <a:chOff x="0" y="0"/>
                <a:chExt cx="122262" cy="111445"/>
              </a:xfrm>
            </p:grpSpPr>
            <p:grpSp>
              <p:nvGrpSpPr>
                <p:cNvPr id="1434" name="Group 135"/>
                <p:cNvGrpSpPr/>
                <p:nvPr/>
              </p:nvGrpSpPr>
              <p:grpSpPr>
                <a:xfrm>
                  <a:off x="0" y="-1"/>
                  <a:ext cx="122263" cy="111447"/>
                  <a:chOff x="0" y="0"/>
                  <a:chExt cx="122262" cy="111445"/>
                </a:xfrm>
              </p:grpSpPr>
              <p:sp>
                <p:nvSpPr>
                  <p:cNvPr id="1432" name="Straight Connector 2121"/>
                  <p:cNvSpPr/>
                  <p:nvPr/>
                </p:nvSpPr>
                <p:spPr>
                  <a:xfrm flipV="1">
                    <a:off x="61131" y="0"/>
                    <a:ext cx="319" cy="1114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433" name="Straight Connector 2122"/>
                  <p:cNvSpPr/>
                  <p:nvPr/>
                </p:nvSpPr>
                <p:spPr>
                  <a:xfrm>
                    <a:off x="-1" y="56969"/>
                    <a:ext cx="122264" cy="64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435" name="Oval 2120"/>
                <p:cNvSpPr/>
                <p:nvPr/>
              </p:nvSpPr>
              <p:spPr>
                <a:xfrm rot="10800000">
                  <a:off x="45509" y="40546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441" name="Group 199"/>
              <p:cNvGrpSpPr/>
              <p:nvPr/>
            </p:nvGrpSpPr>
            <p:grpSpPr>
              <a:xfrm>
                <a:off x="366789" y="86890"/>
                <a:ext cx="122264" cy="111446"/>
                <a:chOff x="0" y="0"/>
                <a:chExt cx="122262" cy="111445"/>
              </a:xfrm>
            </p:grpSpPr>
            <p:grpSp>
              <p:nvGrpSpPr>
                <p:cNvPr id="1439" name="Group 135"/>
                <p:cNvGrpSpPr/>
                <p:nvPr/>
              </p:nvGrpSpPr>
              <p:grpSpPr>
                <a:xfrm>
                  <a:off x="0" y="-1"/>
                  <a:ext cx="122263" cy="111447"/>
                  <a:chOff x="0" y="0"/>
                  <a:chExt cx="122262" cy="111445"/>
                </a:xfrm>
              </p:grpSpPr>
              <p:sp>
                <p:nvSpPr>
                  <p:cNvPr id="1437" name="Straight Connector 2117"/>
                  <p:cNvSpPr/>
                  <p:nvPr/>
                </p:nvSpPr>
                <p:spPr>
                  <a:xfrm flipV="1">
                    <a:off x="61131" y="0"/>
                    <a:ext cx="319" cy="1114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438" name="Straight Connector 2118"/>
                  <p:cNvSpPr/>
                  <p:nvPr/>
                </p:nvSpPr>
                <p:spPr>
                  <a:xfrm>
                    <a:off x="-1" y="56969"/>
                    <a:ext cx="122264" cy="64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440" name="Oval 2116"/>
                <p:cNvSpPr/>
                <p:nvPr/>
              </p:nvSpPr>
              <p:spPr>
                <a:xfrm rot="10800000">
                  <a:off x="45509" y="40546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446" name="Group 204"/>
              <p:cNvGrpSpPr/>
              <p:nvPr/>
            </p:nvGrpSpPr>
            <p:grpSpPr>
              <a:xfrm>
                <a:off x="275091" y="85889"/>
                <a:ext cx="122264" cy="111446"/>
                <a:chOff x="0" y="0"/>
                <a:chExt cx="122262" cy="111445"/>
              </a:xfrm>
            </p:grpSpPr>
            <p:grpSp>
              <p:nvGrpSpPr>
                <p:cNvPr id="1444" name="Group 134"/>
                <p:cNvGrpSpPr/>
                <p:nvPr/>
              </p:nvGrpSpPr>
              <p:grpSpPr>
                <a:xfrm>
                  <a:off x="0" y="-1"/>
                  <a:ext cx="122263" cy="111447"/>
                  <a:chOff x="0" y="0"/>
                  <a:chExt cx="122262" cy="111445"/>
                </a:xfrm>
              </p:grpSpPr>
              <p:sp>
                <p:nvSpPr>
                  <p:cNvPr id="1442" name="Straight Connector 2113"/>
                  <p:cNvSpPr/>
                  <p:nvPr/>
                </p:nvSpPr>
                <p:spPr>
                  <a:xfrm flipV="1">
                    <a:off x="61131" y="0"/>
                    <a:ext cx="319" cy="1114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443" name="Straight Connector 2114"/>
                  <p:cNvSpPr/>
                  <p:nvPr/>
                </p:nvSpPr>
                <p:spPr>
                  <a:xfrm>
                    <a:off x="-1" y="56969"/>
                    <a:ext cx="122264" cy="64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445" name="Oval 2112"/>
                <p:cNvSpPr/>
                <p:nvPr/>
              </p:nvSpPr>
              <p:spPr>
                <a:xfrm rot="10800000">
                  <a:off x="30565" y="25892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451" name="Group 209"/>
              <p:cNvGrpSpPr/>
              <p:nvPr/>
            </p:nvGrpSpPr>
            <p:grpSpPr>
              <a:xfrm>
                <a:off x="183394" y="85187"/>
                <a:ext cx="122264" cy="111446"/>
                <a:chOff x="0" y="0"/>
                <a:chExt cx="122262" cy="111445"/>
              </a:xfrm>
            </p:grpSpPr>
            <p:grpSp>
              <p:nvGrpSpPr>
                <p:cNvPr id="1449" name="Group 135"/>
                <p:cNvGrpSpPr/>
                <p:nvPr/>
              </p:nvGrpSpPr>
              <p:grpSpPr>
                <a:xfrm>
                  <a:off x="0" y="-1"/>
                  <a:ext cx="122263" cy="111447"/>
                  <a:chOff x="0" y="0"/>
                  <a:chExt cx="122262" cy="111445"/>
                </a:xfrm>
              </p:grpSpPr>
              <p:sp>
                <p:nvSpPr>
                  <p:cNvPr id="1447" name="Straight Connector 2109"/>
                  <p:cNvSpPr/>
                  <p:nvPr/>
                </p:nvSpPr>
                <p:spPr>
                  <a:xfrm flipV="1">
                    <a:off x="61131" y="0"/>
                    <a:ext cx="319" cy="1114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448" name="Straight Connector 2110"/>
                  <p:cNvSpPr/>
                  <p:nvPr/>
                </p:nvSpPr>
                <p:spPr>
                  <a:xfrm>
                    <a:off x="-1" y="56969"/>
                    <a:ext cx="122264" cy="64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450" name="Oval 2108"/>
                <p:cNvSpPr/>
                <p:nvPr/>
              </p:nvSpPr>
              <p:spPr>
                <a:xfrm rot="10800000">
                  <a:off x="45509" y="40546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456" name="Group 215"/>
              <p:cNvGrpSpPr/>
              <p:nvPr/>
            </p:nvGrpSpPr>
            <p:grpSpPr>
              <a:xfrm>
                <a:off x="91697" y="85889"/>
                <a:ext cx="122264" cy="111446"/>
                <a:chOff x="0" y="0"/>
                <a:chExt cx="122262" cy="111445"/>
              </a:xfrm>
            </p:grpSpPr>
            <p:grpSp>
              <p:nvGrpSpPr>
                <p:cNvPr id="1454" name="Group 134"/>
                <p:cNvGrpSpPr/>
                <p:nvPr/>
              </p:nvGrpSpPr>
              <p:grpSpPr>
                <a:xfrm>
                  <a:off x="0" y="-1"/>
                  <a:ext cx="122263" cy="111447"/>
                  <a:chOff x="0" y="0"/>
                  <a:chExt cx="122262" cy="111445"/>
                </a:xfrm>
              </p:grpSpPr>
              <p:sp>
                <p:nvSpPr>
                  <p:cNvPr id="1452" name="Straight Connector 2105"/>
                  <p:cNvSpPr/>
                  <p:nvPr/>
                </p:nvSpPr>
                <p:spPr>
                  <a:xfrm flipV="1">
                    <a:off x="61131" y="0"/>
                    <a:ext cx="319" cy="1114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453" name="Straight Connector 2106"/>
                  <p:cNvSpPr/>
                  <p:nvPr/>
                </p:nvSpPr>
                <p:spPr>
                  <a:xfrm>
                    <a:off x="-1" y="56969"/>
                    <a:ext cx="122264" cy="64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455" name="Oval 2104"/>
                <p:cNvSpPr/>
                <p:nvPr/>
              </p:nvSpPr>
              <p:spPr>
                <a:xfrm rot="10800000">
                  <a:off x="30565" y="25892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461" name="Group 220"/>
              <p:cNvGrpSpPr/>
              <p:nvPr/>
            </p:nvGrpSpPr>
            <p:grpSpPr>
              <a:xfrm>
                <a:off x="0" y="345155"/>
                <a:ext cx="122263" cy="111446"/>
                <a:chOff x="0" y="0"/>
                <a:chExt cx="122262" cy="111445"/>
              </a:xfrm>
            </p:grpSpPr>
            <p:grpSp>
              <p:nvGrpSpPr>
                <p:cNvPr id="1459" name="Group 134"/>
                <p:cNvGrpSpPr/>
                <p:nvPr/>
              </p:nvGrpSpPr>
              <p:grpSpPr>
                <a:xfrm>
                  <a:off x="0" y="-1"/>
                  <a:ext cx="122263" cy="111447"/>
                  <a:chOff x="0" y="0"/>
                  <a:chExt cx="122262" cy="111445"/>
                </a:xfrm>
              </p:grpSpPr>
              <p:sp>
                <p:nvSpPr>
                  <p:cNvPr id="1457" name="Straight Connector 2101"/>
                  <p:cNvSpPr/>
                  <p:nvPr/>
                </p:nvSpPr>
                <p:spPr>
                  <a:xfrm flipV="1">
                    <a:off x="61131" y="0"/>
                    <a:ext cx="319" cy="1114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458" name="Straight Connector 2102"/>
                  <p:cNvSpPr/>
                  <p:nvPr/>
                </p:nvSpPr>
                <p:spPr>
                  <a:xfrm>
                    <a:off x="-1" y="56969"/>
                    <a:ext cx="122264" cy="64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460" name="Oval 2100"/>
                <p:cNvSpPr/>
                <p:nvPr/>
              </p:nvSpPr>
              <p:spPr>
                <a:xfrm rot="10800000">
                  <a:off x="30565" y="25892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466" name="Group 225"/>
              <p:cNvGrpSpPr/>
              <p:nvPr/>
            </p:nvGrpSpPr>
            <p:grpSpPr>
              <a:xfrm>
                <a:off x="0" y="251449"/>
                <a:ext cx="122263" cy="111446"/>
                <a:chOff x="0" y="0"/>
                <a:chExt cx="122262" cy="111445"/>
              </a:xfrm>
            </p:grpSpPr>
            <p:grpSp>
              <p:nvGrpSpPr>
                <p:cNvPr id="1464" name="Group 135"/>
                <p:cNvGrpSpPr/>
                <p:nvPr/>
              </p:nvGrpSpPr>
              <p:grpSpPr>
                <a:xfrm>
                  <a:off x="0" y="-1"/>
                  <a:ext cx="122263" cy="111447"/>
                  <a:chOff x="0" y="0"/>
                  <a:chExt cx="122262" cy="111445"/>
                </a:xfrm>
              </p:grpSpPr>
              <p:sp>
                <p:nvSpPr>
                  <p:cNvPr id="1462" name="Straight Connector 2097"/>
                  <p:cNvSpPr/>
                  <p:nvPr/>
                </p:nvSpPr>
                <p:spPr>
                  <a:xfrm flipV="1">
                    <a:off x="61131" y="0"/>
                    <a:ext cx="319" cy="1114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463" name="Straight Connector 2098"/>
                  <p:cNvSpPr/>
                  <p:nvPr/>
                </p:nvSpPr>
                <p:spPr>
                  <a:xfrm>
                    <a:off x="-1" y="56969"/>
                    <a:ext cx="122264" cy="64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465" name="Oval 2096"/>
                <p:cNvSpPr/>
                <p:nvPr/>
              </p:nvSpPr>
              <p:spPr>
                <a:xfrm rot="10800000">
                  <a:off x="45509" y="40546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471" name="Group 230"/>
              <p:cNvGrpSpPr/>
              <p:nvPr/>
            </p:nvGrpSpPr>
            <p:grpSpPr>
              <a:xfrm>
                <a:off x="0" y="166967"/>
                <a:ext cx="122263" cy="111446"/>
                <a:chOff x="0" y="0"/>
                <a:chExt cx="122262" cy="111445"/>
              </a:xfrm>
            </p:grpSpPr>
            <p:grpSp>
              <p:nvGrpSpPr>
                <p:cNvPr id="1469" name="Group 134"/>
                <p:cNvGrpSpPr/>
                <p:nvPr/>
              </p:nvGrpSpPr>
              <p:grpSpPr>
                <a:xfrm>
                  <a:off x="0" y="-1"/>
                  <a:ext cx="122263" cy="111447"/>
                  <a:chOff x="0" y="0"/>
                  <a:chExt cx="122262" cy="111445"/>
                </a:xfrm>
              </p:grpSpPr>
              <p:sp>
                <p:nvSpPr>
                  <p:cNvPr id="1467" name="Straight Connector 2093"/>
                  <p:cNvSpPr/>
                  <p:nvPr/>
                </p:nvSpPr>
                <p:spPr>
                  <a:xfrm flipV="1">
                    <a:off x="61131" y="0"/>
                    <a:ext cx="319" cy="1114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468" name="Straight Connector 2094"/>
                  <p:cNvSpPr/>
                  <p:nvPr/>
                </p:nvSpPr>
                <p:spPr>
                  <a:xfrm>
                    <a:off x="-1" y="56969"/>
                    <a:ext cx="122264" cy="64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470" name="Oval 2092"/>
                <p:cNvSpPr/>
                <p:nvPr/>
              </p:nvSpPr>
              <p:spPr>
                <a:xfrm rot="10800000">
                  <a:off x="30565" y="25892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476" name="Group 237"/>
              <p:cNvGrpSpPr/>
              <p:nvPr/>
            </p:nvGrpSpPr>
            <p:grpSpPr>
              <a:xfrm>
                <a:off x="0" y="86890"/>
                <a:ext cx="122263" cy="111446"/>
                <a:chOff x="0" y="0"/>
                <a:chExt cx="122262" cy="111445"/>
              </a:xfrm>
            </p:grpSpPr>
            <p:grpSp>
              <p:nvGrpSpPr>
                <p:cNvPr id="1474" name="Group 135"/>
                <p:cNvGrpSpPr/>
                <p:nvPr/>
              </p:nvGrpSpPr>
              <p:grpSpPr>
                <a:xfrm>
                  <a:off x="0" y="-1"/>
                  <a:ext cx="122263" cy="111447"/>
                  <a:chOff x="0" y="0"/>
                  <a:chExt cx="122262" cy="111445"/>
                </a:xfrm>
              </p:grpSpPr>
              <p:sp>
                <p:nvSpPr>
                  <p:cNvPr id="1472" name="Straight Connector 2089"/>
                  <p:cNvSpPr/>
                  <p:nvPr/>
                </p:nvSpPr>
                <p:spPr>
                  <a:xfrm flipV="1">
                    <a:off x="61131" y="0"/>
                    <a:ext cx="319" cy="1114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473" name="Straight Connector 2090"/>
                  <p:cNvSpPr/>
                  <p:nvPr/>
                </p:nvSpPr>
                <p:spPr>
                  <a:xfrm>
                    <a:off x="-1" y="56969"/>
                    <a:ext cx="122264" cy="64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475" name="Oval 2088"/>
                <p:cNvSpPr/>
                <p:nvPr/>
              </p:nvSpPr>
              <p:spPr>
                <a:xfrm rot="10800000">
                  <a:off x="45509" y="40546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481" name="Group 242"/>
              <p:cNvGrpSpPr/>
              <p:nvPr/>
            </p:nvGrpSpPr>
            <p:grpSpPr>
              <a:xfrm>
                <a:off x="366789" y="-1"/>
                <a:ext cx="122264" cy="111447"/>
                <a:chOff x="0" y="0"/>
                <a:chExt cx="122262" cy="111445"/>
              </a:xfrm>
            </p:grpSpPr>
            <p:grpSp>
              <p:nvGrpSpPr>
                <p:cNvPr id="1479" name="Group 134"/>
                <p:cNvGrpSpPr/>
                <p:nvPr/>
              </p:nvGrpSpPr>
              <p:grpSpPr>
                <a:xfrm>
                  <a:off x="0" y="-1"/>
                  <a:ext cx="122263" cy="111447"/>
                  <a:chOff x="0" y="0"/>
                  <a:chExt cx="122262" cy="111445"/>
                </a:xfrm>
              </p:grpSpPr>
              <p:sp>
                <p:nvSpPr>
                  <p:cNvPr id="1477" name="Straight Connector 2085"/>
                  <p:cNvSpPr/>
                  <p:nvPr/>
                </p:nvSpPr>
                <p:spPr>
                  <a:xfrm flipV="1">
                    <a:off x="61131" y="0"/>
                    <a:ext cx="319" cy="1114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478" name="Straight Connector 2086"/>
                  <p:cNvSpPr/>
                  <p:nvPr/>
                </p:nvSpPr>
                <p:spPr>
                  <a:xfrm>
                    <a:off x="-1" y="56969"/>
                    <a:ext cx="122264" cy="64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480" name="Oval 2084"/>
                <p:cNvSpPr/>
                <p:nvPr/>
              </p:nvSpPr>
              <p:spPr>
                <a:xfrm rot="10800000">
                  <a:off x="30565" y="25892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486" name="Group 247"/>
              <p:cNvGrpSpPr/>
              <p:nvPr/>
            </p:nvGrpSpPr>
            <p:grpSpPr>
              <a:xfrm>
                <a:off x="275091" y="-1"/>
                <a:ext cx="122264" cy="111447"/>
                <a:chOff x="0" y="0"/>
                <a:chExt cx="122262" cy="111445"/>
              </a:xfrm>
            </p:grpSpPr>
            <p:grpSp>
              <p:nvGrpSpPr>
                <p:cNvPr id="1484" name="Group 135"/>
                <p:cNvGrpSpPr/>
                <p:nvPr/>
              </p:nvGrpSpPr>
              <p:grpSpPr>
                <a:xfrm>
                  <a:off x="0" y="-1"/>
                  <a:ext cx="122263" cy="111447"/>
                  <a:chOff x="0" y="0"/>
                  <a:chExt cx="122262" cy="111445"/>
                </a:xfrm>
              </p:grpSpPr>
              <p:sp>
                <p:nvSpPr>
                  <p:cNvPr id="1482" name="Straight Connector 2081"/>
                  <p:cNvSpPr/>
                  <p:nvPr/>
                </p:nvSpPr>
                <p:spPr>
                  <a:xfrm flipV="1">
                    <a:off x="61131" y="0"/>
                    <a:ext cx="319" cy="1114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483" name="Straight Connector 2082"/>
                  <p:cNvSpPr/>
                  <p:nvPr/>
                </p:nvSpPr>
                <p:spPr>
                  <a:xfrm>
                    <a:off x="-1" y="56969"/>
                    <a:ext cx="122264" cy="64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485" name="Oval 2080"/>
                <p:cNvSpPr/>
                <p:nvPr/>
              </p:nvSpPr>
              <p:spPr>
                <a:xfrm rot="10800000">
                  <a:off x="45509" y="40546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491" name="Group 252"/>
              <p:cNvGrpSpPr/>
              <p:nvPr/>
            </p:nvGrpSpPr>
            <p:grpSpPr>
              <a:xfrm>
                <a:off x="183394" y="-1"/>
                <a:ext cx="122264" cy="111447"/>
                <a:chOff x="0" y="0"/>
                <a:chExt cx="122262" cy="111445"/>
              </a:xfrm>
            </p:grpSpPr>
            <p:grpSp>
              <p:nvGrpSpPr>
                <p:cNvPr id="1489" name="Group 134"/>
                <p:cNvGrpSpPr/>
                <p:nvPr/>
              </p:nvGrpSpPr>
              <p:grpSpPr>
                <a:xfrm>
                  <a:off x="0" y="-1"/>
                  <a:ext cx="122263" cy="111447"/>
                  <a:chOff x="0" y="0"/>
                  <a:chExt cx="122262" cy="111445"/>
                </a:xfrm>
              </p:grpSpPr>
              <p:sp>
                <p:nvSpPr>
                  <p:cNvPr id="1487" name="Straight Connector 2077"/>
                  <p:cNvSpPr/>
                  <p:nvPr/>
                </p:nvSpPr>
                <p:spPr>
                  <a:xfrm flipV="1">
                    <a:off x="61131" y="0"/>
                    <a:ext cx="319" cy="1114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488" name="Straight Connector 2078"/>
                  <p:cNvSpPr/>
                  <p:nvPr/>
                </p:nvSpPr>
                <p:spPr>
                  <a:xfrm>
                    <a:off x="-1" y="56969"/>
                    <a:ext cx="122264" cy="64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490" name="Oval 2076"/>
                <p:cNvSpPr/>
                <p:nvPr/>
              </p:nvSpPr>
              <p:spPr>
                <a:xfrm rot="10800000">
                  <a:off x="30565" y="25892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496" name="Group 257"/>
              <p:cNvGrpSpPr/>
              <p:nvPr/>
            </p:nvGrpSpPr>
            <p:grpSpPr>
              <a:xfrm>
                <a:off x="91697" y="-1"/>
                <a:ext cx="122264" cy="111447"/>
                <a:chOff x="0" y="0"/>
                <a:chExt cx="122262" cy="111445"/>
              </a:xfrm>
            </p:grpSpPr>
            <p:grpSp>
              <p:nvGrpSpPr>
                <p:cNvPr id="1494" name="Group 135"/>
                <p:cNvGrpSpPr/>
                <p:nvPr/>
              </p:nvGrpSpPr>
              <p:grpSpPr>
                <a:xfrm>
                  <a:off x="0" y="-1"/>
                  <a:ext cx="122263" cy="111447"/>
                  <a:chOff x="0" y="0"/>
                  <a:chExt cx="122262" cy="111445"/>
                </a:xfrm>
              </p:grpSpPr>
              <p:sp>
                <p:nvSpPr>
                  <p:cNvPr id="1492" name="Straight Connector 2073"/>
                  <p:cNvSpPr/>
                  <p:nvPr/>
                </p:nvSpPr>
                <p:spPr>
                  <a:xfrm flipV="1">
                    <a:off x="61131" y="0"/>
                    <a:ext cx="319" cy="1114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493" name="Straight Connector 2074"/>
                  <p:cNvSpPr/>
                  <p:nvPr/>
                </p:nvSpPr>
                <p:spPr>
                  <a:xfrm>
                    <a:off x="-1" y="56969"/>
                    <a:ext cx="122264" cy="64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495" name="Oval 2072"/>
                <p:cNvSpPr/>
                <p:nvPr/>
              </p:nvSpPr>
              <p:spPr>
                <a:xfrm rot="10800000">
                  <a:off x="45509" y="40546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501" name="Group 262"/>
              <p:cNvGrpSpPr/>
              <p:nvPr/>
            </p:nvGrpSpPr>
            <p:grpSpPr>
              <a:xfrm>
                <a:off x="0" y="-1"/>
                <a:ext cx="122263" cy="111447"/>
                <a:chOff x="0" y="0"/>
                <a:chExt cx="122262" cy="111445"/>
              </a:xfrm>
            </p:grpSpPr>
            <p:grpSp>
              <p:nvGrpSpPr>
                <p:cNvPr id="1499" name="Group 134"/>
                <p:cNvGrpSpPr/>
                <p:nvPr/>
              </p:nvGrpSpPr>
              <p:grpSpPr>
                <a:xfrm>
                  <a:off x="0" y="-1"/>
                  <a:ext cx="122263" cy="111447"/>
                  <a:chOff x="0" y="0"/>
                  <a:chExt cx="122262" cy="111445"/>
                </a:xfrm>
              </p:grpSpPr>
              <p:sp>
                <p:nvSpPr>
                  <p:cNvPr id="1497" name="Straight Connector 2069"/>
                  <p:cNvSpPr/>
                  <p:nvPr/>
                </p:nvSpPr>
                <p:spPr>
                  <a:xfrm flipV="1">
                    <a:off x="61131" y="0"/>
                    <a:ext cx="319" cy="1114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498" name="Straight Connector 2070"/>
                  <p:cNvSpPr/>
                  <p:nvPr/>
                </p:nvSpPr>
                <p:spPr>
                  <a:xfrm>
                    <a:off x="-1" y="56969"/>
                    <a:ext cx="122264" cy="64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500" name="Oval 2068"/>
                <p:cNvSpPr/>
                <p:nvPr/>
              </p:nvSpPr>
              <p:spPr>
                <a:xfrm rot="10800000">
                  <a:off x="30565" y="25892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1603" name="Group 1383"/>
            <p:cNvGrpSpPr/>
            <p:nvPr/>
          </p:nvGrpSpPr>
          <p:grpSpPr>
            <a:xfrm>
              <a:off x="1016408" y="619720"/>
              <a:ext cx="485393" cy="470337"/>
              <a:chOff x="0" y="0"/>
              <a:chExt cx="485392" cy="470336"/>
            </a:xfrm>
          </p:grpSpPr>
          <p:grpSp>
            <p:nvGrpSpPr>
              <p:cNvPr id="1507" name="Group 145"/>
              <p:cNvGrpSpPr/>
              <p:nvPr/>
            </p:nvGrpSpPr>
            <p:grpSpPr>
              <a:xfrm>
                <a:off x="372490" y="195824"/>
                <a:ext cx="95354" cy="87198"/>
                <a:chOff x="0" y="0"/>
                <a:chExt cx="95353" cy="87197"/>
              </a:xfrm>
            </p:grpSpPr>
            <p:grpSp>
              <p:nvGrpSpPr>
                <p:cNvPr id="1505" name="Group 134"/>
                <p:cNvGrpSpPr/>
                <p:nvPr/>
              </p:nvGrpSpPr>
              <p:grpSpPr>
                <a:xfrm>
                  <a:off x="0" y="0"/>
                  <a:ext cx="95354" cy="86750"/>
                  <a:chOff x="0" y="0"/>
                  <a:chExt cx="95353" cy="86749"/>
                </a:xfrm>
              </p:grpSpPr>
              <p:sp>
                <p:nvSpPr>
                  <p:cNvPr id="1503" name="Straight Connector 2040"/>
                  <p:cNvSpPr/>
                  <p:nvPr/>
                </p:nvSpPr>
                <p:spPr>
                  <a:xfrm flipH="1" flipV="1">
                    <a:off x="11832" y="0"/>
                    <a:ext cx="69963" cy="8675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504" name="Straight Connector 2041"/>
                  <p:cNvSpPr/>
                  <p:nvPr/>
                </p:nvSpPr>
                <p:spPr>
                  <a:xfrm flipV="1">
                    <a:off x="-1" y="6428"/>
                    <a:ext cx="95355" cy="7652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506" name="Oval 2039"/>
                <p:cNvSpPr/>
                <p:nvPr/>
              </p:nvSpPr>
              <p:spPr>
                <a:xfrm rot="8457080">
                  <a:off x="16650" y="13458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512" name="Group 150"/>
              <p:cNvGrpSpPr/>
              <p:nvPr/>
            </p:nvGrpSpPr>
            <p:grpSpPr>
              <a:xfrm>
                <a:off x="359867" y="325818"/>
                <a:ext cx="95354" cy="87199"/>
                <a:chOff x="0" y="0"/>
                <a:chExt cx="95353" cy="87197"/>
              </a:xfrm>
            </p:grpSpPr>
            <p:grpSp>
              <p:nvGrpSpPr>
                <p:cNvPr id="1510" name="Group 134"/>
                <p:cNvGrpSpPr/>
                <p:nvPr/>
              </p:nvGrpSpPr>
              <p:grpSpPr>
                <a:xfrm>
                  <a:off x="0" y="0"/>
                  <a:ext cx="95354" cy="86750"/>
                  <a:chOff x="0" y="0"/>
                  <a:chExt cx="95353" cy="86749"/>
                </a:xfrm>
              </p:grpSpPr>
              <p:sp>
                <p:nvSpPr>
                  <p:cNvPr id="1508" name="Straight Connector 2036"/>
                  <p:cNvSpPr/>
                  <p:nvPr/>
                </p:nvSpPr>
                <p:spPr>
                  <a:xfrm flipH="1" flipV="1">
                    <a:off x="11832" y="0"/>
                    <a:ext cx="69963" cy="8675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509" name="Straight Connector 2037"/>
                  <p:cNvSpPr/>
                  <p:nvPr/>
                </p:nvSpPr>
                <p:spPr>
                  <a:xfrm flipV="1">
                    <a:off x="-1" y="6428"/>
                    <a:ext cx="95355" cy="7652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511" name="Oval 2035"/>
                <p:cNvSpPr/>
                <p:nvPr/>
              </p:nvSpPr>
              <p:spPr>
                <a:xfrm rot="8457080">
                  <a:off x="16650" y="13458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517" name="Group 164"/>
              <p:cNvGrpSpPr/>
              <p:nvPr/>
            </p:nvGrpSpPr>
            <p:grpSpPr>
              <a:xfrm>
                <a:off x="300834" y="253046"/>
                <a:ext cx="95355" cy="86750"/>
                <a:chOff x="0" y="0"/>
                <a:chExt cx="95353" cy="86749"/>
              </a:xfrm>
            </p:grpSpPr>
            <p:grpSp>
              <p:nvGrpSpPr>
                <p:cNvPr id="1515" name="Group 135"/>
                <p:cNvGrpSpPr/>
                <p:nvPr/>
              </p:nvGrpSpPr>
              <p:grpSpPr>
                <a:xfrm>
                  <a:off x="0" y="0"/>
                  <a:ext cx="95354" cy="86750"/>
                  <a:chOff x="0" y="0"/>
                  <a:chExt cx="95353" cy="86749"/>
                </a:xfrm>
              </p:grpSpPr>
              <p:sp>
                <p:nvSpPr>
                  <p:cNvPr id="1513" name="Straight Connector 2032"/>
                  <p:cNvSpPr/>
                  <p:nvPr/>
                </p:nvSpPr>
                <p:spPr>
                  <a:xfrm flipH="1" flipV="1">
                    <a:off x="11832" y="0"/>
                    <a:ext cx="69963" cy="8675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514" name="Straight Connector 2033"/>
                  <p:cNvSpPr/>
                  <p:nvPr/>
                </p:nvSpPr>
                <p:spPr>
                  <a:xfrm flipV="1">
                    <a:off x="-1" y="6428"/>
                    <a:ext cx="95355" cy="7652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516" name="Oval 2031"/>
                <p:cNvSpPr/>
                <p:nvPr/>
              </p:nvSpPr>
              <p:spPr>
                <a:xfrm rot="8457080">
                  <a:off x="31243" y="28477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522" name="Group 169"/>
              <p:cNvGrpSpPr/>
              <p:nvPr/>
            </p:nvGrpSpPr>
            <p:grpSpPr>
              <a:xfrm>
                <a:off x="390038" y="71901"/>
                <a:ext cx="95355" cy="87198"/>
                <a:chOff x="0" y="0"/>
                <a:chExt cx="95353" cy="87197"/>
              </a:xfrm>
            </p:grpSpPr>
            <p:grpSp>
              <p:nvGrpSpPr>
                <p:cNvPr id="1520" name="Group 134"/>
                <p:cNvGrpSpPr/>
                <p:nvPr/>
              </p:nvGrpSpPr>
              <p:grpSpPr>
                <a:xfrm>
                  <a:off x="0" y="0"/>
                  <a:ext cx="95354" cy="86750"/>
                  <a:chOff x="0" y="0"/>
                  <a:chExt cx="95353" cy="86749"/>
                </a:xfrm>
              </p:grpSpPr>
              <p:sp>
                <p:nvSpPr>
                  <p:cNvPr id="1518" name="Straight Connector 2028"/>
                  <p:cNvSpPr/>
                  <p:nvPr/>
                </p:nvSpPr>
                <p:spPr>
                  <a:xfrm flipH="1" flipV="1">
                    <a:off x="11832" y="0"/>
                    <a:ext cx="69963" cy="8675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519" name="Straight Connector 2029"/>
                  <p:cNvSpPr/>
                  <p:nvPr/>
                </p:nvSpPr>
                <p:spPr>
                  <a:xfrm flipV="1">
                    <a:off x="-1" y="6428"/>
                    <a:ext cx="95355" cy="7652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521" name="Oval 2027"/>
                <p:cNvSpPr/>
                <p:nvPr/>
              </p:nvSpPr>
              <p:spPr>
                <a:xfrm rot="8457080">
                  <a:off x="16650" y="13458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527" name="Group 174"/>
              <p:cNvGrpSpPr/>
              <p:nvPr/>
            </p:nvGrpSpPr>
            <p:grpSpPr>
              <a:xfrm>
                <a:off x="318825" y="129668"/>
                <a:ext cx="95354" cy="86751"/>
                <a:chOff x="0" y="0"/>
                <a:chExt cx="95353" cy="86749"/>
              </a:xfrm>
            </p:grpSpPr>
            <p:grpSp>
              <p:nvGrpSpPr>
                <p:cNvPr id="1525" name="Group 135"/>
                <p:cNvGrpSpPr/>
                <p:nvPr/>
              </p:nvGrpSpPr>
              <p:grpSpPr>
                <a:xfrm>
                  <a:off x="0" y="0"/>
                  <a:ext cx="95354" cy="86750"/>
                  <a:chOff x="0" y="0"/>
                  <a:chExt cx="95353" cy="86749"/>
                </a:xfrm>
              </p:grpSpPr>
              <p:sp>
                <p:nvSpPr>
                  <p:cNvPr id="1523" name="Straight Connector 2024"/>
                  <p:cNvSpPr/>
                  <p:nvPr/>
                </p:nvSpPr>
                <p:spPr>
                  <a:xfrm flipH="1" flipV="1">
                    <a:off x="11832" y="0"/>
                    <a:ext cx="69963" cy="8675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524" name="Straight Connector 2025"/>
                  <p:cNvSpPr/>
                  <p:nvPr/>
                </p:nvSpPr>
                <p:spPr>
                  <a:xfrm flipV="1">
                    <a:off x="-1" y="6428"/>
                    <a:ext cx="95355" cy="7652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526" name="Oval 2023"/>
                <p:cNvSpPr/>
                <p:nvPr/>
              </p:nvSpPr>
              <p:spPr>
                <a:xfrm rot="8457080">
                  <a:off x="31243" y="28477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532" name="Group 179"/>
              <p:cNvGrpSpPr/>
              <p:nvPr/>
            </p:nvGrpSpPr>
            <p:grpSpPr>
              <a:xfrm>
                <a:off x="247612" y="187436"/>
                <a:ext cx="95354" cy="87198"/>
                <a:chOff x="0" y="0"/>
                <a:chExt cx="95353" cy="87197"/>
              </a:xfrm>
            </p:grpSpPr>
            <p:grpSp>
              <p:nvGrpSpPr>
                <p:cNvPr id="1530" name="Group 134"/>
                <p:cNvGrpSpPr/>
                <p:nvPr/>
              </p:nvGrpSpPr>
              <p:grpSpPr>
                <a:xfrm>
                  <a:off x="0" y="0"/>
                  <a:ext cx="95354" cy="86750"/>
                  <a:chOff x="0" y="0"/>
                  <a:chExt cx="95353" cy="86749"/>
                </a:xfrm>
              </p:grpSpPr>
              <p:sp>
                <p:nvSpPr>
                  <p:cNvPr id="1528" name="Straight Connector 2020"/>
                  <p:cNvSpPr/>
                  <p:nvPr/>
                </p:nvSpPr>
                <p:spPr>
                  <a:xfrm flipH="1" flipV="1">
                    <a:off x="11832" y="0"/>
                    <a:ext cx="69963" cy="8675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529" name="Straight Connector 2021"/>
                  <p:cNvSpPr/>
                  <p:nvPr/>
                </p:nvSpPr>
                <p:spPr>
                  <a:xfrm flipV="1">
                    <a:off x="-1" y="6428"/>
                    <a:ext cx="95355" cy="7652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531" name="Oval 2019"/>
                <p:cNvSpPr/>
                <p:nvPr/>
              </p:nvSpPr>
              <p:spPr>
                <a:xfrm rot="8457080">
                  <a:off x="16650" y="13458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537" name="Group 184"/>
              <p:cNvGrpSpPr/>
              <p:nvPr/>
            </p:nvGrpSpPr>
            <p:grpSpPr>
              <a:xfrm>
                <a:off x="288654" y="383586"/>
                <a:ext cx="95354" cy="86751"/>
                <a:chOff x="0" y="0"/>
                <a:chExt cx="95353" cy="86749"/>
              </a:xfrm>
            </p:grpSpPr>
            <p:grpSp>
              <p:nvGrpSpPr>
                <p:cNvPr id="1535" name="Group 135"/>
                <p:cNvGrpSpPr/>
                <p:nvPr/>
              </p:nvGrpSpPr>
              <p:grpSpPr>
                <a:xfrm>
                  <a:off x="0" y="0"/>
                  <a:ext cx="95354" cy="86750"/>
                  <a:chOff x="0" y="0"/>
                  <a:chExt cx="95353" cy="86749"/>
                </a:xfrm>
              </p:grpSpPr>
              <p:sp>
                <p:nvSpPr>
                  <p:cNvPr id="1533" name="Straight Connector 2016"/>
                  <p:cNvSpPr/>
                  <p:nvPr/>
                </p:nvSpPr>
                <p:spPr>
                  <a:xfrm flipH="1" flipV="1">
                    <a:off x="11832" y="0"/>
                    <a:ext cx="69963" cy="8675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534" name="Straight Connector 2017"/>
                  <p:cNvSpPr/>
                  <p:nvPr/>
                </p:nvSpPr>
                <p:spPr>
                  <a:xfrm flipV="1">
                    <a:off x="-1" y="6428"/>
                    <a:ext cx="95355" cy="7652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536" name="Oval 2015"/>
                <p:cNvSpPr/>
                <p:nvPr/>
              </p:nvSpPr>
              <p:spPr>
                <a:xfrm rot="8457080">
                  <a:off x="31243" y="28477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542" name="Group 189"/>
              <p:cNvGrpSpPr/>
              <p:nvPr/>
            </p:nvGrpSpPr>
            <p:grpSpPr>
              <a:xfrm>
                <a:off x="230063" y="311359"/>
                <a:ext cx="95355" cy="87198"/>
                <a:chOff x="0" y="0"/>
                <a:chExt cx="95353" cy="87197"/>
              </a:xfrm>
            </p:grpSpPr>
            <p:grpSp>
              <p:nvGrpSpPr>
                <p:cNvPr id="1540" name="Group 134"/>
                <p:cNvGrpSpPr/>
                <p:nvPr/>
              </p:nvGrpSpPr>
              <p:grpSpPr>
                <a:xfrm>
                  <a:off x="0" y="0"/>
                  <a:ext cx="95354" cy="86750"/>
                  <a:chOff x="0" y="0"/>
                  <a:chExt cx="95353" cy="86749"/>
                </a:xfrm>
              </p:grpSpPr>
              <p:sp>
                <p:nvSpPr>
                  <p:cNvPr id="1538" name="Straight Connector 2012"/>
                  <p:cNvSpPr/>
                  <p:nvPr/>
                </p:nvSpPr>
                <p:spPr>
                  <a:xfrm flipH="1" flipV="1">
                    <a:off x="11832" y="0"/>
                    <a:ext cx="69963" cy="8675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539" name="Straight Connector 2013"/>
                  <p:cNvSpPr/>
                  <p:nvPr/>
                </p:nvSpPr>
                <p:spPr>
                  <a:xfrm flipV="1">
                    <a:off x="-1" y="6428"/>
                    <a:ext cx="95355" cy="7652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541" name="Oval 2011"/>
                <p:cNvSpPr/>
                <p:nvPr/>
              </p:nvSpPr>
              <p:spPr>
                <a:xfrm rot="8457080">
                  <a:off x="16650" y="13458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547" name="Group 194"/>
              <p:cNvGrpSpPr/>
              <p:nvPr/>
            </p:nvGrpSpPr>
            <p:grpSpPr>
              <a:xfrm>
                <a:off x="176399" y="245203"/>
                <a:ext cx="95354" cy="86751"/>
                <a:chOff x="0" y="0"/>
                <a:chExt cx="95353" cy="86749"/>
              </a:xfrm>
            </p:grpSpPr>
            <p:grpSp>
              <p:nvGrpSpPr>
                <p:cNvPr id="1545" name="Group 135"/>
                <p:cNvGrpSpPr/>
                <p:nvPr/>
              </p:nvGrpSpPr>
              <p:grpSpPr>
                <a:xfrm>
                  <a:off x="0" y="0"/>
                  <a:ext cx="95354" cy="86750"/>
                  <a:chOff x="0" y="0"/>
                  <a:chExt cx="95353" cy="86749"/>
                </a:xfrm>
              </p:grpSpPr>
              <p:sp>
                <p:nvSpPr>
                  <p:cNvPr id="1543" name="Straight Connector 2008"/>
                  <p:cNvSpPr/>
                  <p:nvPr/>
                </p:nvSpPr>
                <p:spPr>
                  <a:xfrm flipH="1" flipV="1">
                    <a:off x="11832" y="0"/>
                    <a:ext cx="69963" cy="8675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544" name="Straight Connector 2009"/>
                  <p:cNvSpPr/>
                  <p:nvPr/>
                </p:nvSpPr>
                <p:spPr>
                  <a:xfrm flipV="1">
                    <a:off x="-1" y="6428"/>
                    <a:ext cx="95355" cy="7652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546" name="Oval 2007"/>
                <p:cNvSpPr/>
                <p:nvPr/>
              </p:nvSpPr>
              <p:spPr>
                <a:xfrm rot="8457080">
                  <a:off x="31243" y="28477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552" name="Group 199"/>
              <p:cNvGrpSpPr/>
              <p:nvPr/>
            </p:nvGrpSpPr>
            <p:grpSpPr>
              <a:xfrm>
                <a:off x="339592" y="9712"/>
                <a:ext cx="95354" cy="86751"/>
                <a:chOff x="0" y="0"/>
                <a:chExt cx="95353" cy="86749"/>
              </a:xfrm>
            </p:grpSpPr>
            <p:grpSp>
              <p:nvGrpSpPr>
                <p:cNvPr id="1550" name="Group 135"/>
                <p:cNvGrpSpPr/>
                <p:nvPr/>
              </p:nvGrpSpPr>
              <p:grpSpPr>
                <a:xfrm>
                  <a:off x="0" y="0"/>
                  <a:ext cx="95354" cy="86750"/>
                  <a:chOff x="0" y="0"/>
                  <a:chExt cx="95353" cy="86749"/>
                </a:xfrm>
              </p:grpSpPr>
              <p:sp>
                <p:nvSpPr>
                  <p:cNvPr id="1548" name="Straight Connector 2004"/>
                  <p:cNvSpPr/>
                  <p:nvPr/>
                </p:nvSpPr>
                <p:spPr>
                  <a:xfrm flipH="1" flipV="1">
                    <a:off x="11832" y="0"/>
                    <a:ext cx="69963" cy="8675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549" name="Straight Connector 2005"/>
                  <p:cNvSpPr/>
                  <p:nvPr/>
                </p:nvSpPr>
                <p:spPr>
                  <a:xfrm flipV="1">
                    <a:off x="-1" y="6428"/>
                    <a:ext cx="95355" cy="7652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551" name="Oval 2003"/>
                <p:cNvSpPr/>
                <p:nvPr/>
              </p:nvSpPr>
              <p:spPr>
                <a:xfrm rot="8457080">
                  <a:off x="31243" y="28477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557" name="Group 204"/>
              <p:cNvGrpSpPr/>
              <p:nvPr/>
            </p:nvGrpSpPr>
            <p:grpSpPr>
              <a:xfrm>
                <a:off x="267748" y="66702"/>
                <a:ext cx="95354" cy="87199"/>
                <a:chOff x="0" y="0"/>
                <a:chExt cx="95353" cy="87197"/>
              </a:xfrm>
            </p:grpSpPr>
            <p:grpSp>
              <p:nvGrpSpPr>
                <p:cNvPr id="1555" name="Group 134"/>
                <p:cNvGrpSpPr/>
                <p:nvPr/>
              </p:nvGrpSpPr>
              <p:grpSpPr>
                <a:xfrm>
                  <a:off x="0" y="0"/>
                  <a:ext cx="95354" cy="86750"/>
                  <a:chOff x="0" y="0"/>
                  <a:chExt cx="95353" cy="86749"/>
                </a:xfrm>
              </p:grpSpPr>
              <p:sp>
                <p:nvSpPr>
                  <p:cNvPr id="1553" name="Straight Connector 2000"/>
                  <p:cNvSpPr/>
                  <p:nvPr/>
                </p:nvSpPr>
                <p:spPr>
                  <a:xfrm flipH="1" flipV="1">
                    <a:off x="11832" y="0"/>
                    <a:ext cx="69963" cy="8675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554" name="Straight Connector 2001"/>
                  <p:cNvSpPr/>
                  <p:nvPr/>
                </p:nvSpPr>
                <p:spPr>
                  <a:xfrm flipV="1">
                    <a:off x="-1" y="6428"/>
                    <a:ext cx="95355" cy="7652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556" name="Oval 1999"/>
                <p:cNvSpPr/>
                <p:nvPr/>
              </p:nvSpPr>
              <p:spPr>
                <a:xfrm rot="8457080">
                  <a:off x="16650" y="13458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562" name="Group 209"/>
              <p:cNvGrpSpPr/>
              <p:nvPr/>
            </p:nvGrpSpPr>
            <p:grpSpPr>
              <a:xfrm>
                <a:off x="196092" y="123924"/>
                <a:ext cx="95355" cy="86751"/>
                <a:chOff x="0" y="0"/>
                <a:chExt cx="95353" cy="86749"/>
              </a:xfrm>
            </p:grpSpPr>
            <p:grpSp>
              <p:nvGrpSpPr>
                <p:cNvPr id="1560" name="Group 135"/>
                <p:cNvGrpSpPr/>
                <p:nvPr/>
              </p:nvGrpSpPr>
              <p:grpSpPr>
                <a:xfrm>
                  <a:off x="0" y="0"/>
                  <a:ext cx="95354" cy="86750"/>
                  <a:chOff x="0" y="0"/>
                  <a:chExt cx="95353" cy="86749"/>
                </a:xfrm>
              </p:grpSpPr>
              <p:sp>
                <p:nvSpPr>
                  <p:cNvPr id="1558" name="Straight Connector 1996"/>
                  <p:cNvSpPr/>
                  <p:nvPr/>
                </p:nvSpPr>
                <p:spPr>
                  <a:xfrm flipH="1" flipV="1">
                    <a:off x="11832" y="0"/>
                    <a:ext cx="69963" cy="8675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559" name="Straight Connector 1997"/>
                  <p:cNvSpPr/>
                  <p:nvPr/>
                </p:nvSpPr>
                <p:spPr>
                  <a:xfrm flipV="1">
                    <a:off x="-1" y="6428"/>
                    <a:ext cx="95355" cy="7652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561" name="Oval 1995"/>
                <p:cNvSpPr/>
                <p:nvPr/>
              </p:nvSpPr>
              <p:spPr>
                <a:xfrm rot="8457080">
                  <a:off x="31243" y="28477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567" name="Group 215"/>
              <p:cNvGrpSpPr/>
              <p:nvPr/>
            </p:nvGrpSpPr>
            <p:grpSpPr>
              <a:xfrm>
                <a:off x="125321" y="182237"/>
                <a:ext cx="95355" cy="87199"/>
                <a:chOff x="0" y="0"/>
                <a:chExt cx="95353" cy="87197"/>
              </a:xfrm>
            </p:grpSpPr>
            <p:grpSp>
              <p:nvGrpSpPr>
                <p:cNvPr id="1565" name="Group 134"/>
                <p:cNvGrpSpPr/>
                <p:nvPr/>
              </p:nvGrpSpPr>
              <p:grpSpPr>
                <a:xfrm>
                  <a:off x="0" y="0"/>
                  <a:ext cx="95354" cy="86750"/>
                  <a:chOff x="0" y="0"/>
                  <a:chExt cx="95353" cy="86749"/>
                </a:xfrm>
              </p:grpSpPr>
              <p:sp>
                <p:nvSpPr>
                  <p:cNvPr id="1563" name="Straight Connector 1992"/>
                  <p:cNvSpPr/>
                  <p:nvPr/>
                </p:nvSpPr>
                <p:spPr>
                  <a:xfrm flipH="1" flipV="1">
                    <a:off x="11832" y="0"/>
                    <a:ext cx="69963" cy="8675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564" name="Straight Connector 1993"/>
                  <p:cNvSpPr/>
                  <p:nvPr/>
                </p:nvSpPr>
                <p:spPr>
                  <a:xfrm flipV="1">
                    <a:off x="-1" y="6428"/>
                    <a:ext cx="95355" cy="7652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566" name="Oval 1991"/>
                <p:cNvSpPr/>
                <p:nvPr/>
              </p:nvSpPr>
              <p:spPr>
                <a:xfrm rot="8457080">
                  <a:off x="16650" y="13458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572" name="Group 225"/>
              <p:cNvGrpSpPr/>
              <p:nvPr/>
            </p:nvGrpSpPr>
            <p:grpSpPr>
              <a:xfrm>
                <a:off x="158408" y="368581"/>
                <a:ext cx="95354" cy="86751"/>
                <a:chOff x="0" y="0"/>
                <a:chExt cx="95353" cy="86749"/>
              </a:xfrm>
            </p:grpSpPr>
            <p:grpSp>
              <p:nvGrpSpPr>
                <p:cNvPr id="1570" name="Group 135"/>
                <p:cNvGrpSpPr/>
                <p:nvPr/>
              </p:nvGrpSpPr>
              <p:grpSpPr>
                <a:xfrm>
                  <a:off x="0" y="0"/>
                  <a:ext cx="95354" cy="86750"/>
                  <a:chOff x="0" y="0"/>
                  <a:chExt cx="95353" cy="86749"/>
                </a:xfrm>
              </p:grpSpPr>
              <p:sp>
                <p:nvSpPr>
                  <p:cNvPr id="1568" name="Straight Connector 1988"/>
                  <p:cNvSpPr/>
                  <p:nvPr/>
                </p:nvSpPr>
                <p:spPr>
                  <a:xfrm flipH="1" flipV="1">
                    <a:off x="11832" y="0"/>
                    <a:ext cx="69963" cy="8675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569" name="Straight Connector 1989"/>
                  <p:cNvSpPr/>
                  <p:nvPr/>
                </p:nvSpPr>
                <p:spPr>
                  <a:xfrm flipV="1">
                    <a:off x="-1" y="6428"/>
                    <a:ext cx="95355" cy="7652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571" name="Oval 1987"/>
                <p:cNvSpPr/>
                <p:nvPr/>
              </p:nvSpPr>
              <p:spPr>
                <a:xfrm rot="8457080">
                  <a:off x="31243" y="28477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577" name="Group 230"/>
              <p:cNvGrpSpPr/>
              <p:nvPr/>
            </p:nvGrpSpPr>
            <p:grpSpPr>
              <a:xfrm>
                <a:off x="105186" y="302971"/>
                <a:ext cx="95354" cy="87198"/>
                <a:chOff x="0" y="0"/>
                <a:chExt cx="95353" cy="87197"/>
              </a:xfrm>
            </p:grpSpPr>
            <p:grpSp>
              <p:nvGrpSpPr>
                <p:cNvPr id="1575" name="Group 134"/>
                <p:cNvGrpSpPr/>
                <p:nvPr/>
              </p:nvGrpSpPr>
              <p:grpSpPr>
                <a:xfrm>
                  <a:off x="0" y="0"/>
                  <a:ext cx="95354" cy="86750"/>
                  <a:chOff x="0" y="0"/>
                  <a:chExt cx="95353" cy="86749"/>
                </a:xfrm>
              </p:grpSpPr>
              <p:sp>
                <p:nvSpPr>
                  <p:cNvPr id="1573" name="Straight Connector 1984"/>
                  <p:cNvSpPr/>
                  <p:nvPr/>
                </p:nvSpPr>
                <p:spPr>
                  <a:xfrm flipH="1" flipV="1">
                    <a:off x="11832" y="0"/>
                    <a:ext cx="69963" cy="8675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574" name="Straight Connector 1985"/>
                  <p:cNvSpPr/>
                  <p:nvPr/>
                </p:nvSpPr>
                <p:spPr>
                  <a:xfrm flipV="1">
                    <a:off x="-1" y="6428"/>
                    <a:ext cx="95355" cy="7652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576" name="Oval 1983"/>
                <p:cNvSpPr/>
                <p:nvPr/>
              </p:nvSpPr>
              <p:spPr>
                <a:xfrm rot="8457080">
                  <a:off x="16650" y="13458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582" name="Group 237"/>
              <p:cNvGrpSpPr/>
              <p:nvPr/>
            </p:nvGrpSpPr>
            <p:grpSpPr>
              <a:xfrm>
                <a:off x="54739" y="240782"/>
                <a:ext cx="95354" cy="86751"/>
                <a:chOff x="0" y="0"/>
                <a:chExt cx="95353" cy="86749"/>
              </a:xfrm>
            </p:grpSpPr>
            <p:grpSp>
              <p:nvGrpSpPr>
                <p:cNvPr id="1580" name="Group 135"/>
                <p:cNvGrpSpPr/>
                <p:nvPr/>
              </p:nvGrpSpPr>
              <p:grpSpPr>
                <a:xfrm>
                  <a:off x="0" y="0"/>
                  <a:ext cx="95354" cy="86750"/>
                  <a:chOff x="0" y="0"/>
                  <a:chExt cx="95353" cy="86749"/>
                </a:xfrm>
              </p:grpSpPr>
              <p:sp>
                <p:nvSpPr>
                  <p:cNvPr id="1578" name="Straight Connector 1980"/>
                  <p:cNvSpPr/>
                  <p:nvPr/>
                </p:nvSpPr>
                <p:spPr>
                  <a:xfrm flipH="1" flipV="1">
                    <a:off x="11832" y="0"/>
                    <a:ext cx="69963" cy="8675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579" name="Straight Connector 1981"/>
                  <p:cNvSpPr/>
                  <p:nvPr/>
                </p:nvSpPr>
                <p:spPr>
                  <a:xfrm flipV="1">
                    <a:off x="-1" y="6428"/>
                    <a:ext cx="95355" cy="7652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581" name="Oval 1979"/>
                <p:cNvSpPr/>
                <p:nvPr/>
              </p:nvSpPr>
              <p:spPr>
                <a:xfrm rot="8457080">
                  <a:off x="31243" y="28477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587" name="Group 247"/>
              <p:cNvGrpSpPr/>
              <p:nvPr/>
            </p:nvGrpSpPr>
            <p:grpSpPr>
              <a:xfrm>
                <a:off x="213639" y="0"/>
                <a:ext cx="95354" cy="86750"/>
                <a:chOff x="0" y="0"/>
                <a:chExt cx="95353" cy="86749"/>
              </a:xfrm>
            </p:grpSpPr>
            <p:grpSp>
              <p:nvGrpSpPr>
                <p:cNvPr id="1585" name="Group 135"/>
                <p:cNvGrpSpPr/>
                <p:nvPr/>
              </p:nvGrpSpPr>
              <p:grpSpPr>
                <a:xfrm>
                  <a:off x="0" y="0"/>
                  <a:ext cx="95354" cy="86750"/>
                  <a:chOff x="0" y="0"/>
                  <a:chExt cx="95353" cy="86749"/>
                </a:xfrm>
              </p:grpSpPr>
              <p:sp>
                <p:nvSpPr>
                  <p:cNvPr id="1583" name="Straight Connector 1976"/>
                  <p:cNvSpPr/>
                  <p:nvPr/>
                </p:nvSpPr>
                <p:spPr>
                  <a:xfrm flipH="1" flipV="1">
                    <a:off x="11832" y="0"/>
                    <a:ext cx="69963" cy="8675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584" name="Straight Connector 1977"/>
                  <p:cNvSpPr/>
                  <p:nvPr/>
                </p:nvSpPr>
                <p:spPr>
                  <a:xfrm flipV="1">
                    <a:off x="-1" y="6428"/>
                    <a:ext cx="95355" cy="7652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586" name="Oval 1975"/>
                <p:cNvSpPr/>
                <p:nvPr/>
              </p:nvSpPr>
              <p:spPr>
                <a:xfrm rot="8457080">
                  <a:off x="31243" y="28477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592" name="Group 252"/>
              <p:cNvGrpSpPr/>
              <p:nvPr/>
            </p:nvGrpSpPr>
            <p:grpSpPr>
              <a:xfrm>
                <a:off x="142426" y="57767"/>
                <a:ext cx="95354" cy="87198"/>
                <a:chOff x="0" y="0"/>
                <a:chExt cx="95353" cy="87197"/>
              </a:xfrm>
            </p:grpSpPr>
            <p:grpSp>
              <p:nvGrpSpPr>
                <p:cNvPr id="1590" name="Group 134"/>
                <p:cNvGrpSpPr/>
                <p:nvPr/>
              </p:nvGrpSpPr>
              <p:grpSpPr>
                <a:xfrm>
                  <a:off x="0" y="0"/>
                  <a:ext cx="95354" cy="86750"/>
                  <a:chOff x="0" y="0"/>
                  <a:chExt cx="95353" cy="86749"/>
                </a:xfrm>
              </p:grpSpPr>
              <p:sp>
                <p:nvSpPr>
                  <p:cNvPr id="1588" name="Straight Connector 1972"/>
                  <p:cNvSpPr/>
                  <p:nvPr/>
                </p:nvSpPr>
                <p:spPr>
                  <a:xfrm flipH="1" flipV="1">
                    <a:off x="11832" y="0"/>
                    <a:ext cx="69963" cy="8675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589" name="Straight Connector 1973"/>
                  <p:cNvSpPr/>
                  <p:nvPr/>
                </p:nvSpPr>
                <p:spPr>
                  <a:xfrm flipV="1">
                    <a:off x="-1" y="6428"/>
                    <a:ext cx="95355" cy="7652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591" name="Oval 1971"/>
                <p:cNvSpPr/>
                <p:nvPr/>
              </p:nvSpPr>
              <p:spPr>
                <a:xfrm rot="8457080">
                  <a:off x="16650" y="13458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597" name="Group 257"/>
              <p:cNvGrpSpPr/>
              <p:nvPr/>
            </p:nvGrpSpPr>
            <p:grpSpPr>
              <a:xfrm>
                <a:off x="71213" y="115534"/>
                <a:ext cx="95354" cy="86751"/>
                <a:chOff x="0" y="0"/>
                <a:chExt cx="95353" cy="86749"/>
              </a:xfrm>
            </p:grpSpPr>
            <p:grpSp>
              <p:nvGrpSpPr>
                <p:cNvPr id="1595" name="Group 135"/>
                <p:cNvGrpSpPr/>
                <p:nvPr/>
              </p:nvGrpSpPr>
              <p:grpSpPr>
                <a:xfrm>
                  <a:off x="0" y="0"/>
                  <a:ext cx="95354" cy="86750"/>
                  <a:chOff x="0" y="0"/>
                  <a:chExt cx="95353" cy="86749"/>
                </a:xfrm>
              </p:grpSpPr>
              <p:sp>
                <p:nvSpPr>
                  <p:cNvPr id="1593" name="Straight Connector 1968"/>
                  <p:cNvSpPr/>
                  <p:nvPr/>
                </p:nvSpPr>
                <p:spPr>
                  <a:xfrm flipH="1" flipV="1">
                    <a:off x="11832" y="0"/>
                    <a:ext cx="69963" cy="8675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594" name="Straight Connector 1969"/>
                  <p:cNvSpPr/>
                  <p:nvPr/>
                </p:nvSpPr>
                <p:spPr>
                  <a:xfrm flipV="1">
                    <a:off x="-1" y="6428"/>
                    <a:ext cx="95355" cy="7652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596" name="Oval 1967"/>
                <p:cNvSpPr/>
                <p:nvPr/>
              </p:nvSpPr>
              <p:spPr>
                <a:xfrm rot="8457080">
                  <a:off x="31243" y="28477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602" name="Group 262"/>
              <p:cNvGrpSpPr/>
              <p:nvPr/>
            </p:nvGrpSpPr>
            <p:grpSpPr>
              <a:xfrm>
                <a:off x="0" y="173302"/>
                <a:ext cx="95354" cy="87198"/>
                <a:chOff x="0" y="0"/>
                <a:chExt cx="95353" cy="87197"/>
              </a:xfrm>
            </p:grpSpPr>
            <p:grpSp>
              <p:nvGrpSpPr>
                <p:cNvPr id="1600" name="Group 134"/>
                <p:cNvGrpSpPr/>
                <p:nvPr/>
              </p:nvGrpSpPr>
              <p:grpSpPr>
                <a:xfrm>
                  <a:off x="0" y="0"/>
                  <a:ext cx="95354" cy="86750"/>
                  <a:chOff x="0" y="0"/>
                  <a:chExt cx="95353" cy="86749"/>
                </a:xfrm>
              </p:grpSpPr>
              <p:sp>
                <p:nvSpPr>
                  <p:cNvPr id="1598" name="Straight Connector 1964"/>
                  <p:cNvSpPr/>
                  <p:nvPr/>
                </p:nvSpPr>
                <p:spPr>
                  <a:xfrm flipH="1" flipV="1">
                    <a:off x="11832" y="0"/>
                    <a:ext cx="69963" cy="8675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599" name="Straight Connector 1965"/>
                  <p:cNvSpPr/>
                  <p:nvPr/>
                </p:nvSpPr>
                <p:spPr>
                  <a:xfrm flipV="1">
                    <a:off x="-1" y="6428"/>
                    <a:ext cx="95355" cy="7652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601" name="Oval 1963"/>
                <p:cNvSpPr/>
                <p:nvPr/>
              </p:nvSpPr>
              <p:spPr>
                <a:xfrm rot="8457080">
                  <a:off x="16650" y="13458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1709" name="Group 1484"/>
            <p:cNvGrpSpPr/>
            <p:nvPr/>
          </p:nvGrpSpPr>
          <p:grpSpPr>
            <a:xfrm>
              <a:off x="530430" y="574003"/>
              <a:ext cx="499939" cy="527462"/>
              <a:chOff x="0" y="0"/>
              <a:chExt cx="499938" cy="527460"/>
            </a:xfrm>
          </p:grpSpPr>
          <p:grpSp>
            <p:nvGrpSpPr>
              <p:cNvPr id="1608" name="Group 138"/>
              <p:cNvGrpSpPr/>
              <p:nvPr/>
            </p:nvGrpSpPr>
            <p:grpSpPr>
              <a:xfrm>
                <a:off x="338019" y="424880"/>
                <a:ext cx="112426" cy="102581"/>
                <a:chOff x="0" y="0"/>
                <a:chExt cx="112425" cy="102580"/>
              </a:xfrm>
            </p:grpSpPr>
            <p:grpSp>
              <p:nvGrpSpPr>
                <p:cNvPr id="1606" name="Group 134"/>
                <p:cNvGrpSpPr/>
                <p:nvPr/>
              </p:nvGrpSpPr>
              <p:grpSpPr>
                <a:xfrm>
                  <a:off x="-1" y="0"/>
                  <a:ext cx="112427" cy="102581"/>
                  <a:chOff x="0" y="0"/>
                  <a:chExt cx="112425" cy="102580"/>
                </a:xfrm>
              </p:grpSpPr>
              <p:sp>
                <p:nvSpPr>
                  <p:cNvPr id="1604" name="Straight Connector 111"/>
                  <p:cNvSpPr/>
                  <p:nvPr/>
                </p:nvSpPr>
                <p:spPr>
                  <a:xfrm flipV="1">
                    <a:off x="35187" y="0"/>
                    <a:ext cx="43560" cy="10258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605" name="Straight Connector 123"/>
                  <p:cNvSpPr/>
                  <p:nvPr/>
                </p:nvSpPr>
                <p:spPr>
                  <a:xfrm>
                    <a:off x="-1" y="28644"/>
                    <a:ext cx="112427" cy="4805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607" name="Oval 1939"/>
                <p:cNvSpPr/>
                <p:nvPr/>
              </p:nvSpPr>
              <p:spPr>
                <a:xfrm rot="12170652">
                  <a:off x="25929" y="21332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613" name="Group 139"/>
              <p:cNvGrpSpPr/>
              <p:nvPr/>
            </p:nvGrpSpPr>
            <p:grpSpPr>
              <a:xfrm>
                <a:off x="253514" y="389281"/>
                <a:ext cx="112426" cy="102581"/>
                <a:chOff x="0" y="0"/>
                <a:chExt cx="112425" cy="102580"/>
              </a:xfrm>
            </p:grpSpPr>
            <p:grpSp>
              <p:nvGrpSpPr>
                <p:cNvPr id="1611" name="Group 135"/>
                <p:cNvGrpSpPr/>
                <p:nvPr/>
              </p:nvGrpSpPr>
              <p:grpSpPr>
                <a:xfrm>
                  <a:off x="-1" y="0"/>
                  <a:ext cx="112427" cy="102581"/>
                  <a:chOff x="0" y="0"/>
                  <a:chExt cx="112425" cy="102580"/>
                </a:xfrm>
              </p:grpSpPr>
              <p:sp>
                <p:nvSpPr>
                  <p:cNvPr id="1609" name="Straight Connector 1936"/>
                  <p:cNvSpPr/>
                  <p:nvPr/>
                </p:nvSpPr>
                <p:spPr>
                  <a:xfrm flipV="1">
                    <a:off x="35187" y="0"/>
                    <a:ext cx="43560" cy="10258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610" name="Straight Connector 1937"/>
                  <p:cNvSpPr/>
                  <p:nvPr/>
                </p:nvSpPr>
                <p:spPr>
                  <a:xfrm>
                    <a:off x="-1" y="28644"/>
                    <a:ext cx="112427" cy="4805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612" name="Oval 1935"/>
                <p:cNvSpPr/>
                <p:nvPr/>
              </p:nvSpPr>
              <p:spPr>
                <a:xfrm rot="12170652">
                  <a:off x="41163" y="35908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618" name="Group 140"/>
              <p:cNvGrpSpPr/>
              <p:nvPr/>
            </p:nvGrpSpPr>
            <p:grpSpPr>
              <a:xfrm>
                <a:off x="373737" y="340095"/>
                <a:ext cx="112426" cy="102581"/>
                <a:chOff x="0" y="0"/>
                <a:chExt cx="112425" cy="102580"/>
              </a:xfrm>
            </p:grpSpPr>
            <p:grpSp>
              <p:nvGrpSpPr>
                <p:cNvPr id="1616" name="Group 135"/>
                <p:cNvGrpSpPr/>
                <p:nvPr/>
              </p:nvGrpSpPr>
              <p:grpSpPr>
                <a:xfrm>
                  <a:off x="-1" y="0"/>
                  <a:ext cx="112427" cy="102581"/>
                  <a:chOff x="0" y="0"/>
                  <a:chExt cx="112425" cy="102580"/>
                </a:xfrm>
              </p:grpSpPr>
              <p:sp>
                <p:nvSpPr>
                  <p:cNvPr id="1614" name="Straight Connector 1932"/>
                  <p:cNvSpPr/>
                  <p:nvPr/>
                </p:nvSpPr>
                <p:spPr>
                  <a:xfrm flipV="1">
                    <a:off x="35187" y="0"/>
                    <a:ext cx="43560" cy="10258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615" name="Straight Connector 1933"/>
                  <p:cNvSpPr/>
                  <p:nvPr/>
                </p:nvSpPr>
                <p:spPr>
                  <a:xfrm>
                    <a:off x="-1" y="28644"/>
                    <a:ext cx="112427" cy="4805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617" name="Oval 1931"/>
                <p:cNvSpPr/>
                <p:nvPr/>
              </p:nvSpPr>
              <p:spPr>
                <a:xfrm rot="12170652">
                  <a:off x="41163" y="35908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623" name="Group 145"/>
              <p:cNvGrpSpPr/>
              <p:nvPr/>
            </p:nvGrpSpPr>
            <p:grpSpPr>
              <a:xfrm>
                <a:off x="289621" y="303572"/>
                <a:ext cx="112426" cy="102582"/>
                <a:chOff x="0" y="0"/>
                <a:chExt cx="112425" cy="102580"/>
              </a:xfrm>
            </p:grpSpPr>
            <p:grpSp>
              <p:nvGrpSpPr>
                <p:cNvPr id="1621" name="Group 134"/>
                <p:cNvGrpSpPr/>
                <p:nvPr/>
              </p:nvGrpSpPr>
              <p:grpSpPr>
                <a:xfrm>
                  <a:off x="-1" y="0"/>
                  <a:ext cx="112427" cy="102581"/>
                  <a:chOff x="0" y="0"/>
                  <a:chExt cx="112425" cy="102580"/>
                </a:xfrm>
              </p:grpSpPr>
              <p:sp>
                <p:nvSpPr>
                  <p:cNvPr id="1619" name="Straight Connector 1928"/>
                  <p:cNvSpPr/>
                  <p:nvPr/>
                </p:nvSpPr>
                <p:spPr>
                  <a:xfrm flipV="1">
                    <a:off x="35187" y="0"/>
                    <a:ext cx="43560" cy="10258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620" name="Straight Connector 1929"/>
                  <p:cNvSpPr/>
                  <p:nvPr/>
                </p:nvSpPr>
                <p:spPr>
                  <a:xfrm>
                    <a:off x="-1" y="28644"/>
                    <a:ext cx="112427" cy="4805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622" name="Oval 1927"/>
                <p:cNvSpPr/>
                <p:nvPr/>
              </p:nvSpPr>
              <p:spPr>
                <a:xfrm rot="12170652">
                  <a:off x="25929" y="21332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628" name="Group 150"/>
              <p:cNvGrpSpPr/>
              <p:nvPr/>
            </p:nvGrpSpPr>
            <p:grpSpPr>
              <a:xfrm>
                <a:off x="169009" y="353681"/>
                <a:ext cx="112427" cy="102582"/>
                <a:chOff x="0" y="0"/>
                <a:chExt cx="112425" cy="102580"/>
              </a:xfrm>
            </p:grpSpPr>
            <p:grpSp>
              <p:nvGrpSpPr>
                <p:cNvPr id="1626" name="Group 134"/>
                <p:cNvGrpSpPr/>
                <p:nvPr/>
              </p:nvGrpSpPr>
              <p:grpSpPr>
                <a:xfrm>
                  <a:off x="-1" y="0"/>
                  <a:ext cx="112427" cy="102581"/>
                  <a:chOff x="0" y="0"/>
                  <a:chExt cx="112425" cy="102580"/>
                </a:xfrm>
              </p:grpSpPr>
              <p:sp>
                <p:nvSpPr>
                  <p:cNvPr id="1624" name="Straight Connector 1924"/>
                  <p:cNvSpPr/>
                  <p:nvPr/>
                </p:nvSpPr>
                <p:spPr>
                  <a:xfrm flipV="1">
                    <a:off x="35187" y="0"/>
                    <a:ext cx="43560" cy="10258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625" name="Straight Connector 1925"/>
                  <p:cNvSpPr/>
                  <p:nvPr/>
                </p:nvSpPr>
                <p:spPr>
                  <a:xfrm>
                    <a:off x="-1" y="28644"/>
                    <a:ext cx="112427" cy="4805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627" name="Oval 1923"/>
                <p:cNvSpPr/>
                <p:nvPr/>
              </p:nvSpPr>
              <p:spPr>
                <a:xfrm rot="12170652">
                  <a:off x="25929" y="21332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633" name="Group 164"/>
              <p:cNvGrpSpPr/>
              <p:nvPr/>
            </p:nvGrpSpPr>
            <p:grpSpPr>
              <a:xfrm>
                <a:off x="205388" y="267326"/>
                <a:ext cx="112426" cy="102581"/>
                <a:chOff x="0" y="0"/>
                <a:chExt cx="112425" cy="102580"/>
              </a:xfrm>
            </p:grpSpPr>
            <p:grpSp>
              <p:nvGrpSpPr>
                <p:cNvPr id="1631" name="Group 135"/>
                <p:cNvGrpSpPr/>
                <p:nvPr/>
              </p:nvGrpSpPr>
              <p:grpSpPr>
                <a:xfrm>
                  <a:off x="-1" y="0"/>
                  <a:ext cx="112427" cy="102581"/>
                  <a:chOff x="0" y="0"/>
                  <a:chExt cx="112425" cy="102580"/>
                </a:xfrm>
              </p:grpSpPr>
              <p:sp>
                <p:nvSpPr>
                  <p:cNvPr id="1629" name="Straight Connector 1920"/>
                  <p:cNvSpPr/>
                  <p:nvPr/>
                </p:nvSpPr>
                <p:spPr>
                  <a:xfrm flipV="1">
                    <a:off x="35187" y="0"/>
                    <a:ext cx="43560" cy="10258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630" name="Straight Connector 1921"/>
                  <p:cNvSpPr/>
                  <p:nvPr/>
                </p:nvSpPr>
                <p:spPr>
                  <a:xfrm>
                    <a:off x="-1" y="28644"/>
                    <a:ext cx="112427" cy="4805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632" name="Oval 1919"/>
                <p:cNvSpPr/>
                <p:nvPr/>
              </p:nvSpPr>
              <p:spPr>
                <a:xfrm rot="12170652">
                  <a:off x="41163" y="35908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638" name="Group 174"/>
              <p:cNvGrpSpPr/>
              <p:nvPr/>
            </p:nvGrpSpPr>
            <p:grpSpPr>
              <a:xfrm>
                <a:off x="322692" y="225069"/>
                <a:ext cx="112426" cy="102581"/>
                <a:chOff x="0" y="0"/>
                <a:chExt cx="112425" cy="102580"/>
              </a:xfrm>
            </p:grpSpPr>
            <p:grpSp>
              <p:nvGrpSpPr>
                <p:cNvPr id="1636" name="Group 135"/>
                <p:cNvGrpSpPr/>
                <p:nvPr/>
              </p:nvGrpSpPr>
              <p:grpSpPr>
                <a:xfrm>
                  <a:off x="-1" y="0"/>
                  <a:ext cx="112427" cy="102581"/>
                  <a:chOff x="0" y="0"/>
                  <a:chExt cx="112425" cy="102580"/>
                </a:xfrm>
              </p:grpSpPr>
              <p:sp>
                <p:nvSpPr>
                  <p:cNvPr id="1634" name="Straight Connector 1916"/>
                  <p:cNvSpPr/>
                  <p:nvPr/>
                </p:nvSpPr>
                <p:spPr>
                  <a:xfrm flipV="1">
                    <a:off x="35187" y="0"/>
                    <a:ext cx="43560" cy="10258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635" name="Straight Connector 1917"/>
                  <p:cNvSpPr/>
                  <p:nvPr/>
                </p:nvSpPr>
                <p:spPr>
                  <a:xfrm>
                    <a:off x="-1" y="28644"/>
                    <a:ext cx="112427" cy="4805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637" name="Oval 1915"/>
                <p:cNvSpPr/>
                <p:nvPr/>
              </p:nvSpPr>
              <p:spPr>
                <a:xfrm rot="12170652">
                  <a:off x="41163" y="35908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643" name="Group 179"/>
              <p:cNvGrpSpPr/>
              <p:nvPr/>
            </p:nvGrpSpPr>
            <p:grpSpPr>
              <a:xfrm>
                <a:off x="238187" y="189470"/>
                <a:ext cx="112426" cy="102581"/>
                <a:chOff x="0" y="0"/>
                <a:chExt cx="112425" cy="102580"/>
              </a:xfrm>
            </p:grpSpPr>
            <p:grpSp>
              <p:nvGrpSpPr>
                <p:cNvPr id="1641" name="Group 134"/>
                <p:cNvGrpSpPr/>
                <p:nvPr/>
              </p:nvGrpSpPr>
              <p:grpSpPr>
                <a:xfrm>
                  <a:off x="-1" y="0"/>
                  <a:ext cx="112427" cy="102581"/>
                  <a:chOff x="0" y="0"/>
                  <a:chExt cx="112425" cy="102580"/>
                </a:xfrm>
              </p:grpSpPr>
              <p:sp>
                <p:nvSpPr>
                  <p:cNvPr id="1639" name="Straight Connector 1912"/>
                  <p:cNvSpPr/>
                  <p:nvPr/>
                </p:nvSpPr>
                <p:spPr>
                  <a:xfrm flipV="1">
                    <a:off x="35187" y="0"/>
                    <a:ext cx="43560" cy="10258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640" name="Straight Connector 1913"/>
                  <p:cNvSpPr/>
                  <p:nvPr/>
                </p:nvSpPr>
                <p:spPr>
                  <a:xfrm>
                    <a:off x="-1" y="28644"/>
                    <a:ext cx="112427" cy="4805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642" name="Oval 1911"/>
                <p:cNvSpPr/>
                <p:nvPr/>
              </p:nvSpPr>
              <p:spPr>
                <a:xfrm rot="12170652">
                  <a:off x="25929" y="21332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648" name="Group 184"/>
              <p:cNvGrpSpPr/>
              <p:nvPr/>
            </p:nvGrpSpPr>
            <p:grpSpPr>
              <a:xfrm>
                <a:off x="84504" y="318082"/>
                <a:ext cx="112427" cy="102581"/>
                <a:chOff x="0" y="0"/>
                <a:chExt cx="112425" cy="102580"/>
              </a:xfrm>
            </p:grpSpPr>
            <p:grpSp>
              <p:nvGrpSpPr>
                <p:cNvPr id="1646" name="Group 135"/>
                <p:cNvGrpSpPr/>
                <p:nvPr/>
              </p:nvGrpSpPr>
              <p:grpSpPr>
                <a:xfrm>
                  <a:off x="-1" y="0"/>
                  <a:ext cx="112427" cy="102581"/>
                  <a:chOff x="0" y="0"/>
                  <a:chExt cx="112425" cy="102580"/>
                </a:xfrm>
              </p:grpSpPr>
              <p:sp>
                <p:nvSpPr>
                  <p:cNvPr id="1644" name="Straight Connector 1908"/>
                  <p:cNvSpPr/>
                  <p:nvPr/>
                </p:nvSpPr>
                <p:spPr>
                  <a:xfrm flipV="1">
                    <a:off x="35187" y="0"/>
                    <a:ext cx="43560" cy="10258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645" name="Straight Connector 1909"/>
                  <p:cNvSpPr/>
                  <p:nvPr/>
                </p:nvSpPr>
                <p:spPr>
                  <a:xfrm>
                    <a:off x="-1" y="28644"/>
                    <a:ext cx="112427" cy="4805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647" name="Oval 1907"/>
                <p:cNvSpPr/>
                <p:nvPr/>
              </p:nvSpPr>
              <p:spPr>
                <a:xfrm rot="12170652">
                  <a:off x="41163" y="35908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653" name="Group 189"/>
              <p:cNvGrpSpPr/>
              <p:nvPr/>
            </p:nvGrpSpPr>
            <p:grpSpPr>
              <a:xfrm>
                <a:off x="120611" y="232374"/>
                <a:ext cx="112426" cy="102581"/>
                <a:chOff x="0" y="0"/>
                <a:chExt cx="112425" cy="102580"/>
              </a:xfrm>
            </p:grpSpPr>
            <p:grpSp>
              <p:nvGrpSpPr>
                <p:cNvPr id="1651" name="Group 134"/>
                <p:cNvGrpSpPr/>
                <p:nvPr/>
              </p:nvGrpSpPr>
              <p:grpSpPr>
                <a:xfrm>
                  <a:off x="-1" y="0"/>
                  <a:ext cx="112427" cy="102581"/>
                  <a:chOff x="0" y="0"/>
                  <a:chExt cx="112425" cy="102580"/>
                </a:xfrm>
              </p:grpSpPr>
              <p:sp>
                <p:nvSpPr>
                  <p:cNvPr id="1649" name="Straight Connector 1904"/>
                  <p:cNvSpPr/>
                  <p:nvPr/>
                </p:nvSpPr>
                <p:spPr>
                  <a:xfrm flipV="1">
                    <a:off x="35187" y="0"/>
                    <a:ext cx="43560" cy="10258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650" name="Straight Connector 1905"/>
                  <p:cNvSpPr/>
                  <p:nvPr/>
                </p:nvSpPr>
                <p:spPr>
                  <a:xfrm>
                    <a:off x="-1" y="28644"/>
                    <a:ext cx="112427" cy="4805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652" name="Oval 1903"/>
                <p:cNvSpPr/>
                <p:nvPr/>
              </p:nvSpPr>
              <p:spPr>
                <a:xfrm rot="12170652">
                  <a:off x="25929" y="21332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658" name="Group 194"/>
              <p:cNvGrpSpPr/>
              <p:nvPr/>
            </p:nvGrpSpPr>
            <p:grpSpPr>
              <a:xfrm>
                <a:off x="153682" y="153871"/>
                <a:ext cx="112426" cy="102581"/>
                <a:chOff x="0" y="0"/>
                <a:chExt cx="112425" cy="102580"/>
              </a:xfrm>
            </p:grpSpPr>
            <p:grpSp>
              <p:nvGrpSpPr>
                <p:cNvPr id="1656" name="Group 135"/>
                <p:cNvGrpSpPr/>
                <p:nvPr/>
              </p:nvGrpSpPr>
              <p:grpSpPr>
                <a:xfrm>
                  <a:off x="-1" y="0"/>
                  <a:ext cx="112427" cy="102581"/>
                  <a:chOff x="0" y="0"/>
                  <a:chExt cx="112425" cy="102580"/>
                </a:xfrm>
              </p:grpSpPr>
              <p:sp>
                <p:nvSpPr>
                  <p:cNvPr id="1654" name="Straight Connector 1900"/>
                  <p:cNvSpPr/>
                  <p:nvPr/>
                </p:nvSpPr>
                <p:spPr>
                  <a:xfrm flipV="1">
                    <a:off x="35187" y="0"/>
                    <a:ext cx="43560" cy="10258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655" name="Straight Connector 1901"/>
                  <p:cNvSpPr/>
                  <p:nvPr/>
                </p:nvSpPr>
                <p:spPr>
                  <a:xfrm>
                    <a:off x="-1" y="28644"/>
                    <a:ext cx="112427" cy="4805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657" name="Oval 1899"/>
                <p:cNvSpPr/>
                <p:nvPr/>
              </p:nvSpPr>
              <p:spPr>
                <a:xfrm rot="12170652">
                  <a:off x="41163" y="35908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663" name="Group 204"/>
              <p:cNvGrpSpPr/>
              <p:nvPr/>
            </p:nvGrpSpPr>
            <p:grpSpPr>
              <a:xfrm>
                <a:off x="354168" y="150351"/>
                <a:ext cx="112426" cy="102581"/>
                <a:chOff x="0" y="0"/>
                <a:chExt cx="112425" cy="102580"/>
              </a:xfrm>
            </p:grpSpPr>
            <p:grpSp>
              <p:nvGrpSpPr>
                <p:cNvPr id="1661" name="Group 134"/>
                <p:cNvGrpSpPr/>
                <p:nvPr/>
              </p:nvGrpSpPr>
              <p:grpSpPr>
                <a:xfrm>
                  <a:off x="-1" y="0"/>
                  <a:ext cx="112427" cy="102581"/>
                  <a:chOff x="0" y="0"/>
                  <a:chExt cx="112425" cy="102580"/>
                </a:xfrm>
              </p:grpSpPr>
              <p:sp>
                <p:nvSpPr>
                  <p:cNvPr id="1659" name="Straight Connector 1896"/>
                  <p:cNvSpPr/>
                  <p:nvPr/>
                </p:nvSpPr>
                <p:spPr>
                  <a:xfrm flipV="1">
                    <a:off x="35187" y="0"/>
                    <a:ext cx="43560" cy="10258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660" name="Straight Connector 1897"/>
                  <p:cNvSpPr/>
                  <p:nvPr/>
                </p:nvSpPr>
                <p:spPr>
                  <a:xfrm>
                    <a:off x="-1" y="28644"/>
                    <a:ext cx="112427" cy="4805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662" name="Oval 1895"/>
                <p:cNvSpPr/>
                <p:nvPr/>
              </p:nvSpPr>
              <p:spPr>
                <a:xfrm rot="12170652">
                  <a:off x="25929" y="21332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668" name="Group 209"/>
              <p:cNvGrpSpPr/>
              <p:nvPr/>
            </p:nvGrpSpPr>
            <p:grpSpPr>
              <a:xfrm>
                <a:off x="269936" y="114104"/>
                <a:ext cx="112426" cy="102582"/>
                <a:chOff x="0" y="0"/>
                <a:chExt cx="112425" cy="102580"/>
              </a:xfrm>
            </p:grpSpPr>
            <p:grpSp>
              <p:nvGrpSpPr>
                <p:cNvPr id="1666" name="Group 135"/>
                <p:cNvGrpSpPr/>
                <p:nvPr/>
              </p:nvGrpSpPr>
              <p:grpSpPr>
                <a:xfrm>
                  <a:off x="-1" y="0"/>
                  <a:ext cx="112427" cy="102581"/>
                  <a:chOff x="0" y="0"/>
                  <a:chExt cx="112425" cy="102580"/>
                </a:xfrm>
              </p:grpSpPr>
              <p:sp>
                <p:nvSpPr>
                  <p:cNvPr id="1664" name="Straight Connector 1892"/>
                  <p:cNvSpPr/>
                  <p:nvPr/>
                </p:nvSpPr>
                <p:spPr>
                  <a:xfrm flipV="1">
                    <a:off x="35187" y="0"/>
                    <a:ext cx="43560" cy="10258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665" name="Straight Connector 1893"/>
                  <p:cNvSpPr/>
                  <p:nvPr/>
                </p:nvSpPr>
                <p:spPr>
                  <a:xfrm>
                    <a:off x="-1" y="28644"/>
                    <a:ext cx="112427" cy="4805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667" name="Oval 1891"/>
                <p:cNvSpPr/>
                <p:nvPr/>
              </p:nvSpPr>
              <p:spPr>
                <a:xfrm rot="12170652">
                  <a:off x="41163" y="35908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673" name="Group 215"/>
              <p:cNvGrpSpPr/>
              <p:nvPr/>
            </p:nvGrpSpPr>
            <p:grpSpPr>
              <a:xfrm>
                <a:off x="185158" y="79152"/>
                <a:ext cx="112426" cy="102581"/>
                <a:chOff x="0" y="0"/>
                <a:chExt cx="112425" cy="102580"/>
              </a:xfrm>
            </p:grpSpPr>
            <p:grpSp>
              <p:nvGrpSpPr>
                <p:cNvPr id="1671" name="Group 134"/>
                <p:cNvGrpSpPr/>
                <p:nvPr/>
              </p:nvGrpSpPr>
              <p:grpSpPr>
                <a:xfrm>
                  <a:off x="-1" y="0"/>
                  <a:ext cx="112427" cy="102581"/>
                  <a:chOff x="0" y="0"/>
                  <a:chExt cx="112425" cy="102580"/>
                </a:xfrm>
              </p:grpSpPr>
              <p:sp>
                <p:nvSpPr>
                  <p:cNvPr id="1669" name="Straight Connector 1888"/>
                  <p:cNvSpPr/>
                  <p:nvPr/>
                </p:nvSpPr>
                <p:spPr>
                  <a:xfrm flipV="1">
                    <a:off x="35187" y="0"/>
                    <a:ext cx="43560" cy="10258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670" name="Straight Connector 1889"/>
                  <p:cNvSpPr/>
                  <p:nvPr/>
                </p:nvSpPr>
                <p:spPr>
                  <a:xfrm>
                    <a:off x="-1" y="28644"/>
                    <a:ext cx="112427" cy="4805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672" name="Oval 1887"/>
                <p:cNvSpPr/>
                <p:nvPr/>
              </p:nvSpPr>
              <p:spPr>
                <a:xfrm rot="12170652">
                  <a:off x="25929" y="21332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678" name="Group 220"/>
              <p:cNvGrpSpPr/>
              <p:nvPr/>
            </p:nvGrpSpPr>
            <p:grpSpPr>
              <a:xfrm>
                <a:off x="-1" y="282483"/>
                <a:ext cx="112427" cy="102581"/>
                <a:chOff x="0" y="0"/>
                <a:chExt cx="112425" cy="102580"/>
              </a:xfrm>
            </p:grpSpPr>
            <p:grpSp>
              <p:nvGrpSpPr>
                <p:cNvPr id="1676" name="Group 134"/>
                <p:cNvGrpSpPr/>
                <p:nvPr/>
              </p:nvGrpSpPr>
              <p:grpSpPr>
                <a:xfrm>
                  <a:off x="-1" y="0"/>
                  <a:ext cx="112427" cy="102581"/>
                  <a:chOff x="0" y="0"/>
                  <a:chExt cx="112425" cy="102580"/>
                </a:xfrm>
              </p:grpSpPr>
              <p:sp>
                <p:nvSpPr>
                  <p:cNvPr id="1674" name="Straight Connector 1884"/>
                  <p:cNvSpPr/>
                  <p:nvPr/>
                </p:nvSpPr>
                <p:spPr>
                  <a:xfrm flipV="1">
                    <a:off x="35187" y="0"/>
                    <a:ext cx="43560" cy="10258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675" name="Straight Connector 1885"/>
                  <p:cNvSpPr/>
                  <p:nvPr/>
                </p:nvSpPr>
                <p:spPr>
                  <a:xfrm>
                    <a:off x="-1" y="28644"/>
                    <a:ext cx="112427" cy="4805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677" name="Oval 1883"/>
                <p:cNvSpPr/>
                <p:nvPr/>
              </p:nvSpPr>
              <p:spPr>
                <a:xfrm rot="12170652">
                  <a:off x="25929" y="21332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683" name="Group 225"/>
              <p:cNvGrpSpPr/>
              <p:nvPr/>
            </p:nvGrpSpPr>
            <p:grpSpPr>
              <a:xfrm>
                <a:off x="36378" y="196127"/>
                <a:ext cx="112426" cy="102582"/>
                <a:chOff x="0" y="0"/>
                <a:chExt cx="112425" cy="102580"/>
              </a:xfrm>
            </p:grpSpPr>
            <p:grpSp>
              <p:nvGrpSpPr>
                <p:cNvPr id="1681" name="Group 135"/>
                <p:cNvGrpSpPr/>
                <p:nvPr/>
              </p:nvGrpSpPr>
              <p:grpSpPr>
                <a:xfrm>
                  <a:off x="-1" y="0"/>
                  <a:ext cx="112427" cy="102581"/>
                  <a:chOff x="0" y="0"/>
                  <a:chExt cx="112425" cy="102580"/>
                </a:xfrm>
              </p:grpSpPr>
              <p:sp>
                <p:nvSpPr>
                  <p:cNvPr id="1679" name="Straight Connector 1880"/>
                  <p:cNvSpPr/>
                  <p:nvPr/>
                </p:nvSpPr>
                <p:spPr>
                  <a:xfrm flipV="1">
                    <a:off x="35187" y="0"/>
                    <a:ext cx="43560" cy="10258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680" name="Straight Connector 1881"/>
                  <p:cNvSpPr/>
                  <p:nvPr/>
                </p:nvSpPr>
                <p:spPr>
                  <a:xfrm>
                    <a:off x="-1" y="28644"/>
                    <a:ext cx="112427" cy="4805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682" name="Oval 1879"/>
                <p:cNvSpPr/>
                <p:nvPr/>
              </p:nvSpPr>
              <p:spPr>
                <a:xfrm rot="12170652">
                  <a:off x="41163" y="35908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688" name="Group 230"/>
              <p:cNvGrpSpPr/>
              <p:nvPr/>
            </p:nvGrpSpPr>
            <p:grpSpPr>
              <a:xfrm>
                <a:off x="69177" y="118271"/>
                <a:ext cx="112426" cy="102581"/>
                <a:chOff x="0" y="0"/>
                <a:chExt cx="112425" cy="102580"/>
              </a:xfrm>
            </p:grpSpPr>
            <p:grpSp>
              <p:nvGrpSpPr>
                <p:cNvPr id="1686" name="Group 134"/>
                <p:cNvGrpSpPr/>
                <p:nvPr/>
              </p:nvGrpSpPr>
              <p:grpSpPr>
                <a:xfrm>
                  <a:off x="-1" y="0"/>
                  <a:ext cx="112427" cy="102581"/>
                  <a:chOff x="0" y="0"/>
                  <a:chExt cx="112425" cy="102580"/>
                </a:xfrm>
              </p:grpSpPr>
              <p:sp>
                <p:nvSpPr>
                  <p:cNvPr id="1684" name="Straight Connector 1876"/>
                  <p:cNvSpPr/>
                  <p:nvPr/>
                </p:nvSpPr>
                <p:spPr>
                  <a:xfrm flipV="1">
                    <a:off x="35187" y="0"/>
                    <a:ext cx="43560" cy="10258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685" name="Straight Connector 1877"/>
                  <p:cNvSpPr/>
                  <p:nvPr/>
                </p:nvSpPr>
                <p:spPr>
                  <a:xfrm>
                    <a:off x="-1" y="28644"/>
                    <a:ext cx="112427" cy="4805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687" name="Oval 1875"/>
                <p:cNvSpPr/>
                <p:nvPr/>
              </p:nvSpPr>
              <p:spPr>
                <a:xfrm rot="12170652">
                  <a:off x="25929" y="21332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693" name="Group 237"/>
              <p:cNvGrpSpPr/>
              <p:nvPr/>
            </p:nvGrpSpPr>
            <p:grpSpPr>
              <a:xfrm>
                <a:off x="100265" y="44476"/>
                <a:ext cx="112426" cy="102581"/>
                <a:chOff x="0" y="0"/>
                <a:chExt cx="112425" cy="102580"/>
              </a:xfrm>
            </p:grpSpPr>
            <p:grpSp>
              <p:nvGrpSpPr>
                <p:cNvPr id="1691" name="Group 135"/>
                <p:cNvGrpSpPr/>
                <p:nvPr/>
              </p:nvGrpSpPr>
              <p:grpSpPr>
                <a:xfrm>
                  <a:off x="-1" y="0"/>
                  <a:ext cx="112427" cy="102581"/>
                  <a:chOff x="0" y="0"/>
                  <a:chExt cx="112425" cy="102580"/>
                </a:xfrm>
              </p:grpSpPr>
              <p:sp>
                <p:nvSpPr>
                  <p:cNvPr id="1689" name="Straight Connector 1872"/>
                  <p:cNvSpPr/>
                  <p:nvPr/>
                </p:nvSpPr>
                <p:spPr>
                  <a:xfrm flipV="1">
                    <a:off x="35187" y="0"/>
                    <a:ext cx="43560" cy="10258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690" name="Straight Connector 1873"/>
                  <p:cNvSpPr/>
                  <p:nvPr/>
                </p:nvSpPr>
                <p:spPr>
                  <a:xfrm>
                    <a:off x="-1" y="28644"/>
                    <a:ext cx="112427" cy="4805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692" name="Oval 1871"/>
                <p:cNvSpPr/>
                <p:nvPr/>
              </p:nvSpPr>
              <p:spPr>
                <a:xfrm rot="12170652">
                  <a:off x="41163" y="35908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698" name="Group 247"/>
              <p:cNvGrpSpPr/>
              <p:nvPr/>
            </p:nvGrpSpPr>
            <p:grpSpPr>
              <a:xfrm>
                <a:off x="387513" y="71198"/>
                <a:ext cx="112426" cy="102581"/>
                <a:chOff x="0" y="0"/>
                <a:chExt cx="112425" cy="102580"/>
              </a:xfrm>
            </p:grpSpPr>
            <p:grpSp>
              <p:nvGrpSpPr>
                <p:cNvPr id="1696" name="Group 135"/>
                <p:cNvGrpSpPr/>
                <p:nvPr/>
              </p:nvGrpSpPr>
              <p:grpSpPr>
                <a:xfrm>
                  <a:off x="-1" y="0"/>
                  <a:ext cx="112427" cy="102581"/>
                  <a:chOff x="0" y="0"/>
                  <a:chExt cx="112425" cy="102580"/>
                </a:xfrm>
              </p:grpSpPr>
              <p:sp>
                <p:nvSpPr>
                  <p:cNvPr id="1694" name="Straight Connector 1868"/>
                  <p:cNvSpPr/>
                  <p:nvPr/>
                </p:nvSpPr>
                <p:spPr>
                  <a:xfrm flipV="1">
                    <a:off x="35187" y="0"/>
                    <a:ext cx="43560" cy="10258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695" name="Straight Connector 1869"/>
                  <p:cNvSpPr/>
                  <p:nvPr/>
                </p:nvSpPr>
                <p:spPr>
                  <a:xfrm>
                    <a:off x="-1" y="28644"/>
                    <a:ext cx="112427" cy="4805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697" name="Oval 1867"/>
                <p:cNvSpPr/>
                <p:nvPr/>
              </p:nvSpPr>
              <p:spPr>
                <a:xfrm rot="12170652">
                  <a:off x="41163" y="35908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703" name="Group 252"/>
              <p:cNvGrpSpPr/>
              <p:nvPr/>
            </p:nvGrpSpPr>
            <p:grpSpPr>
              <a:xfrm>
                <a:off x="303008" y="35599"/>
                <a:ext cx="112426" cy="102581"/>
                <a:chOff x="0" y="0"/>
                <a:chExt cx="112425" cy="102580"/>
              </a:xfrm>
            </p:grpSpPr>
            <p:grpSp>
              <p:nvGrpSpPr>
                <p:cNvPr id="1701" name="Group 134"/>
                <p:cNvGrpSpPr/>
                <p:nvPr/>
              </p:nvGrpSpPr>
              <p:grpSpPr>
                <a:xfrm>
                  <a:off x="-1" y="0"/>
                  <a:ext cx="112427" cy="102581"/>
                  <a:chOff x="0" y="0"/>
                  <a:chExt cx="112425" cy="102580"/>
                </a:xfrm>
              </p:grpSpPr>
              <p:sp>
                <p:nvSpPr>
                  <p:cNvPr id="1699" name="Straight Connector 1864"/>
                  <p:cNvSpPr/>
                  <p:nvPr/>
                </p:nvSpPr>
                <p:spPr>
                  <a:xfrm flipV="1">
                    <a:off x="35187" y="0"/>
                    <a:ext cx="43560" cy="10258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700" name="Straight Connector 1865"/>
                  <p:cNvSpPr/>
                  <p:nvPr/>
                </p:nvSpPr>
                <p:spPr>
                  <a:xfrm>
                    <a:off x="-1" y="28644"/>
                    <a:ext cx="112427" cy="4805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702" name="Oval 1863"/>
                <p:cNvSpPr/>
                <p:nvPr/>
              </p:nvSpPr>
              <p:spPr>
                <a:xfrm rot="12170652">
                  <a:off x="25929" y="21332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708" name="Group 257"/>
              <p:cNvGrpSpPr/>
              <p:nvPr/>
            </p:nvGrpSpPr>
            <p:grpSpPr>
              <a:xfrm>
                <a:off x="218503" y="0"/>
                <a:ext cx="112426" cy="102581"/>
                <a:chOff x="0" y="0"/>
                <a:chExt cx="112425" cy="102580"/>
              </a:xfrm>
            </p:grpSpPr>
            <p:grpSp>
              <p:nvGrpSpPr>
                <p:cNvPr id="1706" name="Group 135"/>
                <p:cNvGrpSpPr/>
                <p:nvPr/>
              </p:nvGrpSpPr>
              <p:grpSpPr>
                <a:xfrm>
                  <a:off x="-1" y="0"/>
                  <a:ext cx="112427" cy="102581"/>
                  <a:chOff x="0" y="0"/>
                  <a:chExt cx="112425" cy="102580"/>
                </a:xfrm>
              </p:grpSpPr>
              <p:sp>
                <p:nvSpPr>
                  <p:cNvPr id="1704" name="Straight Connector 1860"/>
                  <p:cNvSpPr/>
                  <p:nvPr/>
                </p:nvSpPr>
                <p:spPr>
                  <a:xfrm flipV="1">
                    <a:off x="35187" y="0"/>
                    <a:ext cx="43560" cy="10258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705" name="Straight Connector 1861"/>
                  <p:cNvSpPr/>
                  <p:nvPr/>
                </p:nvSpPr>
                <p:spPr>
                  <a:xfrm>
                    <a:off x="-1" y="28644"/>
                    <a:ext cx="112427" cy="4805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707" name="Oval 1859"/>
                <p:cNvSpPr/>
                <p:nvPr/>
              </p:nvSpPr>
              <p:spPr>
                <a:xfrm rot="12170652">
                  <a:off x="41163" y="35908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1825" name="Group 1590"/>
            <p:cNvGrpSpPr/>
            <p:nvPr/>
          </p:nvGrpSpPr>
          <p:grpSpPr>
            <a:xfrm>
              <a:off x="43967" y="547911"/>
              <a:ext cx="516909" cy="578886"/>
              <a:chOff x="0" y="0"/>
              <a:chExt cx="516908" cy="578884"/>
            </a:xfrm>
          </p:grpSpPr>
          <p:grpSp>
            <p:nvGrpSpPr>
              <p:cNvPr id="1714" name="Group 139"/>
              <p:cNvGrpSpPr/>
              <p:nvPr/>
            </p:nvGrpSpPr>
            <p:grpSpPr>
              <a:xfrm>
                <a:off x="410641" y="344861"/>
                <a:ext cx="106268" cy="96733"/>
                <a:chOff x="0" y="0"/>
                <a:chExt cx="106267" cy="96732"/>
              </a:xfrm>
            </p:grpSpPr>
            <p:grpSp>
              <p:nvGrpSpPr>
                <p:cNvPr id="1712" name="Group 135"/>
                <p:cNvGrpSpPr/>
                <p:nvPr/>
              </p:nvGrpSpPr>
              <p:grpSpPr>
                <a:xfrm>
                  <a:off x="0" y="-1"/>
                  <a:ext cx="106268" cy="96734"/>
                  <a:chOff x="0" y="0"/>
                  <a:chExt cx="106267" cy="96732"/>
                </a:xfrm>
              </p:grpSpPr>
              <p:sp>
                <p:nvSpPr>
                  <p:cNvPr id="1710" name="Straight Connector 1835"/>
                  <p:cNvSpPr/>
                  <p:nvPr/>
                </p:nvSpPr>
                <p:spPr>
                  <a:xfrm flipH="1" flipV="1">
                    <a:off x="24817" y="0"/>
                    <a:ext cx="55345" cy="9673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711" name="Straight Connector 1836"/>
                  <p:cNvSpPr/>
                  <p:nvPr/>
                </p:nvSpPr>
                <p:spPr>
                  <a:xfrm flipV="1">
                    <a:off x="-1" y="19570"/>
                    <a:ext cx="106269" cy="6046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713" name="Oval 1834"/>
                <p:cNvSpPr/>
                <p:nvPr/>
              </p:nvSpPr>
              <p:spPr>
                <a:xfrm rot="9003677">
                  <a:off x="36853" y="33418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719" name="Group 145"/>
              <p:cNvGrpSpPr/>
              <p:nvPr/>
            </p:nvGrpSpPr>
            <p:grpSpPr>
              <a:xfrm>
                <a:off x="364226" y="264268"/>
                <a:ext cx="106268" cy="96733"/>
                <a:chOff x="0" y="0"/>
                <a:chExt cx="106267" cy="96732"/>
              </a:xfrm>
            </p:grpSpPr>
            <p:grpSp>
              <p:nvGrpSpPr>
                <p:cNvPr id="1717" name="Group 134"/>
                <p:cNvGrpSpPr/>
                <p:nvPr/>
              </p:nvGrpSpPr>
              <p:grpSpPr>
                <a:xfrm>
                  <a:off x="0" y="-1"/>
                  <a:ext cx="106268" cy="96734"/>
                  <a:chOff x="0" y="0"/>
                  <a:chExt cx="106267" cy="96732"/>
                </a:xfrm>
              </p:grpSpPr>
              <p:sp>
                <p:nvSpPr>
                  <p:cNvPr id="1715" name="Straight Connector 1831"/>
                  <p:cNvSpPr/>
                  <p:nvPr/>
                </p:nvSpPr>
                <p:spPr>
                  <a:xfrm flipH="1" flipV="1">
                    <a:off x="24817" y="0"/>
                    <a:ext cx="55345" cy="9673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716" name="Straight Connector 1832"/>
                  <p:cNvSpPr/>
                  <p:nvPr/>
                </p:nvSpPr>
                <p:spPr>
                  <a:xfrm flipV="1">
                    <a:off x="-1" y="19570"/>
                    <a:ext cx="106269" cy="6046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718" name="Oval 1830"/>
                <p:cNvSpPr/>
                <p:nvPr/>
              </p:nvSpPr>
              <p:spPr>
                <a:xfrm rot="9003677">
                  <a:off x="22203" y="18503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724" name="Group 150"/>
              <p:cNvGrpSpPr/>
              <p:nvPr/>
            </p:nvGrpSpPr>
            <p:grpSpPr>
              <a:xfrm>
                <a:off x="331180" y="390624"/>
                <a:ext cx="106268" cy="96734"/>
                <a:chOff x="0" y="0"/>
                <a:chExt cx="106267" cy="96732"/>
              </a:xfrm>
            </p:grpSpPr>
            <p:grpSp>
              <p:nvGrpSpPr>
                <p:cNvPr id="1722" name="Group 134"/>
                <p:cNvGrpSpPr/>
                <p:nvPr/>
              </p:nvGrpSpPr>
              <p:grpSpPr>
                <a:xfrm>
                  <a:off x="0" y="-1"/>
                  <a:ext cx="106268" cy="96734"/>
                  <a:chOff x="0" y="0"/>
                  <a:chExt cx="106267" cy="96732"/>
                </a:xfrm>
              </p:grpSpPr>
              <p:sp>
                <p:nvSpPr>
                  <p:cNvPr id="1720" name="Straight Connector 1827"/>
                  <p:cNvSpPr/>
                  <p:nvPr/>
                </p:nvSpPr>
                <p:spPr>
                  <a:xfrm flipH="1" flipV="1">
                    <a:off x="24817" y="0"/>
                    <a:ext cx="55345" cy="9673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721" name="Straight Connector 1828"/>
                  <p:cNvSpPr/>
                  <p:nvPr/>
                </p:nvSpPr>
                <p:spPr>
                  <a:xfrm flipV="1">
                    <a:off x="-1" y="19570"/>
                    <a:ext cx="106269" cy="6046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723" name="Oval 1826"/>
                <p:cNvSpPr/>
                <p:nvPr/>
              </p:nvSpPr>
              <p:spPr>
                <a:xfrm rot="9003677">
                  <a:off x="22203" y="18503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729" name="Group 164"/>
              <p:cNvGrpSpPr/>
              <p:nvPr/>
            </p:nvGrpSpPr>
            <p:grpSpPr>
              <a:xfrm>
                <a:off x="284414" y="309423"/>
                <a:ext cx="106268" cy="96734"/>
                <a:chOff x="0" y="0"/>
                <a:chExt cx="106267" cy="96732"/>
              </a:xfrm>
            </p:grpSpPr>
            <p:grpSp>
              <p:nvGrpSpPr>
                <p:cNvPr id="1727" name="Group 135"/>
                <p:cNvGrpSpPr/>
                <p:nvPr/>
              </p:nvGrpSpPr>
              <p:grpSpPr>
                <a:xfrm>
                  <a:off x="0" y="-1"/>
                  <a:ext cx="106268" cy="96734"/>
                  <a:chOff x="0" y="0"/>
                  <a:chExt cx="106267" cy="96732"/>
                </a:xfrm>
              </p:grpSpPr>
              <p:sp>
                <p:nvSpPr>
                  <p:cNvPr id="1725" name="Straight Connector 1823"/>
                  <p:cNvSpPr/>
                  <p:nvPr/>
                </p:nvSpPr>
                <p:spPr>
                  <a:xfrm flipH="1" flipV="1">
                    <a:off x="24817" y="0"/>
                    <a:ext cx="55345" cy="9673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726" name="Straight Connector 1824"/>
                  <p:cNvSpPr/>
                  <p:nvPr/>
                </p:nvSpPr>
                <p:spPr>
                  <a:xfrm flipV="1">
                    <a:off x="-1" y="19570"/>
                    <a:ext cx="106269" cy="6046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728" name="Oval 1822"/>
                <p:cNvSpPr/>
                <p:nvPr/>
              </p:nvSpPr>
              <p:spPr>
                <a:xfrm rot="9003677">
                  <a:off x="36853" y="33418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734" name="Group 169"/>
              <p:cNvGrpSpPr/>
              <p:nvPr/>
            </p:nvGrpSpPr>
            <p:grpSpPr>
              <a:xfrm>
                <a:off x="401173" y="144687"/>
                <a:ext cx="106268" cy="96733"/>
                <a:chOff x="0" y="0"/>
                <a:chExt cx="106267" cy="96732"/>
              </a:xfrm>
            </p:grpSpPr>
            <p:grpSp>
              <p:nvGrpSpPr>
                <p:cNvPr id="1732" name="Group 134"/>
                <p:cNvGrpSpPr/>
                <p:nvPr/>
              </p:nvGrpSpPr>
              <p:grpSpPr>
                <a:xfrm>
                  <a:off x="0" y="-1"/>
                  <a:ext cx="106268" cy="96734"/>
                  <a:chOff x="0" y="0"/>
                  <a:chExt cx="106267" cy="96732"/>
                </a:xfrm>
              </p:grpSpPr>
              <p:sp>
                <p:nvSpPr>
                  <p:cNvPr id="1730" name="Straight Connector 1819"/>
                  <p:cNvSpPr/>
                  <p:nvPr/>
                </p:nvSpPr>
                <p:spPr>
                  <a:xfrm flipH="1" flipV="1">
                    <a:off x="24817" y="0"/>
                    <a:ext cx="55345" cy="9673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731" name="Straight Connector 1820"/>
                  <p:cNvSpPr/>
                  <p:nvPr/>
                </p:nvSpPr>
                <p:spPr>
                  <a:xfrm flipV="1">
                    <a:off x="-1" y="19570"/>
                    <a:ext cx="106269" cy="6046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733" name="Oval 1818"/>
                <p:cNvSpPr/>
                <p:nvPr/>
              </p:nvSpPr>
              <p:spPr>
                <a:xfrm rot="9003677">
                  <a:off x="22203" y="18503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739" name="Group 174"/>
              <p:cNvGrpSpPr/>
              <p:nvPr/>
            </p:nvGrpSpPr>
            <p:grpSpPr>
              <a:xfrm>
                <a:off x="321712" y="190450"/>
                <a:ext cx="106268" cy="96734"/>
                <a:chOff x="0" y="0"/>
                <a:chExt cx="106267" cy="96732"/>
              </a:xfrm>
            </p:grpSpPr>
            <p:grpSp>
              <p:nvGrpSpPr>
                <p:cNvPr id="1737" name="Group 135"/>
                <p:cNvGrpSpPr/>
                <p:nvPr/>
              </p:nvGrpSpPr>
              <p:grpSpPr>
                <a:xfrm>
                  <a:off x="0" y="-1"/>
                  <a:ext cx="106268" cy="96734"/>
                  <a:chOff x="0" y="0"/>
                  <a:chExt cx="106267" cy="96732"/>
                </a:xfrm>
              </p:grpSpPr>
              <p:sp>
                <p:nvSpPr>
                  <p:cNvPr id="1735" name="Straight Connector 1815"/>
                  <p:cNvSpPr/>
                  <p:nvPr/>
                </p:nvSpPr>
                <p:spPr>
                  <a:xfrm flipH="1" flipV="1">
                    <a:off x="24817" y="0"/>
                    <a:ext cx="55345" cy="9673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736" name="Straight Connector 1816"/>
                  <p:cNvSpPr/>
                  <p:nvPr/>
                </p:nvSpPr>
                <p:spPr>
                  <a:xfrm flipV="1">
                    <a:off x="-1" y="19570"/>
                    <a:ext cx="106269" cy="6046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738" name="Oval 1814"/>
                <p:cNvSpPr/>
                <p:nvPr/>
              </p:nvSpPr>
              <p:spPr>
                <a:xfrm rot="9003677">
                  <a:off x="36853" y="33418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744" name="Group 179"/>
              <p:cNvGrpSpPr/>
              <p:nvPr/>
            </p:nvGrpSpPr>
            <p:grpSpPr>
              <a:xfrm>
                <a:off x="242251" y="236214"/>
                <a:ext cx="106268" cy="96733"/>
                <a:chOff x="0" y="0"/>
                <a:chExt cx="106267" cy="96732"/>
              </a:xfrm>
            </p:grpSpPr>
            <p:grpSp>
              <p:nvGrpSpPr>
                <p:cNvPr id="1742" name="Group 134"/>
                <p:cNvGrpSpPr/>
                <p:nvPr/>
              </p:nvGrpSpPr>
              <p:grpSpPr>
                <a:xfrm>
                  <a:off x="0" y="-1"/>
                  <a:ext cx="106268" cy="96734"/>
                  <a:chOff x="0" y="0"/>
                  <a:chExt cx="106267" cy="96732"/>
                </a:xfrm>
              </p:grpSpPr>
              <p:sp>
                <p:nvSpPr>
                  <p:cNvPr id="1740" name="Straight Connector 1811"/>
                  <p:cNvSpPr/>
                  <p:nvPr/>
                </p:nvSpPr>
                <p:spPr>
                  <a:xfrm flipH="1" flipV="1">
                    <a:off x="24817" y="0"/>
                    <a:ext cx="55345" cy="9673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741" name="Straight Connector 1812"/>
                  <p:cNvSpPr/>
                  <p:nvPr/>
                </p:nvSpPr>
                <p:spPr>
                  <a:xfrm flipV="1">
                    <a:off x="-1" y="19570"/>
                    <a:ext cx="106269" cy="6046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743" name="Oval 1810"/>
                <p:cNvSpPr/>
                <p:nvPr/>
              </p:nvSpPr>
              <p:spPr>
                <a:xfrm rot="9003677">
                  <a:off x="22203" y="18503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749" name="Group 184"/>
              <p:cNvGrpSpPr/>
              <p:nvPr/>
            </p:nvGrpSpPr>
            <p:grpSpPr>
              <a:xfrm>
                <a:off x="251718" y="436388"/>
                <a:ext cx="106269" cy="96733"/>
                <a:chOff x="0" y="0"/>
                <a:chExt cx="106267" cy="96732"/>
              </a:xfrm>
            </p:grpSpPr>
            <p:grpSp>
              <p:nvGrpSpPr>
                <p:cNvPr id="1747" name="Group 135"/>
                <p:cNvGrpSpPr/>
                <p:nvPr/>
              </p:nvGrpSpPr>
              <p:grpSpPr>
                <a:xfrm>
                  <a:off x="0" y="-1"/>
                  <a:ext cx="106268" cy="96734"/>
                  <a:chOff x="0" y="0"/>
                  <a:chExt cx="106267" cy="96732"/>
                </a:xfrm>
              </p:grpSpPr>
              <p:sp>
                <p:nvSpPr>
                  <p:cNvPr id="1745" name="Straight Connector 1807"/>
                  <p:cNvSpPr/>
                  <p:nvPr/>
                </p:nvSpPr>
                <p:spPr>
                  <a:xfrm flipH="1" flipV="1">
                    <a:off x="24817" y="0"/>
                    <a:ext cx="55345" cy="9673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746" name="Straight Connector 1808"/>
                  <p:cNvSpPr/>
                  <p:nvPr/>
                </p:nvSpPr>
                <p:spPr>
                  <a:xfrm flipV="1">
                    <a:off x="-1" y="19570"/>
                    <a:ext cx="106269" cy="6046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748" name="Oval 1806"/>
                <p:cNvSpPr/>
                <p:nvPr/>
              </p:nvSpPr>
              <p:spPr>
                <a:xfrm rot="9003677">
                  <a:off x="36853" y="33418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754" name="Group 189"/>
              <p:cNvGrpSpPr/>
              <p:nvPr/>
            </p:nvGrpSpPr>
            <p:grpSpPr>
              <a:xfrm>
                <a:off x="205303" y="355795"/>
                <a:ext cx="106268" cy="96734"/>
                <a:chOff x="0" y="0"/>
                <a:chExt cx="106267" cy="96732"/>
              </a:xfrm>
            </p:grpSpPr>
            <p:grpSp>
              <p:nvGrpSpPr>
                <p:cNvPr id="1752" name="Group 134"/>
                <p:cNvGrpSpPr/>
                <p:nvPr/>
              </p:nvGrpSpPr>
              <p:grpSpPr>
                <a:xfrm>
                  <a:off x="0" y="-1"/>
                  <a:ext cx="106268" cy="96734"/>
                  <a:chOff x="0" y="0"/>
                  <a:chExt cx="106267" cy="96732"/>
                </a:xfrm>
              </p:grpSpPr>
              <p:sp>
                <p:nvSpPr>
                  <p:cNvPr id="1750" name="Straight Connector 1803"/>
                  <p:cNvSpPr/>
                  <p:nvPr/>
                </p:nvSpPr>
                <p:spPr>
                  <a:xfrm flipH="1" flipV="1">
                    <a:off x="24817" y="0"/>
                    <a:ext cx="55345" cy="9673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751" name="Straight Connector 1804"/>
                  <p:cNvSpPr/>
                  <p:nvPr/>
                </p:nvSpPr>
                <p:spPr>
                  <a:xfrm flipV="1">
                    <a:off x="-1" y="19570"/>
                    <a:ext cx="106269" cy="6046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753" name="Oval 1802"/>
                <p:cNvSpPr/>
                <p:nvPr/>
              </p:nvSpPr>
              <p:spPr>
                <a:xfrm rot="9003677">
                  <a:off x="22203" y="18503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759" name="Group 194"/>
              <p:cNvGrpSpPr/>
              <p:nvPr/>
            </p:nvGrpSpPr>
            <p:grpSpPr>
              <a:xfrm>
                <a:off x="162790" y="281978"/>
                <a:ext cx="106268" cy="96733"/>
                <a:chOff x="0" y="0"/>
                <a:chExt cx="106267" cy="96732"/>
              </a:xfrm>
            </p:grpSpPr>
            <p:grpSp>
              <p:nvGrpSpPr>
                <p:cNvPr id="1757" name="Group 135"/>
                <p:cNvGrpSpPr/>
                <p:nvPr/>
              </p:nvGrpSpPr>
              <p:grpSpPr>
                <a:xfrm>
                  <a:off x="0" y="-1"/>
                  <a:ext cx="106268" cy="96734"/>
                  <a:chOff x="0" y="0"/>
                  <a:chExt cx="106267" cy="96732"/>
                </a:xfrm>
              </p:grpSpPr>
              <p:sp>
                <p:nvSpPr>
                  <p:cNvPr id="1755" name="Straight Connector 1799"/>
                  <p:cNvSpPr/>
                  <p:nvPr/>
                </p:nvSpPr>
                <p:spPr>
                  <a:xfrm flipH="1" flipV="1">
                    <a:off x="24817" y="0"/>
                    <a:ext cx="55345" cy="9673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756" name="Straight Connector 1800"/>
                  <p:cNvSpPr/>
                  <p:nvPr/>
                </p:nvSpPr>
                <p:spPr>
                  <a:xfrm flipV="1">
                    <a:off x="-1" y="19570"/>
                    <a:ext cx="106269" cy="6046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758" name="Oval 1798"/>
                <p:cNvSpPr/>
                <p:nvPr/>
              </p:nvSpPr>
              <p:spPr>
                <a:xfrm rot="9003677">
                  <a:off x="36853" y="33418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764" name="Group 199"/>
              <p:cNvGrpSpPr/>
              <p:nvPr/>
            </p:nvGrpSpPr>
            <p:grpSpPr>
              <a:xfrm>
                <a:off x="361209" y="75296"/>
                <a:ext cx="106268" cy="96733"/>
                <a:chOff x="0" y="0"/>
                <a:chExt cx="106267" cy="96732"/>
              </a:xfrm>
            </p:grpSpPr>
            <p:grpSp>
              <p:nvGrpSpPr>
                <p:cNvPr id="1762" name="Group 135"/>
                <p:cNvGrpSpPr/>
                <p:nvPr/>
              </p:nvGrpSpPr>
              <p:grpSpPr>
                <a:xfrm>
                  <a:off x="0" y="-1"/>
                  <a:ext cx="106268" cy="96734"/>
                  <a:chOff x="0" y="0"/>
                  <a:chExt cx="106267" cy="96732"/>
                </a:xfrm>
              </p:grpSpPr>
              <p:sp>
                <p:nvSpPr>
                  <p:cNvPr id="1760" name="Straight Connector 1795"/>
                  <p:cNvSpPr/>
                  <p:nvPr/>
                </p:nvSpPr>
                <p:spPr>
                  <a:xfrm flipH="1" flipV="1">
                    <a:off x="24817" y="0"/>
                    <a:ext cx="55345" cy="9673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761" name="Straight Connector 1796"/>
                  <p:cNvSpPr/>
                  <p:nvPr/>
                </p:nvSpPr>
                <p:spPr>
                  <a:xfrm flipV="1">
                    <a:off x="-1" y="19570"/>
                    <a:ext cx="106269" cy="6046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763" name="Oval 1794"/>
                <p:cNvSpPr/>
                <p:nvPr/>
              </p:nvSpPr>
              <p:spPr>
                <a:xfrm rot="9003677">
                  <a:off x="36853" y="33418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769" name="Group 204"/>
              <p:cNvGrpSpPr/>
              <p:nvPr/>
            </p:nvGrpSpPr>
            <p:grpSpPr>
              <a:xfrm>
                <a:off x="281248" y="120192"/>
                <a:ext cx="106268" cy="96733"/>
                <a:chOff x="0" y="0"/>
                <a:chExt cx="106267" cy="96732"/>
              </a:xfrm>
            </p:grpSpPr>
            <p:grpSp>
              <p:nvGrpSpPr>
                <p:cNvPr id="1767" name="Group 134"/>
                <p:cNvGrpSpPr/>
                <p:nvPr/>
              </p:nvGrpSpPr>
              <p:grpSpPr>
                <a:xfrm>
                  <a:off x="0" y="-1"/>
                  <a:ext cx="106268" cy="96734"/>
                  <a:chOff x="0" y="0"/>
                  <a:chExt cx="106267" cy="96732"/>
                </a:xfrm>
              </p:grpSpPr>
              <p:sp>
                <p:nvSpPr>
                  <p:cNvPr id="1765" name="Straight Connector 1791"/>
                  <p:cNvSpPr/>
                  <p:nvPr/>
                </p:nvSpPr>
                <p:spPr>
                  <a:xfrm flipH="1" flipV="1">
                    <a:off x="24817" y="0"/>
                    <a:ext cx="55345" cy="9673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766" name="Straight Connector 1792"/>
                  <p:cNvSpPr/>
                  <p:nvPr/>
                </p:nvSpPr>
                <p:spPr>
                  <a:xfrm flipV="1">
                    <a:off x="-1" y="19570"/>
                    <a:ext cx="106269" cy="6046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768" name="Oval 1790"/>
                <p:cNvSpPr/>
                <p:nvPr/>
              </p:nvSpPr>
              <p:spPr>
                <a:xfrm rot="9003677">
                  <a:off x="22203" y="18503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774" name="Group 209"/>
              <p:cNvGrpSpPr/>
              <p:nvPr/>
            </p:nvGrpSpPr>
            <p:grpSpPr>
              <a:xfrm>
                <a:off x="201437" y="165347"/>
                <a:ext cx="106268" cy="96733"/>
                <a:chOff x="0" y="0"/>
                <a:chExt cx="106267" cy="96732"/>
              </a:xfrm>
            </p:grpSpPr>
            <p:grpSp>
              <p:nvGrpSpPr>
                <p:cNvPr id="1772" name="Group 135"/>
                <p:cNvGrpSpPr/>
                <p:nvPr/>
              </p:nvGrpSpPr>
              <p:grpSpPr>
                <a:xfrm>
                  <a:off x="0" y="-1"/>
                  <a:ext cx="106268" cy="96734"/>
                  <a:chOff x="0" y="0"/>
                  <a:chExt cx="106267" cy="96732"/>
                </a:xfrm>
              </p:grpSpPr>
              <p:sp>
                <p:nvSpPr>
                  <p:cNvPr id="1770" name="Straight Connector 1787"/>
                  <p:cNvSpPr/>
                  <p:nvPr/>
                </p:nvSpPr>
                <p:spPr>
                  <a:xfrm flipH="1" flipV="1">
                    <a:off x="24817" y="0"/>
                    <a:ext cx="55345" cy="9673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771" name="Straight Connector 1788"/>
                  <p:cNvSpPr/>
                  <p:nvPr/>
                </p:nvSpPr>
                <p:spPr>
                  <a:xfrm flipV="1">
                    <a:off x="-1" y="19570"/>
                    <a:ext cx="106269" cy="6046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773" name="Oval 1786"/>
                <p:cNvSpPr/>
                <p:nvPr/>
              </p:nvSpPr>
              <p:spPr>
                <a:xfrm rot="9003677">
                  <a:off x="36853" y="33418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779" name="Group 215"/>
              <p:cNvGrpSpPr/>
              <p:nvPr/>
            </p:nvGrpSpPr>
            <p:grpSpPr>
              <a:xfrm>
                <a:off x="122326" y="211719"/>
                <a:ext cx="106268" cy="96733"/>
                <a:chOff x="0" y="0"/>
                <a:chExt cx="106267" cy="96732"/>
              </a:xfrm>
            </p:grpSpPr>
            <p:grpSp>
              <p:nvGrpSpPr>
                <p:cNvPr id="1777" name="Group 134"/>
                <p:cNvGrpSpPr/>
                <p:nvPr/>
              </p:nvGrpSpPr>
              <p:grpSpPr>
                <a:xfrm>
                  <a:off x="0" y="-1"/>
                  <a:ext cx="106268" cy="96734"/>
                  <a:chOff x="0" y="0"/>
                  <a:chExt cx="106267" cy="96732"/>
                </a:xfrm>
              </p:grpSpPr>
              <p:sp>
                <p:nvSpPr>
                  <p:cNvPr id="1775" name="Straight Connector 1783"/>
                  <p:cNvSpPr/>
                  <p:nvPr/>
                </p:nvSpPr>
                <p:spPr>
                  <a:xfrm flipH="1" flipV="1">
                    <a:off x="24817" y="0"/>
                    <a:ext cx="55345" cy="9673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776" name="Straight Connector 1784"/>
                  <p:cNvSpPr/>
                  <p:nvPr/>
                </p:nvSpPr>
                <p:spPr>
                  <a:xfrm flipV="1">
                    <a:off x="-1" y="19570"/>
                    <a:ext cx="106269" cy="6046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778" name="Oval 1782"/>
                <p:cNvSpPr/>
                <p:nvPr/>
              </p:nvSpPr>
              <p:spPr>
                <a:xfrm rot="9003677">
                  <a:off x="22203" y="18503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784" name="Group 220"/>
              <p:cNvGrpSpPr/>
              <p:nvPr/>
            </p:nvGrpSpPr>
            <p:grpSpPr>
              <a:xfrm>
                <a:off x="172257" y="482152"/>
                <a:ext cx="106268" cy="96733"/>
                <a:chOff x="0" y="0"/>
                <a:chExt cx="106267" cy="96732"/>
              </a:xfrm>
            </p:grpSpPr>
            <p:grpSp>
              <p:nvGrpSpPr>
                <p:cNvPr id="1782" name="Group 134"/>
                <p:cNvGrpSpPr/>
                <p:nvPr/>
              </p:nvGrpSpPr>
              <p:grpSpPr>
                <a:xfrm>
                  <a:off x="0" y="-1"/>
                  <a:ext cx="106268" cy="96734"/>
                  <a:chOff x="0" y="0"/>
                  <a:chExt cx="106267" cy="96732"/>
                </a:xfrm>
              </p:grpSpPr>
              <p:sp>
                <p:nvSpPr>
                  <p:cNvPr id="1780" name="Straight Connector 1779"/>
                  <p:cNvSpPr/>
                  <p:nvPr/>
                </p:nvSpPr>
                <p:spPr>
                  <a:xfrm flipH="1" flipV="1">
                    <a:off x="24817" y="0"/>
                    <a:ext cx="55345" cy="9673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781" name="Straight Connector 1780"/>
                  <p:cNvSpPr/>
                  <p:nvPr/>
                </p:nvSpPr>
                <p:spPr>
                  <a:xfrm flipV="1">
                    <a:off x="-1" y="19570"/>
                    <a:ext cx="106269" cy="6046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783" name="Oval 1778"/>
                <p:cNvSpPr/>
                <p:nvPr/>
              </p:nvSpPr>
              <p:spPr>
                <a:xfrm rot="9003677">
                  <a:off x="22203" y="18503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789" name="Group 225"/>
              <p:cNvGrpSpPr/>
              <p:nvPr/>
            </p:nvGrpSpPr>
            <p:grpSpPr>
              <a:xfrm>
                <a:off x="125491" y="400951"/>
                <a:ext cx="106269" cy="96733"/>
                <a:chOff x="0" y="0"/>
                <a:chExt cx="106267" cy="96732"/>
              </a:xfrm>
            </p:grpSpPr>
            <p:grpSp>
              <p:nvGrpSpPr>
                <p:cNvPr id="1787" name="Group 135"/>
                <p:cNvGrpSpPr/>
                <p:nvPr/>
              </p:nvGrpSpPr>
              <p:grpSpPr>
                <a:xfrm>
                  <a:off x="0" y="-1"/>
                  <a:ext cx="106268" cy="96734"/>
                  <a:chOff x="0" y="0"/>
                  <a:chExt cx="106267" cy="96732"/>
                </a:xfrm>
              </p:grpSpPr>
              <p:sp>
                <p:nvSpPr>
                  <p:cNvPr id="1785" name="Straight Connector 1775"/>
                  <p:cNvSpPr/>
                  <p:nvPr/>
                </p:nvSpPr>
                <p:spPr>
                  <a:xfrm flipH="1" flipV="1">
                    <a:off x="24817" y="0"/>
                    <a:ext cx="55345" cy="9673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786" name="Straight Connector 1776"/>
                  <p:cNvSpPr/>
                  <p:nvPr/>
                </p:nvSpPr>
                <p:spPr>
                  <a:xfrm flipV="1">
                    <a:off x="-1" y="19570"/>
                    <a:ext cx="106269" cy="6046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788" name="Oval 1774"/>
                <p:cNvSpPr/>
                <p:nvPr/>
              </p:nvSpPr>
              <p:spPr>
                <a:xfrm rot="9003677">
                  <a:off x="36853" y="33418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794" name="Group 230"/>
              <p:cNvGrpSpPr/>
              <p:nvPr/>
            </p:nvGrpSpPr>
            <p:grpSpPr>
              <a:xfrm>
                <a:off x="83328" y="327741"/>
                <a:ext cx="106269" cy="96734"/>
                <a:chOff x="0" y="0"/>
                <a:chExt cx="106267" cy="96732"/>
              </a:xfrm>
            </p:grpSpPr>
            <p:grpSp>
              <p:nvGrpSpPr>
                <p:cNvPr id="1792" name="Group 134"/>
                <p:cNvGrpSpPr/>
                <p:nvPr/>
              </p:nvGrpSpPr>
              <p:grpSpPr>
                <a:xfrm>
                  <a:off x="0" y="-1"/>
                  <a:ext cx="106268" cy="96734"/>
                  <a:chOff x="0" y="0"/>
                  <a:chExt cx="106267" cy="96732"/>
                </a:xfrm>
              </p:grpSpPr>
              <p:sp>
                <p:nvSpPr>
                  <p:cNvPr id="1790" name="Straight Connector 1771"/>
                  <p:cNvSpPr/>
                  <p:nvPr/>
                </p:nvSpPr>
                <p:spPr>
                  <a:xfrm flipH="1" flipV="1">
                    <a:off x="24817" y="0"/>
                    <a:ext cx="55345" cy="9673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791" name="Straight Connector 1772"/>
                  <p:cNvSpPr/>
                  <p:nvPr/>
                </p:nvSpPr>
                <p:spPr>
                  <a:xfrm flipV="1">
                    <a:off x="-1" y="19570"/>
                    <a:ext cx="106269" cy="6046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793" name="Oval 1770"/>
                <p:cNvSpPr/>
                <p:nvPr/>
              </p:nvSpPr>
              <p:spPr>
                <a:xfrm rot="9003677">
                  <a:off x="22203" y="18503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799" name="Group 237"/>
              <p:cNvGrpSpPr/>
              <p:nvPr/>
            </p:nvGrpSpPr>
            <p:grpSpPr>
              <a:xfrm>
                <a:off x="43364" y="258350"/>
                <a:ext cx="106268" cy="96734"/>
                <a:chOff x="0" y="0"/>
                <a:chExt cx="106267" cy="96732"/>
              </a:xfrm>
            </p:grpSpPr>
            <p:grpSp>
              <p:nvGrpSpPr>
                <p:cNvPr id="1797" name="Group 135"/>
                <p:cNvGrpSpPr/>
                <p:nvPr/>
              </p:nvGrpSpPr>
              <p:grpSpPr>
                <a:xfrm>
                  <a:off x="0" y="-1"/>
                  <a:ext cx="106268" cy="96734"/>
                  <a:chOff x="0" y="0"/>
                  <a:chExt cx="106267" cy="96732"/>
                </a:xfrm>
              </p:grpSpPr>
              <p:sp>
                <p:nvSpPr>
                  <p:cNvPr id="1795" name="Straight Connector 1767"/>
                  <p:cNvSpPr/>
                  <p:nvPr/>
                </p:nvSpPr>
                <p:spPr>
                  <a:xfrm flipH="1" flipV="1">
                    <a:off x="24817" y="0"/>
                    <a:ext cx="55345" cy="9673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796" name="Straight Connector 1768"/>
                  <p:cNvSpPr/>
                  <p:nvPr/>
                </p:nvSpPr>
                <p:spPr>
                  <a:xfrm flipV="1">
                    <a:off x="-1" y="19570"/>
                    <a:ext cx="106269" cy="6046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798" name="Oval 1766"/>
                <p:cNvSpPr/>
                <p:nvPr/>
              </p:nvSpPr>
              <p:spPr>
                <a:xfrm rot="9003677">
                  <a:off x="36853" y="33418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804" name="Group 242"/>
              <p:cNvGrpSpPr/>
              <p:nvPr/>
            </p:nvGrpSpPr>
            <p:grpSpPr>
              <a:xfrm>
                <a:off x="317844" y="-1"/>
                <a:ext cx="106268" cy="96734"/>
                <a:chOff x="0" y="0"/>
                <a:chExt cx="106267" cy="96732"/>
              </a:xfrm>
            </p:grpSpPr>
            <p:grpSp>
              <p:nvGrpSpPr>
                <p:cNvPr id="1802" name="Group 134"/>
                <p:cNvGrpSpPr/>
                <p:nvPr/>
              </p:nvGrpSpPr>
              <p:grpSpPr>
                <a:xfrm>
                  <a:off x="0" y="-1"/>
                  <a:ext cx="106268" cy="96734"/>
                  <a:chOff x="0" y="0"/>
                  <a:chExt cx="106267" cy="96732"/>
                </a:xfrm>
              </p:grpSpPr>
              <p:sp>
                <p:nvSpPr>
                  <p:cNvPr id="1800" name="Straight Connector 1763"/>
                  <p:cNvSpPr/>
                  <p:nvPr/>
                </p:nvSpPr>
                <p:spPr>
                  <a:xfrm flipH="1" flipV="1">
                    <a:off x="24817" y="0"/>
                    <a:ext cx="55345" cy="9673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801" name="Straight Connector 1764"/>
                  <p:cNvSpPr/>
                  <p:nvPr/>
                </p:nvSpPr>
                <p:spPr>
                  <a:xfrm flipV="1">
                    <a:off x="-1" y="19570"/>
                    <a:ext cx="106269" cy="6046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803" name="Oval 1762"/>
                <p:cNvSpPr/>
                <p:nvPr/>
              </p:nvSpPr>
              <p:spPr>
                <a:xfrm rot="9003677">
                  <a:off x="22203" y="18503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809" name="Group 247"/>
              <p:cNvGrpSpPr/>
              <p:nvPr/>
            </p:nvGrpSpPr>
            <p:grpSpPr>
              <a:xfrm>
                <a:off x="238383" y="45763"/>
                <a:ext cx="106268" cy="96734"/>
                <a:chOff x="0" y="0"/>
                <a:chExt cx="106267" cy="96732"/>
              </a:xfrm>
            </p:grpSpPr>
            <p:grpSp>
              <p:nvGrpSpPr>
                <p:cNvPr id="1807" name="Group 135"/>
                <p:cNvGrpSpPr/>
                <p:nvPr/>
              </p:nvGrpSpPr>
              <p:grpSpPr>
                <a:xfrm>
                  <a:off x="0" y="-1"/>
                  <a:ext cx="106268" cy="96734"/>
                  <a:chOff x="0" y="0"/>
                  <a:chExt cx="106267" cy="96732"/>
                </a:xfrm>
              </p:grpSpPr>
              <p:sp>
                <p:nvSpPr>
                  <p:cNvPr id="1805" name="Straight Connector 1759"/>
                  <p:cNvSpPr/>
                  <p:nvPr/>
                </p:nvSpPr>
                <p:spPr>
                  <a:xfrm flipH="1" flipV="1">
                    <a:off x="24817" y="0"/>
                    <a:ext cx="55345" cy="9673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806" name="Straight Connector 1760"/>
                  <p:cNvSpPr/>
                  <p:nvPr/>
                </p:nvSpPr>
                <p:spPr>
                  <a:xfrm flipV="1">
                    <a:off x="-1" y="19570"/>
                    <a:ext cx="106269" cy="6046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808" name="Oval 1758"/>
                <p:cNvSpPr/>
                <p:nvPr/>
              </p:nvSpPr>
              <p:spPr>
                <a:xfrm rot="9003677">
                  <a:off x="36853" y="33418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814" name="Group 252"/>
              <p:cNvGrpSpPr/>
              <p:nvPr/>
            </p:nvGrpSpPr>
            <p:grpSpPr>
              <a:xfrm>
                <a:off x="158922" y="91527"/>
                <a:ext cx="106268" cy="96733"/>
                <a:chOff x="0" y="0"/>
                <a:chExt cx="106267" cy="96732"/>
              </a:xfrm>
            </p:grpSpPr>
            <p:grpSp>
              <p:nvGrpSpPr>
                <p:cNvPr id="1812" name="Group 134"/>
                <p:cNvGrpSpPr/>
                <p:nvPr/>
              </p:nvGrpSpPr>
              <p:grpSpPr>
                <a:xfrm>
                  <a:off x="0" y="-1"/>
                  <a:ext cx="106268" cy="96734"/>
                  <a:chOff x="0" y="0"/>
                  <a:chExt cx="106267" cy="96732"/>
                </a:xfrm>
              </p:grpSpPr>
              <p:sp>
                <p:nvSpPr>
                  <p:cNvPr id="1810" name="Straight Connector 1755"/>
                  <p:cNvSpPr/>
                  <p:nvPr/>
                </p:nvSpPr>
                <p:spPr>
                  <a:xfrm flipH="1" flipV="1">
                    <a:off x="24817" y="0"/>
                    <a:ext cx="55345" cy="9673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811" name="Straight Connector 1756"/>
                  <p:cNvSpPr/>
                  <p:nvPr/>
                </p:nvSpPr>
                <p:spPr>
                  <a:xfrm flipV="1">
                    <a:off x="-1" y="19570"/>
                    <a:ext cx="106269" cy="6046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813" name="Oval 1754"/>
                <p:cNvSpPr/>
                <p:nvPr/>
              </p:nvSpPr>
              <p:spPr>
                <a:xfrm rot="9003677">
                  <a:off x="22203" y="18503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819" name="Group 257"/>
              <p:cNvGrpSpPr/>
              <p:nvPr/>
            </p:nvGrpSpPr>
            <p:grpSpPr>
              <a:xfrm>
                <a:off x="79461" y="137291"/>
                <a:ext cx="106268" cy="96733"/>
                <a:chOff x="0" y="0"/>
                <a:chExt cx="106267" cy="96732"/>
              </a:xfrm>
            </p:grpSpPr>
            <p:grpSp>
              <p:nvGrpSpPr>
                <p:cNvPr id="1817" name="Group 135"/>
                <p:cNvGrpSpPr/>
                <p:nvPr/>
              </p:nvGrpSpPr>
              <p:grpSpPr>
                <a:xfrm>
                  <a:off x="0" y="-1"/>
                  <a:ext cx="106268" cy="96734"/>
                  <a:chOff x="0" y="0"/>
                  <a:chExt cx="106267" cy="96732"/>
                </a:xfrm>
              </p:grpSpPr>
              <p:sp>
                <p:nvSpPr>
                  <p:cNvPr id="1815" name="Straight Connector 1751"/>
                  <p:cNvSpPr/>
                  <p:nvPr/>
                </p:nvSpPr>
                <p:spPr>
                  <a:xfrm flipH="1" flipV="1">
                    <a:off x="24817" y="0"/>
                    <a:ext cx="55345" cy="9673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816" name="Straight Connector 1752"/>
                  <p:cNvSpPr/>
                  <p:nvPr/>
                </p:nvSpPr>
                <p:spPr>
                  <a:xfrm flipV="1">
                    <a:off x="-1" y="19570"/>
                    <a:ext cx="106269" cy="6046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818" name="Oval 1750"/>
                <p:cNvSpPr/>
                <p:nvPr/>
              </p:nvSpPr>
              <p:spPr>
                <a:xfrm rot="9003677">
                  <a:off x="36853" y="33418"/>
                  <a:ext cx="30567" cy="30669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824" name="Group 262"/>
              <p:cNvGrpSpPr/>
              <p:nvPr/>
            </p:nvGrpSpPr>
            <p:grpSpPr>
              <a:xfrm>
                <a:off x="0" y="183054"/>
                <a:ext cx="106268" cy="96734"/>
                <a:chOff x="0" y="0"/>
                <a:chExt cx="106267" cy="96732"/>
              </a:xfrm>
            </p:grpSpPr>
            <p:grpSp>
              <p:nvGrpSpPr>
                <p:cNvPr id="1822" name="Group 134"/>
                <p:cNvGrpSpPr/>
                <p:nvPr/>
              </p:nvGrpSpPr>
              <p:grpSpPr>
                <a:xfrm>
                  <a:off x="0" y="-1"/>
                  <a:ext cx="106268" cy="96734"/>
                  <a:chOff x="0" y="0"/>
                  <a:chExt cx="106267" cy="96732"/>
                </a:xfrm>
              </p:grpSpPr>
              <p:sp>
                <p:nvSpPr>
                  <p:cNvPr id="1820" name="Straight Connector 1747"/>
                  <p:cNvSpPr/>
                  <p:nvPr/>
                </p:nvSpPr>
                <p:spPr>
                  <a:xfrm flipH="1" flipV="1">
                    <a:off x="24817" y="0"/>
                    <a:ext cx="55345" cy="9673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821" name="Straight Connector 1748"/>
                  <p:cNvSpPr/>
                  <p:nvPr/>
                </p:nvSpPr>
                <p:spPr>
                  <a:xfrm flipV="1">
                    <a:off x="-1" y="19570"/>
                    <a:ext cx="106269" cy="6046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823" name="Oval 1746"/>
                <p:cNvSpPr/>
                <p:nvPr/>
              </p:nvSpPr>
              <p:spPr>
                <a:xfrm rot="9003677">
                  <a:off x="22203" y="18503"/>
                  <a:ext cx="61133" cy="6133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1927" name="Group 2279"/>
          <p:cNvGrpSpPr/>
          <p:nvPr/>
        </p:nvGrpSpPr>
        <p:grpSpPr>
          <a:xfrm>
            <a:off x="6712115" y="1808519"/>
            <a:ext cx="1214828" cy="969081"/>
            <a:chOff x="0" y="0"/>
            <a:chExt cx="1214827" cy="969079"/>
          </a:xfrm>
        </p:grpSpPr>
        <p:grpSp>
          <p:nvGrpSpPr>
            <p:cNvPr id="1831" name="Group 138"/>
            <p:cNvGrpSpPr/>
            <p:nvPr/>
          </p:nvGrpSpPr>
          <p:grpSpPr>
            <a:xfrm>
              <a:off x="292583" y="114891"/>
              <a:ext cx="244977" cy="208761"/>
              <a:chOff x="0" y="0"/>
              <a:chExt cx="244976" cy="208760"/>
            </a:xfrm>
          </p:grpSpPr>
          <p:grpSp>
            <p:nvGrpSpPr>
              <p:cNvPr id="1829" name="Group 134"/>
              <p:cNvGrpSpPr/>
              <p:nvPr/>
            </p:nvGrpSpPr>
            <p:grpSpPr>
              <a:xfrm>
                <a:off x="0" y="-1"/>
                <a:ext cx="244978" cy="208761"/>
                <a:chOff x="0" y="0"/>
                <a:chExt cx="244976" cy="208760"/>
              </a:xfrm>
            </p:grpSpPr>
            <p:sp>
              <p:nvSpPr>
                <p:cNvPr id="1827" name="Straight Connector 111"/>
                <p:cNvSpPr/>
                <p:nvPr/>
              </p:nvSpPr>
              <p:spPr>
                <a:xfrm flipH="1">
                  <a:off x="121849" y="-1"/>
                  <a:ext cx="640" cy="208761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828" name="Straight Connector 123"/>
                <p:cNvSpPr/>
                <p:nvPr/>
              </p:nvSpPr>
              <p:spPr>
                <a:xfrm flipH="1" flipV="1">
                  <a:off x="0" y="100846"/>
                  <a:ext cx="244978" cy="1198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830" name="Oval 2171"/>
              <p:cNvSpPr/>
              <p:nvPr/>
            </p:nvSpPr>
            <p:spPr>
              <a:xfrm>
                <a:off x="61244" y="45366"/>
                <a:ext cx="122490" cy="114893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836" name="Group 140"/>
            <p:cNvGrpSpPr/>
            <p:nvPr/>
          </p:nvGrpSpPr>
          <p:grpSpPr>
            <a:xfrm>
              <a:off x="537560" y="631904"/>
              <a:ext cx="244978" cy="208761"/>
              <a:chOff x="0" y="0"/>
              <a:chExt cx="244976" cy="208760"/>
            </a:xfrm>
          </p:grpSpPr>
          <p:grpSp>
            <p:nvGrpSpPr>
              <p:cNvPr id="1834" name="Group 135"/>
              <p:cNvGrpSpPr/>
              <p:nvPr/>
            </p:nvGrpSpPr>
            <p:grpSpPr>
              <a:xfrm>
                <a:off x="0" y="-1"/>
                <a:ext cx="244978" cy="208761"/>
                <a:chOff x="0" y="0"/>
                <a:chExt cx="244976" cy="208760"/>
              </a:xfrm>
            </p:grpSpPr>
            <p:sp>
              <p:nvSpPr>
                <p:cNvPr id="1832" name="Straight Connector 2177"/>
                <p:cNvSpPr/>
                <p:nvPr/>
              </p:nvSpPr>
              <p:spPr>
                <a:xfrm flipH="1">
                  <a:off x="121849" y="-1"/>
                  <a:ext cx="640" cy="208761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833" name="Straight Connector 2178"/>
                <p:cNvSpPr/>
                <p:nvPr/>
              </p:nvSpPr>
              <p:spPr>
                <a:xfrm flipH="1" flipV="1">
                  <a:off x="0" y="100846"/>
                  <a:ext cx="244978" cy="1198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835" name="Oval 2176"/>
              <p:cNvSpPr/>
              <p:nvPr/>
            </p:nvSpPr>
            <p:spPr>
              <a:xfrm>
                <a:off x="92546" y="75358"/>
                <a:ext cx="61244" cy="57447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841" name="Group 138"/>
            <p:cNvGrpSpPr/>
            <p:nvPr/>
          </p:nvGrpSpPr>
          <p:grpSpPr>
            <a:xfrm>
              <a:off x="780738" y="88983"/>
              <a:ext cx="211537" cy="218605"/>
              <a:chOff x="0" y="0"/>
              <a:chExt cx="211536" cy="218604"/>
            </a:xfrm>
          </p:grpSpPr>
          <p:grpSp>
            <p:nvGrpSpPr>
              <p:cNvPr id="1839" name="Group 134"/>
              <p:cNvGrpSpPr/>
              <p:nvPr/>
            </p:nvGrpSpPr>
            <p:grpSpPr>
              <a:xfrm>
                <a:off x="-1" y="-1"/>
                <a:ext cx="211538" cy="218606"/>
                <a:chOff x="0" y="0"/>
                <a:chExt cx="211536" cy="218604"/>
              </a:xfrm>
            </p:grpSpPr>
            <p:sp>
              <p:nvSpPr>
                <p:cNvPr id="1837" name="Straight Connector 111"/>
                <p:cNvSpPr/>
                <p:nvPr/>
              </p:nvSpPr>
              <p:spPr>
                <a:xfrm flipH="1">
                  <a:off x="-1" y="75402"/>
                  <a:ext cx="211538" cy="69192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838" name="Straight Connector 123"/>
                <p:cNvSpPr/>
                <p:nvPr/>
              </p:nvSpPr>
              <p:spPr>
                <a:xfrm flipH="1" flipV="1">
                  <a:off x="73427" y="-1"/>
                  <a:ext cx="70812" cy="218606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840" name="Oval 2181"/>
              <p:cNvSpPr/>
              <p:nvPr/>
            </p:nvSpPr>
            <p:spPr>
              <a:xfrm rot="4304004">
                <a:off x="50002" y="48514"/>
                <a:ext cx="114894" cy="12249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846" name="Group 140"/>
            <p:cNvGrpSpPr/>
            <p:nvPr/>
          </p:nvGrpSpPr>
          <p:grpSpPr>
            <a:xfrm>
              <a:off x="251217" y="353228"/>
              <a:ext cx="172515" cy="173938"/>
              <a:chOff x="0" y="0"/>
              <a:chExt cx="172514" cy="173936"/>
            </a:xfrm>
          </p:grpSpPr>
          <p:grpSp>
            <p:nvGrpSpPr>
              <p:cNvPr id="1844" name="Group 135"/>
              <p:cNvGrpSpPr/>
              <p:nvPr/>
            </p:nvGrpSpPr>
            <p:grpSpPr>
              <a:xfrm>
                <a:off x="-1" y="0"/>
                <a:ext cx="172516" cy="173937"/>
                <a:chOff x="0" y="0"/>
                <a:chExt cx="172514" cy="173936"/>
              </a:xfrm>
            </p:grpSpPr>
            <p:sp>
              <p:nvSpPr>
                <p:cNvPr id="1842" name="Straight Connector 2187"/>
                <p:cNvSpPr/>
                <p:nvPr/>
              </p:nvSpPr>
              <p:spPr>
                <a:xfrm flipH="1">
                  <a:off x="9980" y="15179"/>
                  <a:ext cx="147954" cy="147281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843" name="Straight Connector 2188"/>
                <p:cNvSpPr/>
                <p:nvPr/>
              </p:nvSpPr>
              <p:spPr>
                <a:xfrm flipH="1" flipV="1">
                  <a:off x="-1" y="0"/>
                  <a:ext cx="172516" cy="173937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845" name="Oval 2186"/>
              <p:cNvSpPr/>
              <p:nvPr/>
            </p:nvSpPr>
            <p:spPr>
              <a:xfrm rot="2697323">
                <a:off x="54253" y="60591"/>
                <a:ext cx="61244" cy="57447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851" name="Group 138"/>
            <p:cNvGrpSpPr/>
            <p:nvPr/>
          </p:nvGrpSpPr>
          <p:grpSpPr>
            <a:xfrm>
              <a:off x="21788" y="86688"/>
              <a:ext cx="213131" cy="220236"/>
              <a:chOff x="0" y="0"/>
              <a:chExt cx="213130" cy="220235"/>
            </a:xfrm>
          </p:grpSpPr>
          <p:grpSp>
            <p:nvGrpSpPr>
              <p:cNvPr id="1849" name="Group 134"/>
              <p:cNvGrpSpPr/>
              <p:nvPr/>
            </p:nvGrpSpPr>
            <p:grpSpPr>
              <a:xfrm>
                <a:off x="-1" y="-1"/>
                <a:ext cx="213132" cy="220237"/>
                <a:chOff x="0" y="0"/>
                <a:chExt cx="213130" cy="220235"/>
              </a:xfrm>
            </p:grpSpPr>
            <p:sp>
              <p:nvSpPr>
                <p:cNvPr id="1847" name="Straight Connector 111"/>
                <p:cNvSpPr/>
                <p:nvPr/>
              </p:nvSpPr>
              <p:spPr>
                <a:xfrm flipH="1">
                  <a:off x="-1" y="78684"/>
                  <a:ext cx="213132" cy="64112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848" name="Straight Connector 123"/>
                <p:cNvSpPr/>
                <p:nvPr/>
              </p:nvSpPr>
              <p:spPr>
                <a:xfrm flipH="1" flipV="1">
                  <a:off x="76865" y="0"/>
                  <a:ext cx="65563" cy="220236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850" name="Oval 2191"/>
              <p:cNvSpPr/>
              <p:nvPr/>
            </p:nvSpPr>
            <p:spPr>
              <a:xfrm rot="4386244">
                <a:off x="50805" y="49297"/>
                <a:ext cx="114893" cy="12249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856" name="Group 140"/>
            <p:cNvGrpSpPr/>
            <p:nvPr/>
          </p:nvGrpSpPr>
          <p:grpSpPr>
            <a:xfrm>
              <a:off x="940450" y="488808"/>
              <a:ext cx="213132" cy="220236"/>
              <a:chOff x="0" y="0"/>
              <a:chExt cx="213130" cy="220235"/>
            </a:xfrm>
          </p:grpSpPr>
          <p:grpSp>
            <p:nvGrpSpPr>
              <p:cNvPr id="1854" name="Group 135"/>
              <p:cNvGrpSpPr/>
              <p:nvPr/>
            </p:nvGrpSpPr>
            <p:grpSpPr>
              <a:xfrm>
                <a:off x="-1" y="-1"/>
                <a:ext cx="213132" cy="220237"/>
                <a:chOff x="0" y="0"/>
                <a:chExt cx="213130" cy="220235"/>
              </a:xfrm>
            </p:grpSpPr>
            <p:sp>
              <p:nvSpPr>
                <p:cNvPr id="1852" name="Straight Connector 2197"/>
                <p:cNvSpPr/>
                <p:nvPr/>
              </p:nvSpPr>
              <p:spPr>
                <a:xfrm flipH="1">
                  <a:off x="-1" y="78684"/>
                  <a:ext cx="213132" cy="64112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853" name="Straight Connector 2198"/>
                <p:cNvSpPr/>
                <p:nvPr/>
              </p:nvSpPr>
              <p:spPr>
                <a:xfrm flipH="1" flipV="1">
                  <a:off x="76865" y="0"/>
                  <a:ext cx="65563" cy="220236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855" name="Oval 2196"/>
              <p:cNvSpPr/>
              <p:nvPr/>
            </p:nvSpPr>
            <p:spPr>
              <a:xfrm rot="4386244">
                <a:off x="78419" y="80922"/>
                <a:ext cx="57446" cy="61245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861" name="Group 138"/>
            <p:cNvGrpSpPr/>
            <p:nvPr/>
          </p:nvGrpSpPr>
          <p:grpSpPr>
            <a:xfrm>
              <a:off x="537560" y="459566"/>
              <a:ext cx="244978" cy="208762"/>
              <a:chOff x="0" y="0"/>
              <a:chExt cx="244976" cy="208760"/>
            </a:xfrm>
          </p:grpSpPr>
          <p:grpSp>
            <p:nvGrpSpPr>
              <p:cNvPr id="1859" name="Group 134"/>
              <p:cNvGrpSpPr/>
              <p:nvPr/>
            </p:nvGrpSpPr>
            <p:grpSpPr>
              <a:xfrm>
                <a:off x="0" y="-1"/>
                <a:ext cx="244978" cy="208761"/>
                <a:chOff x="0" y="0"/>
                <a:chExt cx="244976" cy="208760"/>
              </a:xfrm>
            </p:grpSpPr>
            <p:sp>
              <p:nvSpPr>
                <p:cNvPr id="1857" name="Straight Connector 111"/>
                <p:cNvSpPr/>
                <p:nvPr/>
              </p:nvSpPr>
              <p:spPr>
                <a:xfrm flipH="1">
                  <a:off x="121849" y="-1"/>
                  <a:ext cx="640" cy="208761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858" name="Straight Connector 123"/>
                <p:cNvSpPr/>
                <p:nvPr/>
              </p:nvSpPr>
              <p:spPr>
                <a:xfrm flipH="1" flipV="1">
                  <a:off x="0" y="100846"/>
                  <a:ext cx="244978" cy="1198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860" name="Oval 2201"/>
              <p:cNvSpPr/>
              <p:nvPr/>
            </p:nvSpPr>
            <p:spPr>
              <a:xfrm>
                <a:off x="61244" y="45366"/>
                <a:ext cx="122490" cy="114893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866" name="Group 140"/>
            <p:cNvGrpSpPr/>
            <p:nvPr/>
          </p:nvGrpSpPr>
          <p:grpSpPr>
            <a:xfrm>
              <a:off x="415071" y="287229"/>
              <a:ext cx="244978" cy="208761"/>
              <a:chOff x="0" y="0"/>
              <a:chExt cx="244976" cy="208760"/>
            </a:xfrm>
          </p:grpSpPr>
          <p:grpSp>
            <p:nvGrpSpPr>
              <p:cNvPr id="1864" name="Group 135"/>
              <p:cNvGrpSpPr/>
              <p:nvPr/>
            </p:nvGrpSpPr>
            <p:grpSpPr>
              <a:xfrm>
                <a:off x="0" y="-1"/>
                <a:ext cx="244978" cy="208761"/>
                <a:chOff x="0" y="0"/>
                <a:chExt cx="244976" cy="208760"/>
              </a:xfrm>
            </p:grpSpPr>
            <p:sp>
              <p:nvSpPr>
                <p:cNvPr id="1862" name="Straight Connector 2207"/>
                <p:cNvSpPr/>
                <p:nvPr/>
              </p:nvSpPr>
              <p:spPr>
                <a:xfrm flipH="1">
                  <a:off x="121849" y="-1"/>
                  <a:ext cx="640" cy="208761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863" name="Straight Connector 2208"/>
                <p:cNvSpPr/>
                <p:nvPr/>
              </p:nvSpPr>
              <p:spPr>
                <a:xfrm flipH="1" flipV="1">
                  <a:off x="0" y="100846"/>
                  <a:ext cx="244978" cy="1198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865" name="Oval 2206"/>
              <p:cNvSpPr/>
              <p:nvPr/>
            </p:nvSpPr>
            <p:spPr>
              <a:xfrm>
                <a:off x="92546" y="75358"/>
                <a:ext cx="61244" cy="57447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871" name="Group 138"/>
            <p:cNvGrpSpPr/>
            <p:nvPr/>
          </p:nvGrpSpPr>
          <p:grpSpPr>
            <a:xfrm>
              <a:off x="337495" y="574458"/>
              <a:ext cx="244978" cy="208761"/>
              <a:chOff x="0" y="0"/>
              <a:chExt cx="244976" cy="208760"/>
            </a:xfrm>
          </p:grpSpPr>
          <p:grpSp>
            <p:nvGrpSpPr>
              <p:cNvPr id="1869" name="Group 134"/>
              <p:cNvGrpSpPr/>
              <p:nvPr/>
            </p:nvGrpSpPr>
            <p:grpSpPr>
              <a:xfrm>
                <a:off x="0" y="-1"/>
                <a:ext cx="244978" cy="208761"/>
                <a:chOff x="0" y="0"/>
                <a:chExt cx="244976" cy="208760"/>
              </a:xfrm>
            </p:grpSpPr>
            <p:sp>
              <p:nvSpPr>
                <p:cNvPr id="1867" name="Straight Connector 111"/>
                <p:cNvSpPr/>
                <p:nvPr/>
              </p:nvSpPr>
              <p:spPr>
                <a:xfrm flipH="1">
                  <a:off x="121849" y="-1"/>
                  <a:ext cx="640" cy="208761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868" name="Straight Connector 123"/>
                <p:cNvSpPr/>
                <p:nvPr/>
              </p:nvSpPr>
              <p:spPr>
                <a:xfrm flipH="1" flipV="1">
                  <a:off x="0" y="100846"/>
                  <a:ext cx="244978" cy="1198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870" name="Oval 2211"/>
              <p:cNvSpPr/>
              <p:nvPr/>
            </p:nvSpPr>
            <p:spPr>
              <a:xfrm>
                <a:off x="61244" y="45366"/>
                <a:ext cx="122490" cy="114893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876" name="Group 140"/>
            <p:cNvGrpSpPr/>
            <p:nvPr/>
          </p:nvGrpSpPr>
          <p:grpSpPr>
            <a:xfrm>
              <a:off x="415071" y="0"/>
              <a:ext cx="244978" cy="208761"/>
              <a:chOff x="0" y="0"/>
              <a:chExt cx="244976" cy="208760"/>
            </a:xfrm>
          </p:grpSpPr>
          <p:grpSp>
            <p:nvGrpSpPr>
              <p:cNvPr id="1874" name="Group 135"/>
              <p:cNvGrpSpPr/>
              <p:nvPr/>
            </p:nvGrpSpPr>
            <p:grpSpPr>
              <a:xfrm>
                <a:off x="0" y="-1"/>
                <a:ext cx="244978" cy="208761"/>
                <a:chOff x="0" y="0"/>
                <a:chExt cx="244976" cy="208760"/>
              </a:xfrm>
            </p:grpSpPr>
            <p:sp>
              <p:nvSpPr>
                <p:cNvPr id="1872" name="Straight Connector 2217"/>
                <p:cNvSpPr/>
                <p:nvPr/>
              </p:nvSpPr>
              <p:spPr>
                <a:xfrm flipH="1">
                  <a:off x="121849" y="-1"/>
                  <a:ext cx="640" cy="208761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873" name="Straight Connector 2218"/>
                <p:cNvSpPr/>
                <p:nvPr/>
              </p:nvSpPr>
              <p:spPr>
                <a:xfrm flipH="1" flipV="1">
                  <a:off x="0" y="100846"/>
                  <a:ext cx="244978" cy="1198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875" name="Oval 2216"/>
              <p:cNvSpPr/>
              <p:nvPr/>
            </p:nvSpPr>
            <p:spPr>
              <a:xfrm>
                <a:off x="92546" y="75358"/>
                <a:ext cx="61244" cy="57447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881" name="Group 138"/>
            <p:cNvGrpSpPr/>
            <p:nvPr/>
          </p:nvGrpSpPr>
          <p:grpSpPr>
            <a:xfrm>
              <a:off x="802416" y="353226"/>
              <a:ext cx="172515" cy="173938"/>
              <a:chOff x="0" y="0"/>
              <a:chExt cx="172514" cy="173936"/>
            </a:xfrm>
          </p:grpSpPr>
          <p:grpSp>
            <p:nvGrpSpPr>
              <p:cNvPr id="1879" name="Group 134"/>
              <p:cNvGrpSpPr/>
              <p:nvPr/>
            </p:nvGrpSpPr>
            <p:grpSpPr>
              <a:xfrm>
                <a:off x="-1" y="0"/>
                <a:ext cx="172516" cy="173937"/>
                <a:chOff x="0" y="0"/>
                <a:chExt cx="172514" cy="173936"/>
              </a:xfrm>
            </p:grpSpPr>
            <p:sp>
              <p:nvSpPr>
                <p:cNvPr id="1877" name="Straight Connector 111"/>
                <p:cNvSpPr/>
                <p:nvPr/>
              </p:nvSpPr>
              <p:spPr>
                <a:xfrm flipH="1">
                  <a:off x="9980" y="15179"/>
                  <a:ext cx="147954" cy="147281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878" name="Straight Connector 123"/>
                <p:cNvSpPr/>
                <p:nvPr/>
              </p:nvSpPr>
              <p:spPr>
                <a:xfrm flipH="1" flipV="1">
                  <a:off x="-1" y="0"/>
                  <a:ext cx="172516" cy="173937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880" name="Oval 2221"/>
              <p:cNvSpPr/>
              <p:nvPr/>
            </p:nvSpPr>
            <p:spPr>
              <a:xfrm rot="2697323">
                <a:off x="24046" y="30490"/>
                <a:ext cx="122490" cy="114893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886" name="Group 140"/>
            <p:cNvGrpSpPr/>
            <p:nvPr/>
          </p:nvGrpSpPr>
          <p:grpSpPr>
            <a:xfrm>
              <a:off x="594291" y="180889"/>
              <a:ext cx="172515" cy="173938"/>
              <a:chOff x="0" y="0"/>
              <a:chExt cx="172514" cy="173936"/>
            </a:xfrm>
          </p:grpSpPr>
          <p:grpSp>
            <p:nvGrpSpPr>
              <p:cNvPr id="1884" name="Group 135"/>
              <p:cNvGrpSpPr/>
              <p:nvPr/>
            </p:nvGrpSpPr>
            <p:grpSpPr>
              <a:xfrm>
                <a:off x="-1" y="0"/>
                <a:ext cx="172516" cy="173937"/>
                <a:chOff x="0" y="0"/>
                <a:chExt cx="172514" cy="173936"/>
              </a:xfrm>
            </p:grpSpPr>
            <p:sp>
              <p:nvSpPr>
                <p:cNvPr id="1882" name="Straight Connector 2227"/>
                <p:cNvSpPr/>
                <p:nvPr/>
              </p:nvSpPr>
              <p:spPr>
                <a:xfrm flipH="1">
                  <a:off x="9980" y="15179"/>
                  <a:ext cx="147954" cy="147281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883" name="Straight Connector 2228"/>
                <p:cNvSpPr/>
                <p:nvPr/>
              </p:nvSpPr>
              <p:spPr>
                <a:xfrm flipH="1" flipV="1">
                  <a:off x="-1" y="0"/>
                  <a:ext cx="172516" cy="173937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885" name="Oval 2226"/>
              <p:cNvSpPr/>
              <p:nvPr/>
            </p:nvSpPr>
            <p:spPr>
              <a:xfrm rot="2697323">
                <a:off x="54253" y="60591"/>
                <a:ext cx="61244" cy="57447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891" name="Group 138"/>
            <p:cNvGrpSpPr/>
            <p:nvPr/>
          </p:nvGrpSpPr>
          <p:grpSpPr>
            <a:xfrm>
              <a:off x="459449" y="789936"/>
              <a:ext cx="172515" cy="173938"/>
              <a:chOff x="0" y="0"/>
              <a:chExt cx="172514" cy="173936"/>
            </a:xfrm>
          </p:grpSpPr>
          <p:grpSp>
            <p:nvGrpSpPr>
              <p:cNvPr id="1889" name="Group 134"/>
              <p:cNvGrpSpPr/>
              <p:nvPr/>
            </p:nvGrpSpPr>
            <p:grpSpPr>
              <a:xfrm>
                <a:off x="-1" y="0"/>
                <a:ext cx="172516" cy="173937"/>
                <a:chOff x="0" y="0"/>
                <a:chExt cx="172514" cy="173936"/>
              </a:xfrm>
            </p:grpSpPr>
            <p:sp>
              <p:nvSpPr>
                <p:cNvPr id="1887" name="Straight Connector 111"/>
                <p:cNvSpPr/>
                <p:nvPr/>
              </p:nvSpPr>
              <p:spPr>
                <a:xfrm flipH="1">
                  <a:off x="9980" y="15179"/>
                  <a:ext cx="147954" cy="147281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888" name="Straight Connector 123"/>
                <p:cNvSpPr/>
                <p:nvPr/>
              </p:nvSpPr>
              <p:spPr>
                <a:xfrm flipH="1" flipV="1">
                  <a:off x="-1" y="0"/>
                  <a:ext cx="172516" cy="173937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890" name="Oval 2231"/>
              <p:cNvSpPr/>
              <p:nvPr/>
            </p:nvSpPr>
            <p:spPr>
              <a:xfrm rot="2697323">
                <a:off x="24046" y="30490"/>
                <a:ext cx="122490" cy="114893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896" name="Group 140"/>
            <p:cNvGrpSpPr/>
            <p:nvPr/>
          </p:nvGrpSpPr>
          <p:grpSpPr>
            <a:xfrm>
              <a:off x="136896" y="548543"/>
              <a:ext cx="172515" cy="173938"/>
              <a:chOff x="0" y="0"/>
              <a:chExt cx="172514" cy="173936"/>
            </a:xfrm>
          </p:grpSpPr>
          <p:grpSp>
            <p:nvGrpSpPr>
              <p:cNvPr id="1894" name="Group 135"/>
              <p:cNvGrpSpPr/>
              <p:nvPr/>
            </p:nvGrpSpPr>
            <p:grpSpPr>
              <a:xfrm>
                <a:off x="-1" y="0"/>
                <a:ext cx="172516" cy="173937"/>
                <a:chOff x="0" y="0"/>
                <a:chExt cx="172514" cy="173936"/>
              </a:xfrm>
            </p:grpSpPr>
            <p:sp>
              <p:nvSpPr>
                <p:cNvPr id="1892" name="Straight Connector 2237"/>
                <p:cNvSpPr/>
                <p:nvPr/>
              </p:nvSpPr>
              <p:spPr>
                <a:xfrm flipH="1">
                  <a:off x="9980" y="15179"/>
                  <a:ext cx="147954" cy="147281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893" name="Straight Connector 2238"/>
                <p:cNvSpPr/>
                <p:nvPr/>
              </p:nvSpPr>
              <p:spPr>
                <a:xfrm flipH="1" flipV="1">
                  <a:off x="-1" y="0"/>
                  <a:ext cx="172516" cy="173937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895" name="Oval 2236"/>
              <p:cNvSpPr/>
              <p:nvPr/>
            </p:nvSpPr>
            <p:spPr>
              <a:xfrm rot="2697323">
                <a:off x="54253" y="60591"/>
                <a:ext cx="61244" cy="57447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901" name="Group 138"/>
            <p:cNvGrpSpPr/>
            <p:nvPr/>
          </p:nvGrpSpPr>
          <p:grpSpPr>
            <a:xfrm>
              <a:off x="21786" y="316471"/>
              <a:ext cx="213132" cy="220236"/>
              <a:chOff x="0" y="0"/>
              <a:chExt cx="213130" cy="220235"/>
            </a:xfrm>
          </p:grpSpPr>
          <p:grpSp>
            <p:nvGrpSpPr>
              <p:cNvPr id="1899" name="Group 134"/>
              <p:cNvGrpSpPr/>
              <p:nvPr/>
            </p:nvGrpSpPr>
            <p:grpSpPr>
              <a:xfrm>
                <a:off x="-1" y="-1"/>
                <a:ext cx="213132" cy="220237"/>
                <a:chOff x="0" y="0"/>
                <a:chExt cx="213130" cy="220235"/>
              </a:xfrm>
            </p:grpSpPr>
            <p:sp>
              <p:nvSpPr>
                <p:cNvPr id="1897" name="Straight Connector 111"/>
                <p:cNvSpPr/>
                <p:nvPr/>
              </p:nvSpPr>
              <p:spPr>
                <a:xfrm flipH="1">
                  <a:off x="-1" y="78684"/>
                  <a:ext cx="213132" cy="64112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898" name="Straight Connector 123"/>
                <p:cNvSpPr/>
                <p:nvPr/>
              </p:nvSpPr>
              <p:spPr>
                <a:xfrm flipH="1" flipV="1">
                  <a:off x="76865" y="0"/>
                  <a:ext cx="65563" cy="220236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900" name="Oval 2251"/>
              <p:cNvSpPr/>
              <p:nvPr/>
            </p:nvSpPr>
            <p:spPr>
              <a:xfrm rot="4386244">
                <a:off x="50805" y="49297"/>
                <a:ext cx="114893" cy="12249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906" name="Group 140"/>
            <p:cNvGrpSpPr/>
            <p:nvPr/>
          </p:nvGrpSpPr>
          <p:grpSpPr>
            <a:xfrm>
              <a:off x="205521" y="718592"/>
              <a:ext cx="213131" cy="220236"/>
              <a:chOff x="0" y="0"/>
              <a:chExt cx="213130" cy="220235"/>
            </a:xfrm>
          </p:grpSpPr>
          <p:grpSp>
            <p:nvGrpSpPr>
              <p:cNvPr id="1904" name="Group 135"/>
              <p:cNvGrpSpPr/>
              <p:nvPr/>
            </p:nvGrpSpPr>
            <p:grpSpPr>
              <a:xfrm>
                <a:off x="-1" y="-1"/>
                <a:ext cx="213132" cy="220237"/>
                <a:chOff x="0" y="0"/>
                <a:chExt cx="213130" cy="220235"/>
              </a:xfrm>
            </p:grpSpPr>
            <p:sp>
              <p:nvSpPr>
                <p:cNvPr id="1902" name="Straight Connector 2257"/>
                <p:cNvSpPr/>
                <p:nvPr/>
              </p:nvSpPr>
              <p:spPr>
                <a:xfrm flipH="1">
                  <a:off x="-1" y="78684"/>
                  <a:ext cx="213132" cy="64112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903" name="Straight Connector 2258"/>
                <p:cNvSpPr/>
                <p:nvPr/>
              </p:nvSpPr>
              <p:spPr>
                <a:xfrm flipH="1" flipV="1">
                  <a:off x="76865" y="0"/>
                  <a:ext cx="65563" cy="220236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905" name="Oval 2256"/>
              <p:cNvSpPr/>
              <p:nvPr/>
            </p:nvSpPr>
            <p:spPr>
              <a:xfrm rot="4386244">
                <a:off x="78419" y="80922"/>
                <a:ext cx="57446" cy="61245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911" name="Group 138"/>
            <p:cNvGrpSpPr/>
            <p:nvPr/>
          </p:nvGrpSpPr>
          <p:grpSpPr>
            <a:xfrm>
              <a:off x="817962" y="603700"/>
              <a:ext cx="213131" cy="220237"/>
              <a:chOff x="0" y="0"/>
              <a:chExt cx="213130" cy="220235"/>
            </a:xfrm>
          </p:grpSpPr>
          <p:grpSp>
            <p:nvGrpSpPr>
              <p:cNvPr id="1909" name="Group 134"/>
              <p:cNvGrpSpPr/>
              <p:nvPr/>
            </p:nvGrpSpPr>
            <p:grpSpPr>
              <a:xfrm>
                <a:off x="-1" y="-1"/>
                <a:ext cx="213132" cy="220237"/>
                <a:chOff x="0" y="0"/>
                <a:chExt cx="213130" cy="220235"/>
              </a:xfrm>
            </p:grpSpPr>
            <p:sp>
              <p:nvSpPr>
                <p:cNvPr id="1907" name="Straight Connector 111"/>
                <p:cNvSpPr/>
                <p:nvPr/>
              </p:nvSpPr>
              <p:spPr>
                <a:xfrm flipH="1">
                  <a:off x="-1" y="78684"/>
                  <a:ext cx="213132" cy="64112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908" name="Straight Connector 123"/>
                <p:cNvSpPr/>
                <p:nvPr/>
              </p:nvSpPr>
              <p:spPr>
                <a:xfrm flipH="1" flipV="1">
                  <a:off x="76865" y="0"/>
                  <a:ext cx="65563" cy="220236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910" name="Oval 2261"/>
              <p:cNvSpPr/>
              <p:nvPr/>
            </p:nvSpPr>
            <p:spPr>
              <a:xfrm rot="4386244">
                <a:off x="50805" y="49297"/>
                <a:ext cx="114893" cy="12249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916" name="Group 140"/>
            <p:cNvGrpSpPr/>
            <p:nvPr/>
          </p:nvGrpSpPr>
          <p:grpSpPr>
            <a:xfrm>
              <a:off x="1001696" y="259025"/>
              <a:ext cx="213132" cy="220236"/>
              <a:chOff x="0" y="0"/>
              <a:chExt cx="213130" cy="220235"/>
            </a:xfrm>
          </p:grpSpPr>
          <p:grpSp>
            <p:nvGrpSpPr>
              <p:cNvPr id="1914" name="Group 135"/>
              <p:cNvGrpSpPr/>
              <p:nvPr/>
            </p:nvGrpSpPr>
            <p:grpSpPr>
              <a:xfrm>
                <a:off x="-1" y="-1"/>
                <a:ext cx="213132" cy="220237"/>
                <a:chOff x="0" y="0"/>
                <a:chExt cx="213130" cy="220235"/>
              </a:xfrm>
            </p:grpSpPr>
            <p:sp>
              <p:nvSpPr>
                <p:cNvPr id="1912" name="Straight Connector 2267"/>
                <p:cNvSpPr/>
                <p:nvPr/>
              </p:nvSpPr>
              <p:spPr>
                <a:xfrm flipH="1">
                  <a:off x="-1" y="78684"/>
                  <a:ext cx="213132" cy="64112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913" name="Straight Connector 2268"/>
                <p:cNvSpPr/>
                <p:nvPr/>
              </p:nvSpPr>
              <p:spPr>
                <a:xfrm flipH="1" flipV="1">
                  <a:off x="76865" y="0"/>
                  <a:ext cx="65563" cy="220236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915" name="Oval 2266"/>
              <p:cNvSpPr/>
              <p:nvPr/>
            </p:nvSpPr>
            <p:spPr>
              <a:xfrm rot="4386244">
                <a:off x="78419" y="80922"/>
                <a:ext cx="57446" cy="61245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921" name="Group 138"/>
            <p:cNvGrpSpPr/>
            <p:nvPr/>
          </p:nvGrpSpPr>
          <p:grpSpPr>
            <a:xfrm>
              <a:off x="0" y="719917"/>
              <a:ext cx="221956" cy="229207"/>
              <a:chOff x="0" y="0"/>
              <a:chExt cx="221955" cy="229205"/>
            </a:xfrm>
          </p:grpSpPr>
          <p:grpSp>
            <p:nvGrpSpPr>
              <p:cNvPr id="1919" name="Group 134"/>
              <p:cNvGrpSpPr/>
              <p:nvPr/>
            </p:nvGrpSpPr>
            <p:grpSpPr>
              <a:xfrm>
                <a:off x="0" y="-1"/>
                <a:ext cx="221956" cy="229207"/>
                <a:chOff x="0" y="0"/>
                <a:chExt cx="221955" cy="229205"/>
              </a:xfrm>
            </p:grpSpPr>
            <p:sp>
              <p:nvSpPr>
                <p:cNvPr id="1917" name="Straight Connector 111"/>
                <p:cNvSpPr/>
                <p:nvPr/>
              </p:nvSpPr>
              <p:spPr>
                <a:xfrm flipH="1">
                  <a:off x="0" y="106317"/>
                  <a:ext cx="221956" cy="16453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918" name="Straight Connector 123"/>
                <p:cNvSpPr/>
                <p:nvPr/>
              </p:nvSpPr>
              <p:spPr>
                <a:xfrm flipH="1" flipV="1">
                  <a:off x="105955" y="-1"/>
                  <a:ext cx="16331" cy="229207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920" name="Oval 2271"/>
              <p:cNvSpPr/>
              <p:nvPr/>
            </p:nvSpPr>
            <p:spPr>
              <a:xfrm rot="5136405">
                <a:off x="55220" y="53470"/>
                <a:ext cx="114893" cy="12249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926" name="Group 140"/>
            <p:cNvGrpSpPr/>
            <p:nvPr/>
          </p:nvGrpSpPr>
          <p:grpSpPr>
            <a:xfrm>
              <a:off x="734121" y="785817"/>
              <a:ext cx="177118" cy="183263"/>
              <a:chOff x="0" y="0"/>
              <a:chExt cx="177117" cy="183262"/>
            </a:xfrm>
          </p:grpSpPr>
          <p:grpSp>
            <p:nvGrpSpPr>
              <p:cNvPr id="1924" name="Group 135"/>
              <p:cNvGrpSpPr/>
              <p:nvPr/>
            </p:nvGrpSpPr>
            <p:grpSpPr>
              <a:xfrm>
                <a:off x="-1" y="-1"/>
                <a:ext cx="177119" cy="183264"/>
                <a:chOff x="0" y="0"/>
                <a:chExt cx="177117" cy="183262"/>
              </a:xfrm>
            </p:grpSpPr>
            <p:sp>
              <p:nvSpPr>
                <p:cNvPr id="1922" name="Straight Connector 2277"/>
                <p:cNvSpPr/>
                <p:nvPr/>
              </p:nvSpPr>
              <p:spPr>
                <a:xfrm flipH="1">
                  <a:off x="-1" y="25906"/>
                  <a:ext cx="177119" cy="134776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923" name="Straight Connector 2278"/>
                <p:cNvSpPr/>
                <p:nvPr/>
              </p:nvSpPr>
              <p:spPr>
                <a:xfrm flipH="1" flipV="1">
                  <a:off x="21913" y="-1"/>
                  <a:ext cx="138626" cy="183264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925" name="Oval 2276"/>
              <p:cNvSpPr/>
              <p:nvPr/>
            </p:nvSpPr>
            <p:spPr>
              <a:xfrm rot="3154620">
                <a:off x="60658" y="63223"/>
                <a:ext cx="57446" cy="61245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1928" name="Rectangle 3"/>
          <p:cNvSpPr txBox="1"/>
          <p:nvPr/>
        </p:nvSpPr>
        <p:spPr>
          <a:xfrm>
            <a:off x="114300" y="3330431"/>
            <a:ext cx="8915400" cy="3389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The wealth of flawed, broken or missing crystal bonds creates myriad electron traps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But if a large quantity of</a:t>
            </a:r>
            <a:r>
              <a:rPr b="1">
                <a:solidFill>
                  <a:srgbClr val="FBC901"/>
                </a:solidFill>
              </a:rPr>
              <a:t> hydrogen</a:t>
            </a:r>
            <a:r>
              <a:t> is added to such structures, 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lvl="1" indent="640896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IT attaches to the traps, rendering </a:t>
            </a:r>
            <a:r>
              <a:rPr b="1"/>
              <a:t>most</a:t>
            </a:r>
            <a:r>
              <a:t> ineffective (i.e., </a:t>
            </a:r>
            <a:r>
              <a:rPr b="1">
                <a:solidFill>
                  <a:srgbClr val="FBC901"/>
                </a:solidFill>
              </a:rPr>
              <a:t>"passivating"</a:t>
            </a:r>
            <a:r>
              <a:t> them)</a:t>
            </a:r>
          </a:p>
          <a:p>
            <a:pPr lvl="1" indent="640896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3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Which is exploited in commercial </a:t>
            </a:r>
            <a:r>
              <a:rPr b="1">
                <a:solidFill>
                  <a:srgbClr val="FBC901"/>
                </a:solidFill>
              </a:rPr>
              <a:t>thin-film poly-Si</a:t>
            </a:r>
            <a:r>
              <a:t> &amp; </a:t>
            </a:r>
            <a:r>
              <a:rPr b="1">
                <a:solidFill>
                  <a:srgbClr val="FBC901"/>
                </a:solidFill>
              </a:rPr>
              <a:t>thin film</a:t>
            </a:r>
            <a:r>
              <a:rPr b="1"/>
              <a:t> </a:t>
            </a:r>
            <a:r>
              <a:rPr b="1">
                <a:solidFill>
                  <a:srgbClr val="FBC901"/>
                </a:solidFill>
              </a:rPr>
              <a:t>amorphous-Si</a:t>
            </a:r>
            <a:r>
              <a:rPr>
                <a:solidFill>
                  <a:srgbClr val="FBC901"/>
                </a:solidFill>
              </a:rPr>
              <a:t> </a:t>
            </a:r>
            <a:r>
              <a:t>PV cells</a:t>
            </a:r>
          </a:p>
          <a:p>
            <a:pPr lvl="2" indent="1085850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lvl="1" indent="640896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Which ARE much cheaper, but also less efficient (not </a:t>
            </a:r>
            <a:r>
              <a:rPr b="1"/>
              <a:t>all</a:t>
            </a:r>
            <a:r>
              <a:t> traps are passivated),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lvl="2" indent="1085850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and shorter-lived (because the hydrogen can gradually escape)</a:t>
            </a:r>
          </a:p>
        </p:txBody>
      </p:sp>
      <p:sp>
        <p:nvSpPr>
          <p:cNvPr id="1929" name="Rectangle 3"/>
          <p:cNvSpPr txBox="1"/>
          <p:nvPr/>
        </p:nvSpPr>
        <p:spPr>
          <a:xfrm>
            <a:off x="707808" y="1269428"/>
            <a:ext cx="1989666" cy="393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>
            <a:lvl1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Multi-crystalline:</a:t>
            </a:r>
          </a:p>
        </p:txBody>
      </p:sp>
      <p:sp>
        <p:nvSpPr>
          <p:cNvPr id="1930" name="Rectangle 3"/>
          <p:cNvSpPr txBox="1"/>
          <p:nvPr/>
        </p:nvSpPr>
        <p:spPr>
          <a:xfrm>
            <a:off x="3298907" y="1312409"/>
            <a:ext cx="2295397" cy="393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>
            <a:lvl1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Poly/microcrystalline: </a:t>
            </a:r>
          </a:p>
        </p:txBody>
      </p:sp>
      <p:sp>
        <p:nvSpPr>
          <p:cNvPr id="1931" name="Rectangle 3"/>
          <p:cNvSpPr txBox="1"/>
          <p:nvPr/>
        </p:nvSpPr>
        <p:spPr>
          <a:xfrm>
            <a:off x="6671981" y="1312409"/>
            <a:ext cx="2654208" cy="393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>
            <a:lvl1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Amorphous: 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Rectangle 3"/>
          <p:cNvSpPr txBox="1">
            <a:spLocks noGrp="1"/>
          </p:cNvSpPr>
          <p:nvPr>
            <p:ph type="body" idx="1"/>
          </p:nvPr>
        </p:nvSpPr>
        <p:spPr>
          <a:xfrm>
            <a:off x="238648" y="1204266"/>
            <a:ext cx="8915401" cy="498955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44500" algn="l"/>
              </a:tabLst>
              <a:defRPr sz="1800"/>
            </a:pPr>
            <a:r>
              <a:t>The exceptional strength of Si-Si bonds facilitates growth of its extraordinary crystals</a:t>
            </a:r>
          </a:p>
          <a:p>
            <a:pPr>
              <a:tabLst>
                <a:tab pos="444500" algn="l"/>
              </a:tabLst>
              <a:defRPr sz="600"/>
            </a:pPr>
            <a:endParaRPr/>
          </a:p>
          <a:p>
            <a:pPr marL="0" lvl="1" indent="640896">
              <a:buSzTx/>
              <a:buNone/>
              <a:tabLst>
                <a:tab pos="444500" algn="l"/>
              </a:tabLst>
              <a:defRPr sz="1800"/>
            </a:pPr>
            <a:r>
              <a:t>But it also means that, once grown into crystals, Si atoms can't move around</a:t>
            </a:r>
          </a:p>
          <a:p>
            <a:pPr marL="0" lvl="1" indent="640896">
              <a:buSzTx/>
              <a:buNone/>
              <a:tabLst>
                <a:tab pos="444500" algn="l"/>
              </a:tabLst>
              <a:defRPr sz="600"/>
            </a:pPr>
            <a:endParaRPr/>
          </a:p>
          <a:p>
            <a:pPr marL="0" lvl="2" indent="1085850">
              <a:buSzTx/>
              <a:buNone/>
              <a:tabLst>
                <a:tab pos="444500" algn="l"/>
              </a:tabLst>
              <a:defRPr sz="1800"/>
            </a:pPr>
            <a:r>
              <a:t>And that includes not moving to fix any flaws grown into that crystal</a:t>
            </a:r>
          </a:p>
          <a:p>
            <a:pPr>
              <a:tabLst>
                <a:tab pos="444500" algn="l"/>
              </a:tabLst>
              <a:defRPr sz="1200"/>
            </a:pPr>
            <a:endParaRPr/>
          </a:p>
          <a:p>
            <a:pPr>
              <a:tabLst>
                <a:tab pos="444500" algn="l"/>
              </a:tabLst>
              <a:defRPr sz="1800"/>
            </a:pPr>
            <a:r>
              <a:t>Thus, from the outset, Si PV crystals must be extremely pure and perfect!</a:t>
            </a:r>
          </a:p>
          <a:p>
            <a:pPr>
              <a:spcBef>
                <a:spcPts val="300"/>
              </a:spcBef>
              <a:tabLst>
                <a:tab pos="444500" algn="l"/>
              </a:tabLst>
              <a:defRPr sz="1400"/>
            </a:pPr>
            <a:r>
              <a:t> </a:t>
            </a:r>
          </a:p>
          <a:p>
            <a:pPr>
              <a:tabLst>
                <a:tab pos="444500" algn="l"/>
              </a:tabLst>
              <a:defRPr sz="1800"/>
            </a:pPr>
            <a:r>
              <a:t>But in far less stable, low melting point semiconductors, atoms CAN move around</a:t>
            </a:r>
          </a:p>
          <a:p>
            <a:pPr>
              <a:tabLst>
                <a:tab pos="444500" algn="l"/>
              </a:tabLst>
              <a:defRPr sz="600"/>
            </a:pPr>
            <a:endParaRPr/>
          </a:p>
          <a:p>
            <a:pPr>
              <a:tabLst>
                <a:tab pos="444500" algn="l"/>
              </a:tabLst>
              <a:defRPr sz="1800"/>
            </a:pPr>
            <a:r>
              <a:t>	Meaning that (at least to some extent) these materials CAN </a:t>
            </a:r>
            <a:r>
              <a:rPr b="1">
                <a:solidFill>
                  <a:srgbClr val="FBC901"/>
                </a:solidFill>
              </a:rPr>
              <a:t>self-heal</a:t>
            </a:r>
          </a:p>
          <a:p>
            <a:pPr>
              <a:tabLst>
                <a:tab pos="444500" algn="l"/>
              </a:tabLst>
              <a:defRPr sz="600"/>
            </a:pPr>
            <a:endParaRPr/>
          </a:p>
          <a:p>
            <a:pPr marL="0" lvl="1" indent="640896">
              <a:buSzTx/>
              <a:buNone/>
              <a:tabLst>
                <a:tab pos="444500" algn="l"/>
              </a:tabLst>
              <a:defRPr sz="1800"/>
            </a:pPr>
            <a:r>
              <a:t>	And much poorer starting crystals (or polycrystals) often work well for PV!</a:t>
            </a:r>
          </a:p>
          <a:p>
            <a:pPr>
              <a:tabLst>
                <a:tab pos="444500" algn="l"/>
              </a:tabLst>
              <a:defRPr sz="1600"/>
            </a:pPr>
            <a:endParaRPr/>
          </a:p>
          <a:p>
            <a:pPr>
              <a:tabLst>
                <a:tab pos="444500" algn="l"/>
              </a:tabLst>
              <a:defRPr sz="1800" b="1">
                <a:solidFill>
                  <a:srgbClr val="FFD900"/>
                </a:solidFill>
              </a:defRPr>
            </a:pPr>
            <a:r>
              <a:t>But there is also a down side</a:t>
            </a:r>
            <a:r>
              <a:rPr b="0">
                <a:solidFill>
                  <a:srgbClr val="FFFFFF"/>
                </a:solidFill>
              </a:rPr>
              <a:t>:  Low T semiconductors ARE less stable</a:t>
            </a:r>
          </a:p>
          <a:p>
            <a:pPr>
              <a:tabLst>
                <a:tab pos="444500" algn="l"/>
              </a:tabLst>
              <a:defRPr sz="600"/>
            </a:pPr>
            <a:endParaRPr/>
          </a:p>
          <a:p>
            <a:pPr>
              <a:tabLst>
                <a:tab pos="444500" algn="l"/>
              </a:tabLst>
              <a:defRPr sz="1800"/>
            </a:pPr>
            <a:r>
              <a:t>	So their PV cells often readily degrade (accelerated by moisture &amp; </a:t>
            </a:r>
            <a:r>
              <a:rPr>
                <a:solidFill>
                  <a:srgbClr val="F573FC"/>
                </a:solidFill>
              </a:rPr>
              <a:t>UV sunlight</a:t>
            </a:r>
            <a:r>
              <a:t>) </a:t>
            </a:r>
          </a:p>
          <a:p>
            <a:pPr>
              <a:tabLst>
                <a:tab pos="444500" algn="l"/>
              </a:tabLst>
              <a:defRPr sz="600"/>
            </a:pPr>
            <a:endParaRPr/>
          </a:p>
          <a:p>
            <a:pPr marL="0" lvl="1" indent="640896">
              <a:buSzTx/>
              <a:buNone/>
              <a:tabLst>
                <a:tab pos="444500" algn="l"/>
              </a:tabLst>
              <a:defRPr sz="1800"/>
            </a:pPr>
            <a:r>
              <a:t>	Further, breaking down, they can release their often </a:t>
            </a:r>
            <a:r>
              <a:rPr>
                <a:solidFill>
                  <a:srgbClr val="FF0000"/>
                </a:solidFill>
              </a:rPr>
              <a:t>toxic components</a:t>
            </a:r>
          </a:p>
        </p:txBody>
      </p:sp>
      <p:sp>
        <p:nvSpPr>
          <p:cNvPr id="1934" name="Rectangle 2"/>
          <p:cNvSpPr txBox="1"/>
          <p:nvPr/>
        </p:nvSpPr>
        <p:spPr>
          <a:xfrm>
            <a:off x="152400" y="12700"/>
            <a:ext cx="8686800" cy="1071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ctr">
            <a:normAutofit/>
          </a:bodyPr>
          <a:lstStyle/>
          <a:p>
            <a:pPr algn="ctr" defTabSz="457200">
              <a:defRPr sz="20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Is hydrogen also the salvation of "Emerging Thin Film" PV cells?</a:t>
            </a:r>
          </a:p>
          <a:p>
            <a:pPr algn="ctr" defTabSz="457200">
              <a:defRPr sz="9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457200">
              <a:defRPr sz="20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No, most of these instead rely on what I call </a:t>
            </a:r>
            <a:r>
              <a:rPr b="1">
                <a:solidFill>
                  <a:srgbClr val="FBC901"/>
                </a:solidFill>
              </a:rPr>
              <a:t>mushy*</a:t>
            </a:r>
            <a:r>
              <a:t> semiconductors</a:t>
            </a:r>
          </a:p>
        </p:txBody>
      </p:sp>
      <p:sp>
        <p:nvSpPr>
          <p:cNvPr id="1935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b="0" i="1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* As a career PV researcher (</a:t>
            </a:r>
            <a:r>
              <a:rPr u="sng">
                <a:uFill>
                  <a:solidFill>
                    <a:srgbClr val="00CCFF"/>
                  </a:solidFill>
                </a:uFill>
                <a:hlinkClick r:id="rId2"/>
              </a:rPr>
              <a:t>link</a:t>
            </a:r>
            <a:r>
              <a:t>), I reserve my right to make up descriptive (if somewhat silly) technical terms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Rectangle 2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686800" cy="381000"/>
          </a:xfrm>
          <a:prstGeom prst="rect">
            <a:avLst/>
          </a:prstGeom>
        </p:spPr>
        <p:txBody>
          <a:bodyPr/>
          <a:lstStyle>
            <a:lvl1pPr defTabSz="438911">
              <a:defRPr sz="2112" i="1">
                <a:effectLst>
                  <a:outerShdw blurRad="36576" dist="36576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What are those mushy "Emerging Thin Film" alternatives to Silicon?</a:t>
            </a:r>
          </a:p>
        </p:txBody>
      </p:sp>
      <p:pic>
        <p:nvPicPr>
          <p:cNvPr id="193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7778" y="961669"/>
            <a:ext cx="5715001" cy="3886201"/>
          </a:xfrm>
          <a:prstGeom prst="rect">
            <a:avLst/>
          </a:prstGeom>
          <a:ln w="12700">
            <a:miter lim="400000"/>
          </a:ln>
        </p:spPr>
      </p:pic>
      <p:sp>
        <p:nvSpPr>
          <p:cNvPr id="1939" name="Oval 29"/>
          <p:cNvSpPr/>
          <p:nvPr/>
        </p:nvSpPr>
        <p:spPr>
          <a:xfrm>
            <a:off x="4616449" y="3492500"/>
            <a:ext cx="2609851" cy="1143000"/>
          </a:xfrm>
          <a:prstGeom prst="ellipse">
            <a:avLst/>
          </a:prstGeom>
          <a:ln w="57150">
            <a:solidFill>
              <a:srgbClr val="FF6600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0" name="Straight Connector 30"/>
          <p:cNvSpPr/>
          <p:nvPr/>
        </p:nvSpPr>
        <p:spPr>
          <a:xfrm flipV="1">
            <a:off x="5930901" y="4635500"/>
            <a:ext cx="2" cy="304801"/>
          </a:xfrm>
          <a:prstGeom prst="line">
            <a:avLst/>
          </a:prstGeom>
          <a:solidFill>
            <a:schemeClr val="accent1"/>
          </a:solidFill>
          <a:ln w="57150">
            <a:solidFill>
              <a:srgbClr val="FF6600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1" name="Rectangle 3"/>
          <p:cNvSpPr txBox="1"/>
          <p:nvPr/>
        </p:nvSpPr>
        <p:spPr>
          <a:xfrm>
            <a:off x="4737100" y="5003800"/>
            <a:ext cx="2399280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rPr>
                <a:solidFill>
                  <a:srgbClr val="FF9300"/>
                </a:solidFill>
              </a:rPr>
              <a:t>Emerging Thin-Film PV</a:t>
            </a:r>
            <a:r>
              <a:t> </a:t>
            </a:r>
          </a:p>
        </p:txBody>
      </p:sp>
      <p:sp>
        <p:nvSpPr>
          <p:cNvPr id="1942" name="Rectangle 3"/>
          <p:cNvSpPr txBox="1"/>
          <p:nvPr/>
        </p:nvSpPr>
        <p:spPr>
          <a:xfrm>
            <a:off x="244920" y="5840046"/>
            <a:ext cx="878312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 i="1"/>
              <a:t>We'll need to enlarge this corner of the NREL chart:</a:t>
            </a:r>
            <a:r>
              <a:t> 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Rectangle 2"/>
          <p:cNvSpPr txBox="1">
            <a:spLocks noGrp="1"/>
          </p:cNvSpPr>
          <p:nvPr>
            <p:ph type="title"/>
          </p:nvPr>
        </p:nvSpPr>
        <p:spPr>
          <a:xfrm>
            <a:off x="152400" y="152400"/>
            <a:ext cx="8686800" cy="381000"/>
          </a:xfrm>
          <a:prstGeom prst="rect">
            <a:avLst/>
          </a:prstGeom>
        </p:spPr>
        <p:txBody>
          <a:bodyPr/>
          <a:lstStyle>
            <a:lvl1pPr defTabSz="438911">
              <a:defRPr sz="2112" i="1">
                <a:effectLst>
                  <a:outerShdw blurRad="36576" dist="36576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That corner (and its explanatory keys):</a:t>
            </a:r>
          </a:p>
        </p:txBody>
      </p:sp>
      <p:pic>
        <p:nvPicPr>
          <p:cNvPr id="1945" name="NREL Research Cell Efficiency Records 2016 - Emerging PV key.jpg" descr="NREL Research Cell Efficiency Records 2016 - Emerging PV ke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19223" y="5259320"/>
            <a:ext cx="2214026" cy="1418660"/>
          </a:xfrm>
          <a:prstGeom prst="rect">
            <a:avLst/>
          </a:prstGeom>
          <a:ln w="12700">
            <a:miter lim="400000"/>
          </a:ln>
        </p:spPr>
      </p:pic>
      <p:sp>
        <p:nvSpPr>
          <p:cNvPr id="1946" name="Rectangle 2"/>
          <p:cNvSpPr txBox="1"/>
          <p:nvPr/>
        </p:nvSpPr>
        <p:spPr>
          <a:xfrm rot="16200000">
            <a:off x="6080170" y="2718370"/>
            <a:ext cx="509012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ctr">
            <a:normAutofit/>
          </a:bodyPr>
          <a:lstStyle>
            <a:lvl1pPr algn="ctr" defTabSz="457200">
              <a:defRPr sz="16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Efficiency of light to electric power conversion</a:t>
            </a:r>
          </a:p>
        </p:txBody>
      </p:sp>
      <p:pic>
        <p:nvPicPr>
          <p:cNvPr id="194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7114" y="5339355"/>
            <a:ext cx="2036801" cy="977318"/>
          </a:xfrm>
          <a:prstGeom prst="rect">
            <a:avLst/>
          </a:prstGeom>
          <a:ln w="12700">
            <a:miter lim="400000"/>
          </a:ln>
        </p:spPr>
      </p:pic>
      <p:sp>
        <p:nvSpPr>
          <p:cNvPr id="1948" name="Rectangle 2"/>
          <p:cNvSpPr txBox="1"/>
          <p:nvPr/>
        </p:nvSpPr>
        <p:spPr>
          <a:xfrm>
            <a:off x="486228" y="6372329"/>
            <a:ext cx="357894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ctr">
            <a:normAutofit/>
          </a:bodyPr>
          <a:lstStyle>
            <a:lvl1pPr algn="ctr" defTabSz="457200">
              <a:defRPr sz="14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(Established &amp; commercialized)</a:t>
            </a:r>
          </a:p>
        </p:txBody>
      </p:sp>
      <p:pic>
        <p:nvPicPr>
          <p:cNvPr id="1949" name="NREL Research Cell Efficiency Records 2016 - Emerging PV.jpg" descr="NREL Research Cell Efficiency Records 2016 - Emerging PV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6398" y="897109"/>
            <a:ext cx="7442263" cy="40493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1" name="Rectangle 5"/>
          <p:cNvSpPr txBox="1"/>
          <p:nvPr/>
        </p:nvSpPr>
        <p:spPr>
          <a:xfrm>
            <a:off x="5579347" y="1984691"/>
            <a:ext cx="3200401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http://en.wikipedia.org/wiki/Copper_indium_gallium_selenide</a:t>
            </a:r>
          </a:p>
        </p:txBody>
      </p:sp>
      <p:sp>
        <p:nvSpPr>
          <p:cNvPr id="1952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298938" y="718596"/>
            <a:ext cx="8915401" cy="962301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Being more mature, they tend toward higher but more slowly improving efficiencies</a:t>
            </a:r>
          </a:p>
          <a:p>
            <a:pPr>
              <a:defRPr sz="600"/>
            </a:pPr>
            <a:endParaRPr/>
          </a:p>
          <a:p>
            <a:pPr>
              <a:defRPr sz="1800"/>
            </a:pPr>
            <a:r>
              <a:t>No longer considered "emerging" is Copper Indium Gallium Selenide = CuIn</a:t>
            </a:r>
            <a:r>
              <a:rPr baseline="-25000"/>
              <a:t>x</a:t>
            </a:r>
            <a:r>
              <a:t>Ga</a:t>
            </a:r>
            <a:r>
              <a:rPr baseline="-25000"/>
              <a:t>1-x</a:t>
            </a:r>
            <a:r>
              <a:t>Se</a:t>
            </a:r>
            <a:r>
              <a:rPr baseline="-25000"/>
              <a:t>2</a:t>
            </a:r>
          </a:p>
        </p:txBody>
      </p:sp>
      <p:sp>
        <p:nvSpPr>
          <p:cNvPr id="1953" name="Rectangle 2"/>
          <p:cNvSpPr txBox="1">
            <a:spLocks noGrp="1"/>
          </p:cNvSpPr>
          <p:nvPr>
            <p:ph type="title"/>
          </p:nvPr>
        </p:nvSpPr>
        <p:spPr>
          <a:xfrm>
            <a:off x="304800" y="114300"/>
            <a:ext cx="8534400" cy="533400"/>
          </a:xfrm>
          <a:prstGeom prst="rect">
            <a:avLst/>
          </a:prstGeom>
        </p:spPr>
        <p:txBody>
          <a:bodyPr/>
          <a:lstStyle>
            <a:lvl1pPr>
              <a:defRPr sz="2000" i="1"/>
            </a:lvl1pPr>
          </a:lstStyle>
          <a:p>
            <a:r>
              <a:t>Starting with the older thin film technologies:</a:t>
            </a:r>
          </a:p>
        </p:txBody>
      </p:sp>
      <p:pic>
        <p:nvPicPr>
          <p:cNvPr id="1954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2270" y="1483995"/>
            <a:ext cx="2251943" cy="1418724"/>
          </a:xfrm>
          <a:prstGeom prst="rect">
            <a:avLst/>
          </a:prstGeom>
          <a:ln w="12700">
            <a:miter lim="400000"/>
          </a:ln>
        </p:spPr>
      </p:pic>
      <p:sp>
        <p:nvSpPr>
          <p:cNvPr id="1955" name="Rectangle 3"/>
          <p:cNvSpPr txBox="1"/>
          <p:nvPr/>
        </p:nvSpPr>
        <p:spPr>
          <a:xfrm>
            <a:off x="186871" y="2908858"/>
            <a:ext cx="8915401" cy="601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In its structure </a:t>
            </a:r>
            <a:r>
              <a:rPr>
                <a:solidFill>
                  <a:srgbClr val="FF6600"/>
                </a:solidFill>
              </a:rPr>
              <a:t>Cu</a:t>
            </a:r>
            <a:r>
              <a:t> takes one site, either</a:t>
            </a:r>
            <a:r>
              <a:rPr>
                <a:solidFill>
                  <a:srgbClr val="D9BAFF"/>
                </a:solidFill>
              </a:rPr>
              <a:t> In or Ga</a:t>
            </a:r>
            <a:r>
              <a:rPr>
                <a:solidFill>
                  <a:srgbClr val="F573FC"/>
                </a:solidFill>
              </a:rPr>
              <a:t> </a:t>
            </a:r>
            <a:r>
              <a:t>takes the next, and </a:t>
            </a:r>
            <a:r>
              <a:rPr>
                <a:solidFill>
                  <a:srgbClr val="FFD900"/>
                </a:solidFill>
              </a:rPr>
              <a:t>Se</a:t>
            </a:r>
            <a:r>
              <a:t> takes the last:</a:t>
            </a:r>
          </a:p>
          <a:p>
            <a:pPr>
              <a:spcBef>
                <a:spcPts val="400"/>
              </a:spcBef>
              <a:defRPr sz="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lvl="1" indent="640896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Which makes "</a:t>
            </a:r>
            <a:r>
              <a:rPr b="1"/>
              <a:t>CIGS"</a:t>
            </a:r>
            <a:r>
              <a:t> an </a:t>
            </a:r>
            <a:r>
              <a:rPr b="1">
                <a:solidFill>
                  <a:srgbClr val="FFD900"/>
                </a:solidFill>
              </a:rPr>
              <a:t>alloy</a:t>
            </a:r>
            <a:r>
              <a:t> of two </a:t>
            </a:r>
            <a:r>
              <a:rPr b="1">
                <a:solidFill>
                  <a:srgbClr val="FFD900"/>
                </a:solidFill>
              </a:rPr>
              <a:t>compounds</a:t>
            </a:r>
          </a:p>
          <a:p>
            <a:pPr lvl="1" indent="640896">
              <a:spcBef>
                <a:spcPts val="400"/>
              </a:spcBef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b="1">
              <a:solidFill>
                <a:srgbClr val="FFD900"/>
              </a:solidFill>
            </a:endParaRPr>
          </a:p>
          <a:p>
            <a:pPr lvl="2" indent="1085850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(x in formula = the </a:t>
            </a:r>
            <a:r>
              <a:rPr>
                <a:solidFill>
                  <a:srgbClr val="D7BBFE"/>
                </a:solidFill>
              </a:rPr>
              <a:t>In</a:t>
            </a:r>
            <a:r>
              <a:t> fraction, remainder 1-x = the </a:t>
            </a:r>
            <a:r>
              <a:rPr>
                <a:solidFill>
                  <a:srgbClr val="D7BBFE"/>
                </a:solidFill>
              </a:rPr>
              <a:t>Ga</a:t>
            </a:r>
            <a:r>
              <a:t> fraction)</a:t>
            </a:r>
            <a:r>
              <a:rPr>
                <a:solidFill>
                  <a:srgbClr val="FFD900"/>
                </a:solidFill>
              </a:rPr>
              <a:t> </a:t>
            </a:r>
          </a:p>
          <a:p>
            <a:pPr>
              <a:spcBef>
                <a:spcPts val="400"/>
              </a:spcBef>
              <a:defRPr sz="1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The two (fixed stoichiometry) compounds:</a:t>
            </a:r>
          </a:p>
          <a:p>
            <a:pPr>
              <a:spcBef>
                <a:spcPts val="400"/>
              </a:spcBef>
              <a:defRPr sz="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lvl="1" indent="640896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 b="1"/>
              <a:t>CuInSe</a:t>
            </a:r>
            <a:r>
              <a:rPr b="1" baseline="-25000"/>
              <a:t>2</a:t>
            </a:r>
            <a:r>
              <a:t> with an electron liberation energy (bandgap) of 1.0 eV, and</a:t>
            </a:r>
          </a:p>
          <a:p>
            <a:pPr>
              <a:spcBef>
                <a:spcPts val="400"/>
              </a:spcBef>
              <a:defRPr sz="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lvl="1" indent="640896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 b="1"/>
              <a:t>CuGaSe</a:t>
            </a:r>
            <a:r>
              <a:rPr b="1" baseline="-25000"/>
              <a:t>2</a:t>
            </a:r>
            <a:r>
              <a:t> with an electron liberation energy (bandgap) of 1.7 eV </a:t>
            </a:r>
          </a:p>
          <a:p>
            <a:pPr>
              <a:spcBef>
                <a:spcPts val="400"/>
              </a:spcBef>
              <a:defRPr sz="1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Thus for CuIn</a:t>
            </a:r>
            <a:r>
              <a:rPr b="1" baseline="-25000"/>
              <a:t>x</a:t>
            </a:r>
            <a:r>
              <a:t>Ga</a:t>
            </a:r>
            <a:r>
              <a:rPr b="1" baseline="-25000"/>
              <a:t>1-x</a:t>
            </a:r>
            <a:r>
              <a:t>Se</a:t>
            </a:r>
            <a:r>
              <a:rPr baseline="-25000"/>
              <a:t>2</a:t>
            </a:r>
            <a:r>
              <a:t>, as x changes from 0 to 1, CIGS bandgap goes 1.7 to 1 eV</a:t>
            </a:r>
          </a:p>
          <a:p>
            <a:pPr>
              <a:spcBef>
                <a:spcPts val="400"/>
              </a:spcBef>
              <a:defRPr sz="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defRPr b="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So you can </a:t>
            </a:r>
            <a:r>
              <a:rPr b="1"/>
              <a:t>TUNE</a:t>
            </a:r>
            <a:r>
              <a:t> a CIGS cell to the maximum Shockley-Quiesser efficiency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Rectangle 5"/>
          <p:cNvSpPr txBox="1"/>
          <p:nvPr/>
        </p:nvSpPr>
        <p:spPr>
          <a:xfrm>
            <a:off x="304800" y="65207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CZTS figure: http://en.wikipedia.org/wiki/CZTS</a:t>
            </a:r>
          </a:p>
        </p:txBody>
      </p:sp>
      <p:sp>
        <p:nvSpPr>
          <p:cNvPr id="1958" name="Rectangle 2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000" i="1"/>
            </a:lvl1pPr>
          </a:lstStyle>
          <a:p>
            <a:r>
              <a:t>Closely related to CIGS but still "emerging" are thin film CZTS &amp; CZTSe</a:t>
            </a:r>
          </a:p>
        </p:txBody>
      </p:sp>
      <p:sp>
        <p:nvSpPr>
          <p:cNvPr id="1959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25500"/>
            <a:ext cx="8826500" cy="5568221"/>
          </a:xfrm>
          <a:prstGeom prst="rect">
            <a:avLst/>
          </a:prstGeom>
        </p:spPr>
        <p:txBody>
          <a:bodyPr/>
          <a:lstStyle/>
          <a:p>
            <a:pPr defTabSz="850391"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</a:defRPr>
            </a:pPr>
            <a:r>
              <a:t>Standing for copper zinc tin sulfide (Cu</a:t>
            </a:r>
            <a:r>
              <a:rPr baseline="-26430"/>
              <a:t>2</a:t>
            </a:r>
            <a:r>
              <a:t>ZnSnS</a:t>
            </a:r>
            <a:r>
              <a:rPr baseline="-26430"/>
              <a:t>4</a:t>
            </a:r>
            <a:r>
              <a:t>) &amp; copper zinc tin selenide (Cu</a:t>
            </a:r>
            <a:r>
              <a:rPr baseline="-26430"/>
              <a:t>2</a:t>
            </a:r>
            <a:r>
              <a:t>ZnSnSe</a:t>
            </a:r>
            <a:r>
              <a:rPr baseline="-26430"/>
              <a:t>4</a:t>
            </a:r>
            <a:r>
              <a:t>)</a:t>
            </a:r>
          </a:p>
          <a:p>
            <a:pPr defTabSz="850391">
              <a:defRPr sz="372">
                <a:effectLst>
                  <a:outerShdw blurRad="35433" dist="35433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596033" defTabSz="850391">
              <a:buSzTx/>
              <a:buNone/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</a:defRPr>
            </a:pPr>
            <a:r>
              <a:t>Which can be alloyed together as CZTSSe (more precisely: CZTS</a:t>
            </a:r>
            <a:r>
              <a:rPr baseline="-5999"/>
              <a:t>4x</a:t>
            </a:r>
            <a:r>
              <a:t>Se</a:t>
            </a:r>
            <a:r>
              <a:rPr sz="1581" baseline="-5999"/>
              <a:t>4(x-1)</a:t>
            </a:r>
            <a:r>
              <a:rPr sz="1581"/>
              <a:t> )</a:t>
            </a:r>
          </a:p>
          <a:p>
            <a:pPr defTabSz="850391">
              <a:defRPr sz="930">
                <a:effectLst>
                  <a:outerShdw blurRad="35433" dist="35433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50391"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</a:defRPr>
            </a:pPr>
            <a:r>
              <a:t>CZTS and CZTSSe crystal structure:		Versus the CIGS crystal structure of:</a:t>
            </a:r>
          </a:p>
          <a:p>
            <a:pPr defTabSz="850391"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50391"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50391"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50391"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50391"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50391"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</a:defRPr>
            </a:pPr>
            <a:r>
              <a:t>With color coding of </a:t>
            </a:r>
            <a:r>
              <a:rPr>
                <a:solidFill>
                  <a:srgbClr val="FF6600"/>
                </a:solidFill>
              </a:rPr>
              <a:t>Cu</a:t>
            </a:r>
            <a:r>
              <a:t>, </a:t>
            </a:r>
            <a:r>
              <a:rPr>
                <a:solidFill>
                  <a:srgbClr val="A4A4A4"/>
                </a:solidFill>
              </a:rPr>
              <a:t>Zn</a:t>
            </a:r>
            <a:r>
              <a:t>, </a:t>
            </a:r>
            <a:r>
              <a:rPr>
                <a:solidFill>
                  <a:srgbClr val="5CADFF"/>
                </a:solidFill>
              </a:rPr>
              <a:t>Sn</a:t>
            </a:r>
            <a:r>
              <a:t>, </a:t>
            </a:r>
            <a:r>
              <a:rPr>
                <a:solidFill>
                  <a:srgbClr val="FFFF00"/>
                </a:solidFill>
              </a:rPr>
              <a:t>S or Se	        </a:t>
            </a:r>
            <a:r>
              <a:t>Versus </a:t>
            </a:r>
            <a:r>
              <a:rPr>
                <a:solidFill>
                  <a:srgbClr val="FF6600"/>
                </a:solidFill>
              </a:rPr>
              <a:t>Cu</a:t>
            </a:r>
            <a:r>
              <a:t>, </a:t>
            </a:r>
            <a:r>
              <a:rPr>
                <a:solidFill>
                  <a:srgbClr val="E4B3FC"/>
                </a:solidFill>
              </a:rPr>
              <a:t>In or Ga</a:t>
            </a:r>
            <a:r>
              <a:t>, </a:t>
            </a:r>
            <a:r>
              <a:rPr>
                <a:solidFill>
                  <a:srgbClr val="FFFF30"/>
                </a:solidFill>
              </a:rPr>
              <a:t>Se</a:t>
            </a:r>
          </a:p>
          <a:p>
            <a:pPr defTabSz="850391">
              <a:defRPr sz="1023">
                <a:solidFill>
                  <a:srgbClr val="FFD900"/>
                </a:solidFill>
                <a:effectLst>
                  <a:outerShdw blurRad="35433" dist="35433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50391"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</a:defRPr>
            </a:pPr>
            <a:r>
              <a:t>While not identical, these are all very, very similar, as are their solar cell properties</a:t>
            </a:r>
          </a:p>
          <a:p>
            <a:pPr defTabSz="850391">
              <a:defRPr sz="930">
                <a:effectLst>
                  <a:outerShdw blurRad="35433" dist="35433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50391">
              <a:defRPr sz="1674">
                <a:solidFill>
                  <a:srgbClr val="FFD900"/>
                </a:solidFill>
                <a:effectLst>
                  <a:outerShdw blurRad="35433" dist="35433" dir="2700000" rotWithShape="0">
                    <a:srgbClr val="000000"/>
                  </a:outerShdw>
                </a:effectLst>
              </a:defRPr>
            </a:pPr>
            <a:r>
              <a:t>The big difference is that CZTS eliminates toxic Se in favor of more abundant, less toxic, S </a:t>
            </a:r>
          </a:p>
          <a:p>
            <a:pPr defTabSz="850391">
              <a:defRPr sz="744">
                <a:effectLst>
                  <a:outerShdw blurRad="35433" dist="35433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596033" defTabSz="850391">
              <a:buSzTx/>
              <a:buNone/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</a:defRPr>
            </a:pPr>
            <a:r>
              <a:t>CZTS </a:t>
            </a:r>
            <a:r>
              <a:rPr b="1"/>
              <a:t>should</a:t>
            </a:r>
            <a:r>
              <a:t> be more environmentally friendly</a:t>
            </a:r>
          </a:p>
          <a:p>
            <a:pPr defTabSz="850391">
              <a:defRPr sz="651">
                <a:effectLst>
                  <a:outerShdw blurRad="35433" dist="35433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2" indent="1009840" defTabSz="850391">
              <a:buSzTx/>
              <a:buNone/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</a:defRPr>
            </a:pPr>
            <a:r>
              <a:t>And its use of more abundant S </a:t>
            </a:r>
            <a:r>
              <a:rPr b="1"/>
              <a:t>could</a:t>
            </a:r>
            <a:r>
              <a:t> make it cheaper</a:t>
            </a:r>
          </a:p>
          <a:p>
            <a:pPr defTabSz="850391">
              <a:defRPr sz="930">
                <a:effectLst>
                  <a:outerShdw blurRad="35433" dist="35433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50391">
              <a:defRPr sz="1674">
                <a:solidFill>
                  <a:srgbClr val="FFD900"/>
                </a:solidFill>
                <a:effectLst>
                  <a:outerShdw blurRad="35433" dist="35433" dir="2700000" rotWithShape="0">
                    <a:srgbClr val="000000"/>
                  </a:outerShdw>
                </a:effectLst>
              </a:defRPr>
            </a:pPr>
            <a:r>
              <a:t>But at this point CIGS cells are still ~ 2X more efficient (22.3% vs. 12.6%)</a:t>
            </a:r>
          </a:p>
        </p:txBody>
      </p:sp>
      <p:pic>
        <p:nvPicPr>
          <p:cNvPr id="1960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3147" y="2171700"/>
            <a:ext cx="2025953" cy="1276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1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62757" y="2095500"/>
            <a:ext cx="2220352" cy="13988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3" name="Rectangle 2"/>
          <p:cNvSpPr txBox="1">
            <a:spLocks noGrp="1"/>
          </p:cNvSpPr>
          <p:nvPr>
            <p:ph type="title"/>
          </p:nvPr>
        </p:nvSpPr>
        <p:spPr>
          <a:xfrm>
            <a:off x="152400" y="152400"/>
            <a:ext cx="8686800" cy="381000"/>
          </a:xfrm>
          <a:prstGeom prst="rect">
            <a:avLst/>
          </a:prstGeom>
        </p:spPr>
        <p:txBody>
          <a:bodyPr/>
          <a:lstStyle>
            <a:lvl1pPr defTabSz="438911">
              <a:defRPr sz="2112" i="1">
                <a:effectLst>
                  <a:outerShdw blurRad="36576" dist="36576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Similar to CIGS in maturity are "Dye-sensitized solar cells" (DSSCs):</a:t>
            </a:r>
          </a:p>
        </p:txBody>
      </p:sp>
      <p:pic>
        <p:nvPicPr>
          <p:cNvPr id="1964" name="NREL Research Cell Efficiency Records 2016 - Emerging PV key.jpg" descr="NREL Research Cell Efficiency Records 2016 - Emerging PV ke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19223" y="5221220"/>
            <a:ext cx="2214026" cy="1418660"/>
          </a:xfrm>
          <a:prstGeom prst="rect">
            <a:avLst/>
          </a:prstGeom>
          <a:ln w="12700">
            <a:miter lim="400000"/>
          </a:ln>
        </p:spPr>
      </p:pic>
      <p:sp>
        <p:nvSpPr>
          <p:cNvPr id="1965" name="Rectangle 2"/>
          <p:cNvSpPr txBox="1"/>
          <p:nvPr/>
        </p:nvSpPr>
        <p:spPr>
          <a:xfrm rot="16200000">
            <a:off x="6283370" y="2680270"/>
            <a:ext cx="509012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ctr">
            <a:normAutofit/>
          </a:bodyPr>
          <a:lstStyle>
            <a:lvl1pPr algn="ctr" defTabSz="457200">
              <a:defRPr sz="16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Efficiency of light to electric power conversion</a:t>
            </a:r>
          </a:p>
        </p:txBody>
      </p:sp>
      <p:pic>
        <p:nvPicPr>
          <p:cNvPr id="196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7114" y="5339355"/>
            <a:ext cx="2036801" cy="977318"/>
          </a:xfrm>
          <a:prstGeom prst="rect">
            <a:avLst/>
          </a:prstGeom>
          <a:ln w="12700">
            <a:miter lim="400000"/>
          </a:ln>
        </p:spPr>
      </p:pic>
      <p:sp>
        <p:nvSpPr>
          <p:cNvPr id="1967" name="Rectangle 2"/>
          <p:cNvSpPr txBox="1"/>
          <p:nvPr/>
        </p:nvSpPr>
        <p:spPr>
          <a:xfrm>
            <a:off x="486228" y="6372329"/>
            <a:ext cx="357894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ctr">
            <a:normAutofit/>
          </a:bodyPr>
          <a:lstStyle>
            <a:lvl1pPr algn="ctr" defTabSz="457200">
              <a:defRPr sz="14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(Established &amp; commercialized)</a:t>
            </a:r>
          </a:p>
        </p:txBody>
      </p:sp>
      <p:pic>
        <p:nvPicPr>
          <p:cNvPr id="1968" name="NREL Research Cell Efficiency Records 2016 - Emerging PV.jpg" descr="NREL Research Cell Efficiency Records 2016 - Emerging PV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0398" y="897109"/>
            <a:ext cx="7442263" cy="4049303"/>
          </a:xfrm>
          <a:prstGeom prst="rect">
            <a:avLst/>
          </a:prstGeom>
          <a:ln w="12700">
            <a:miter lim="400000"/>
          </a:ln>
        </p:spPr>
      </p:pic>
      <p:sp>
        <p:nvSpPr>
          <p:cNvPr id="1969" name="Rectangle 2"/>
          <p:cNvSpPr txBox="1"/>
          <p:nvPr/>
        </p:nvSpPr>
        <p:spPr>
          <a:xfrm>
            <a:off x="188515" y="1548869"/>
            <a:ext cx="92150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ctr">
            <a:normAutofit/>
          </a:bodyPr>
          <a:lstStyle>
            <a:lvl1pPr algn="ctr" defTabSz="457200">
              <a:defRPr>
                <a:solidFill>
                  <a:srgbClr val="01BF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CIGS:</a:t>
            </a:r>
          </a:p>
        </p:txBody>
      </p:sp>
      <p:sp>
        <p:nvSpPr>
          <p:cNvPr id="1970" name="Rectangle 2"/>
          <p:cNvSpPr txBox="1"/>
          <p:nvPr/>
        </p:nvSpPr>
        <p:spPr>
          <a:xfrm>
            <a:off x="108410" y="2694373"/>
            <a:ext cx="92150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ctr">
            <a:normAutofit/>
          </a:bodyPr>
          <a:lstStyle>
            <a:lvl1pPr algn="ctr" defTabSz="452627">
              <a:defRPr sz="1782">
                <a:solidFill>
                  <a:srgbClr val="FF9300"/>
                </a:solidFill>
                <a:effectLst>
                  <a:outerShdw blurRad="37719" dist="3771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DSSCs: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2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973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838200"/>
          </a:xfrm>
          <a:prstGeom prst="rect">
            <a:avLst/>
          </a:prstGeom>
        </p:spPr>
        <p:txBody>
          <a:bodyPr/>
          <a:lstStyle/>
          <a:p>
            <a:r>
              <a:t>Explanation of DSSC's requires delving into terminology: </a:t>
            </a:r>
          </a:p>
        </p:txBody>
      </p:sp>
      <p:sp>
        <p:nvSpPr>
          <p:cNvPr id="1974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990600"/>
            <a:ext cx="8915400" cy="5280224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1800"/>
            </a:pPr>
            <a:r>
              <a:t>Most of the preceding cells come from the </a:t>
            </a:r>
            <a:r>
              <a:rPr b="1"/>
              <a:t>physics &amp; electrical engineering world</a:t>
            </a:r>
          </a:p>
          <a:p>
            <a:pPr>
              <a:defRPr sz="9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	Known as the "Device Physics Community"</a:t>
            </a:r>
          </a:p>
          <a:p>
            <a:pPr>
              <a:defRPr sz="10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		Of which, yes, I am a card-carrying member:</a:t>
            </a:r>
          </a:p>
          <a:p>
            <a:pPr>
              <a:defRPr sz="32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DSSC's were instead developed by </a:t>
            </a:r>
            <a:r>
              <a:rPr b="1"/>
              <a:t>chemists </a:t>
            </a:r>
            <a:r>
              <a:t>(or even the occasional </a:t>
            </a:r>
            <a:r>
              <a:rPr b="1"/>
              <a:t>biologist</a:t>
            </a:r>
            <a:r>
              <a:t>)</a:t>
            </a:r>
          </a:p>
          <a:p>
            <a:pPr>
              <a:defRPr sz="1100"/>
            </a:pPr>
            <a:endParaRPr/>
          </a:p>
          <a:p>
            <a:pPr algn="ctr">
              <a:spcBef>
                <a:spcPts val="400"/>
              </a:spcBef>
              <a:defRPr sz="1800"/>
            </a:pPr>
            <a:r>
              <a:rPr b="1"/>
              <a:t>The science is essentially similar</a:t>
            </a:r>
            <a:r>
              <a:t> </a:t>
            </a:r>
          </a:p>
          <a:p>
            <a:pPr>
              <a:defRPr sz="18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But the terminology is fiercely different, as is the researcher's approach:</a:t>
            </a:r>
          </a:p>
          <a:p>
            <a:pPr>
              <a:defRPr sz="12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   - Physicists focus on atomic scale mechanisms (getting vague at larger scales)</a:t>
            </a:r>
          </a:p>
          <a:p>
            <a:pPr>
              <a:defRPr sz="9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   - Chemists focus on macroscopic properties (getting vague at the atomic scale)</a:t>
            </a:r>
          </a:p>
          <a:p>
            <a:pPr>
              <a:defRPr sz="1800"/>
            </a:pPr>
            <a:endParaRPr/>
          </a:p>
          <a:p>
            <a:pPr algn="ctr">
              <a:spcBef>
                <a:spcPts val="400"/>
              </a:spcBef>
              <a:defRPr sz="1800">
                <a:solidFill>
                  <a:srgbClr val="FFD900"/>
                </a:solidFill>
              </a:defRPr>
            </a:pPr>
            <a:r>
              <a:t>So what follows is my attempt at both bridge-building AND translation</a:t>
            </a:r>
          </a:p>
        </p:txBody>
      </p:sp>
      <p:pic>
        <p:nvPicPr>
          <p:cNvPr id="1975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84833" y="1526769"/>
            <a:ext cx="1392368" cy="954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Rectangle 2"/>
          <p:cNvSpPr txBox="1">
            <a:spLocks noGrp="1"/>
          </p:cNvSpPr>
          <p:nvPr>
            <p:ph type="title"/>
          </p:nvPr>
        </p:nvSpPr>
        <p:spPr>
          <a:xfrm>
            <a:off x="304800" y="1485900"/>
            <a:ext cx="8534400" cy="1730315"/>
          </a:xfrm>
          <a:prstGeom prst="rect">
            <a:avLst/>
          </a:prstGeom>
        </p:spPr>
        <p:txBody>
          <a:bodyPr/>
          <a:lstStyle/>
          <a:p>
            <a:r>
              <a:t>A Review of Solar Cell Science in 10 Slides</a:t>
            </a:r>
          </a:p>
          <a:p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500" i="0">
                <a:solidFill>
                  <a:srgbClr val="FFFFFF"/>
                </a:solidFill>
              </a:defRPr>
            </a:pPr>
            <a:r>
              <a:t>(See the my </a:t>
            </a:r>
            <a:r>
              <a:rPr b="1"/>
              <a:t>Today's Solar Cells</a:t>
            </a:r>
            <a:r>
              <a:t>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pptx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pdf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4"/>
              </a:rPr>
              <a:t>key</a:t>
            </a:r>
            <a:r>
              <a:t>) note set for greater / more palatable detail)</a:t>
            </a:r>
          </a:p>
        </p:txBody>
      </p:sp>
      <p:sp>
        <p:nvSpPr>
          <p:cNvPr id="157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978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/>
          <a:p>
            <a:r>
              <a:t>Chemistry speak vs. Physics speak:</a:t>
            </a:r>
          </a:p>
        </p:txBody>
      </p:sp>
      <p:sp>
        <p:nvSpPr>
          <p:cNvPr id="1979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825500"/>
            <a:ext cx="8991600" cy="53340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1800"/>
            </a:pPr>
            <a:r>
              <a:t>Papers on DSSC's (and the organic cells to follow) talk about three things:</a:t>
            </a:r>
          </a:p>
          <a:p>
            <a:pPr>
              <a:defRPr sz="18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1) </a:t>
            </a:r>
            <a:r>
              <a:rPr b="1">
                <a:solidFill>
                  <a:srgbClr val="FFD900"/>
                </a:solidFill>
                <a:latin typeface="Tahoma"/>
                <a:ea typeface="Tahoma"/>
                <a:cs typeface="Tahoma"/>
                <a:sym typeface="Tahoma"/>
              </a:rPr>
              <a:t>Dyes</a:t>
            </a:r>
            <a:r>
              <a:t> or </a:t>
            </a:r>
            <a:r>
              <a:rPr b="1">
                <a:solidFill>
                  <a:srgbClr val="FFD900"/>
                </a:solidFill>
                <a:latin typeface="Tahoma"/>
                <a:ea typeface="Tahoma"/>
                <a:cs typeface="Tahoma"/>
                <a:sym typeface="Tahoma"/>
              </a:rPr>
              <a:t>photo-sensitizers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>
                <a:latin typeface="Tahoma"/>
                <a:ea typeface="Tahoma"/>
                <a:cs typeface="Tahoma"/>
                <a:sym typeface="Tahoma"/>
              </a:rPr>
              <a:t>in which</a:t>
            </a:r>
            <a:r>
              <a:t> light produces unbonded electrons &amp; holes</a:t>
            </a:r>
          </a:p>
          <a:p>
            <a:pPr>
              <a:defRPr sz="14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	Using my 1</a:t>
            </a:r>
            <a:r>
              <a:rPr baseline="30000"/>
              <a:t>st</a:t>
            </a:r>
            <a:r>
              <a:t> solar lecture key of       = atomic cores,          = electrons:</a:t>
            </a:r>
          </a:p>
          <a:p>
            <a:pPr marL="0" lvl="1" indent="640896" algn="ctr">
              <a:buSzTx/>
              <a:buNone/>
              <a:defRPr sz="1300"/>
            </a:pPr>
            <a:endParaRPr/>
          </a:p>
          <a:p>
            <a:pPr marL="0" lvl="1" indent="640896" algn="ctr">
              <a:buSzTx/>
              <a:buNone/>
              <a:defRPr sz="1300"/>
            </a:pPr>
            <a:r>
              <a:t>Absorption of light liberates a bond electron</a:t>
            </a:r>
            <a:endParaRPr sz="1800"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	Thus: Chemist's "</a:t>
            </a:r>
            <a:r>
              <a:rPr b="1"/>
              <a:t>Dye / photo-sensitizer</a:t>
            </a:r>
            <a:r>
              <a:t>"  =  Physicist's "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semiconductor"</a:t>
            </a:r>
            <a:r>
              <a:t> </a:t>
            </a:r>
          </a:p>
          <a:p>
            <a:endParaRPr/>
          </a:p>
          <a:p>
            <a:pPr>
              <a:spcBef>
                <a:spcPts val="400"/>
              </a:spcBef>
              <a:defRPr sz="1800"/>
            </a:pPr>
            <a:r>
              <a:t>2) </a:t>
            </a:r>
            <a:r>
              <a:rPr b="1">
                <a:solidFill>
                  <a:srgbClr val="FFD900"/>
                </a:solidFill>
                <a:latin typeface="Tahoma"/>
                <a:ea typeface="Tahoma"/>
                <a:cs typeface="Tahoma"/>
                <a:sym typeface="Tahoma"/>
              </a:rPr>
              <a:t>Hole transport materials </a:t>
            </a:r>
            <a:r>
              <a:t>(or layers) in which </a:t>
            </a:r>
            <a:r>
              <a:rPr b="1"/>
              <a:t>ONLY</a:t>
            </a:r>
            <a:r>
              <a:t> holes can move:</a:t>
            </a:r>
          </a:p>
        </p:txBody>
      </p:sp>
      <p:grpSp>
        <p:nvGrpSpPr>
          <p:cNvPr id="2004" name="Group 28"/>
          <p:cNvGrpSpPr/>
          <p:nvPr/>
        </p:nvGrpSpPr>
        <p:grpSpPr>
          <a:xfrm>
            <a:off x="2120900" y="2578100"/>
            <a:ext cx="5410200" cy="762000"/>
            <a:chOff x="0" y="0"/>
            <a:chExt cx="5410199" cy="761999"/>
          </a:xfrm>
        </p:grpSpPr>
        <p:grpSp>
          <p:nvGrpSpPr>
            <p:cNvPr id="1990" name="Group 45"/>
            <p:cNvGrpSpPr/>
            <p:nvPr/>
          </p:nvGrpSpPr>
          <p:grpSpPr>
            <a:xfrm>
              <a:off x="0" y="527538"/>
              <a:ext cx="2114333" cy="195387"/>
              <a:chOff x="0" y="0"/>
              <a:chExt cx="2114331" cy="195385"/>
            </a:xfrm>
          </p:grpSpPr>
          <p:sp>
            <p:nvSpPr>
              <p:cNvPr id="1980" name="Oval 5"/>
              <p:cNvSpPr/>
              <p:nvPr/>
            </p:nvSpPr>
            <p:spPr>
              <a:xfrm>
                <a:off x="0" y="-1"/>
                <a:ext cx="211435" cy="187572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981" name="Straight Connector 6"/>
              <p:cNvSpPr/>
              <p:nvPr/>
            </p:nvSpPr>
            <p:spPr>
              <a:xfrm>
                <a:off x="220242" y="46403"/>
                <a:ext cx="370526" cy="1222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982" name="Oval 9"/>
              <p:cNvSpPr/>
              <p:nvPr/>
            </p:nvSpPr>
            <p:spPr>
              <a:xfrm>
                <a:off x="634299" y="-1"/>
                <a:ext cx="211435" cy="187572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983" name="Straight Connector 8"/>
              <p:cNvSpPr/>
              <p:nvPr/>
            </p:nvSpPr>
            <p:spPr>
              <a:xfrm>
                <a:off x="220242" y="140433"/>
                <a:ext cx="370526" cy="122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984" name="Straight Connector 9"/>
              <p:cNvSpPr/>
              <p:nvPr/>
            </p:nvSpPr>
            <p:spPr>
              <a:xfrm>
                <a:off x="862833" y="46403"/>
                <a:ext cx="370526" cy="1222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985" name="Oval 22"/>
              <p:cNvSpPr/>
              <p:nvPr/>
            </p:nvSpPr>
            <p:spPr>
              <a:xfrm>
                <a:off x="1268598" y="-1"/>
                <a:ext cx="211435" cy="187572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986" name="Straight Connector 11"/>
              <p:cNvSpPr/>
              <p:nvPr/>
            </p:nvSpPr>
            <p:spPr>
              <a:xfrm>
                <a:off x="862833" y="140433"/>
                <a:ext cx="370526" cy="122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987" name="Straight Connector 12"/>
              <p:cNvSpPr/>
              <p:nvPr/>
            </p:nvSpPr>
            <p:spPr>
              <a:xfrm>
                <a:off x="1497651" y="54952"/>
                <a:ext cx="370526" cy="122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988" name="Oval 25"/>
              <p:cNvSpPr/>
              <p:nvPr/>
            </p:nvSpPr>
            <p:spPr>
              <a:xfrm>
                <a:off x="1902897" y="7815"/>
                <a:ext cx="211435" cy="187571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989" name="Straight Connector 14"/>
              <p:cNvSpPr/>
              <p:nvPr/>
            </p:nvSpPr>
            <p:spPr>
              <a:xfrm>
                <a:off x="1497651" y="148981"/>
                <a:ext cx="370526" cy="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001" name="Group 48"/>
            <p:cNvGrpSpPr/>
            <p:nvPr/>
          </p:nvGrpSpPr>
          <p:grpSpPr>
            <a:xfrm>
              <a:off x="3223318" y="234461"/>
              <a:ext cx="2186882" cy="468925"/>
              <a:chOff x="0" y="0"/>
              <a:chExt cx="2186881" cy="468924"/>
            </a:xfrm>
          </p:grpSpPr>
          <p:sp>
            <p:nvSpPr>
              <p:cNvPr id="1991" name="Oval 37"/>
              <p:cNvSpPr/>
              <p:nvPr/>
            </p:nvSpPr>
            <p:spPr>
              <a:xfrm>
                <a:off x="-1" y="291302"/>
                <a:ext cx="218689" cy="170519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992" name="Straight Connector 17"/>
              <p:cNvSpPr/>
              <p:nvPr/>
            </p:nvSpPr>
            <p:spPr>
              <a:xfrm flipH="1">
                <a:off x="2085830" y="-1"/>
                <a:ext cx="1296" cy="249117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993" name="Oval 39"/>
              <p:cNvSpPr/>
              <p:nvPr/>
            </p:nvSpPr>
            <p:spPr>
              <a:xfrm>
                <a:off x="656064" y="291302"/>
                <a:ext cx="218689" cy="170519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994" name="Straight Connector 19"/>
              <p:cNvSpPr/>
              <p:nvPr/>
            </p:nvSpPr>
            <p:spPr>
              <a:xfrm>
                <a:off x="228016" y="418856"/>
                <a:ext cx="382187" cy="122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995" name="Straight Connector 20"/>
              <p:cNvSpPr/>
              <p:nvPr/>
            </p:nvSpPr>
            <p:spPr>
              <a:xfrm>
                <a:off x="228016" y="333376"/>
                <a:ext cx="382187" cy="122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996" name="Oval 42"/>
              <p:cNvSpPr/>
              <p:nvPr/>
            </p:nvSpPr>
            <p:spPr>
              <a:xfrm>
                <a:off x="1312128" y="291302"/>
                <a:ext cx="218689" cy="170519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997" name="Straight Connector 22"/>
              <p:cNvSpPr/>
              <p:nvPr/>
            </p:nvSpPr>
            <p:spPr>
              <a:xfrm>
                <a:off x="892631" y="418856"/>
                <a:ext cx="383482" cy="122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998" name="Straight Connector 23"/>
              <p:cNvSpPr/>
              <p:nvPr/>
            </p:nvSpPr>
            <p:spPr>
              <a:xfrm>
                <a:off x="1549472" y="340702"/>
                <a:ext cx="382187" cy="122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999" name="Oval 45"/>
              <p:cNvSpPr/>
              <p:nvPr/>
            </p:nvSpPr>
            <p:spPr>
              <a:xfrm>
                <a:off x="1968193" y="298406"/>
                <a:ext cx="218689" cy="170519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00" name="Straight Connector 25"/>
              <p:cNvSpPr/>
              <p:nvPr/>
            </p:nvSpPr>
            <p:spPr>
              <a:xfrm>
                <a:off x="1549472" y="426183"/>
                <a:ext cx="382187" cy="122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2002" name="Curved Connector 52"/>
            <p:cNvSpPr/>
            <p:nvPr/>
          </p:nvSpPr>
          <p:spPr>
            <a:xfrm rot="16200000" flipH="1">
              <a:off x="634359" y="-12498"/>
              <a:ext cx="410309" cy="435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28575" cap="flat">
              <a:solidFill>
                <a:srgbClr val="FFFF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003" name="Right Arrow 27"/>
            <p:cNvSpPr/>
            <p:nvPr/>
          </p:nvSpPr>
          <p:spPr>
            <a:xfrm>
              <a:off x="2404533" y="531445"/>
              <a:ext cx="559677" cy="23055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D9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005" name="Oval 25"/>
          <p:cNvSpPr/>
          <p:nvPr/>
        </p:nvSpPr>
        <p:spPr>
          <a:xfrm>
            <a:off x="4051300" y="2150817"/>
            <a:ext cx="187701" cy="195754"/>
          </a:xfrm>
          <a:prstGeom prst="ellipse">
            <a:avLst/>
          </a:prstGeom>
          <a:solidFill>
            <a:srgbClr val="DE0000"/>
          </a:solidFill>
          <a:ln w="38100">
            <a:solidFill>
              <a:srgbClr val="FF0000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06" name="Straight Connector 30"/>
          <p:cNvSpPr/>
          <p:nvPr/>
        </p:nvSpPr>
        <p:spPr>
          <a:xfrm flipH="1">
            <a:off x="6032500" y="2247900"/>
            <a:ext cx="313848" cy="0"/>
          </a:xfrm>
          <a:prstGeom prst="line">
            <a:avLst/>
          </a:prstGeom>
          <a:solidFill>
            <a:schemeClr val="accent1"/>
          </a:solidFill>
          <a:ln w="57150">
            <a:solidFill>
              <a:srgbClr val="00F2F2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047" name="Group 81"/>
          <p:cNvGrpSpPr/>
          <p:nvPr/>
        </p:nvGrpSpPr>
        <p:grpSpPr>
          <a:xfrm>
            <a:off x="609600" y="4953165"/>
            <a:ext cx="8077201" cy="545936"/>
            <a:chOff x="0" y="-29"/>
            <a:chExt cx="8077201" cy="545935"/>
          </a:xfrm>
        </p:grpSpPr>
        <p:grpSp>
          <p:nvGrpSpPr>
            <p:cNvPr id="2016" name="Group 45"/>
            <p:cNvGrpSpPr/>
            <p:nvPr/>
          </p:nvGrpSpPr>
          <p:grpSpPr>
            <a:xfrm>
              <a:off x="-1" y="344658"/>
              <a:ext cx="2114334" cy="195387"/>
              <a:chOff x="0" y="0"/>
              <a:chExt cx="2114332" cy="195385"/>
            </a:xfrm>
          </p:grpSpPr>
          <p:sp>
            <p:nvSpPr>
              <p:cNvPr id="2007" name="Oval 48"/>
              <p:cNvSpPr/>
              <p:nvPr/>
            </p:nvSpPr>
            <p:spPr>
              <a:xfrm>
                <a:off x="0" y="-1"/>
                <a:ext cx="211435" cy="187572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08" name="Oval 9"/>
              <p:cNvSpPr/>
              <p:nvPr/>
            </p:nvSpPr>
            <p:spPr>
              <a:xfrm>
                <a:off x="634300" y="-1"/>
                <a:ext cx="211435" cy="187572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09" name="Straight Connector 51"/>
              <p:cNvSpPr/>
              <p:nvPr/>
            </p:nvSpPr>
            <p:spPr>
              <a:xfrm>
                <a:off x="220242" y="140433"/>
                <a:ext cx="370527" cy="122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10" name="Straight Connector 52"/>
              <p:cNvSpPr/>
              <p:nvPr/>
            </p:nvSpPr>
            <p:spPr>
              <a:xfrm>
                <a:off x="862833" y="46403"/>
                <a:ext cx="370527" cy="1222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11" name="Oval 22"/>
              <p:cNvSpPr/>
              <p:nvPr/>
            </p:nvSpPr>
            <p:spPr>
              <a:xfrm>
                <a:off x="1268599" y="-1"/>
                <a:ext cx="211435" cy="187572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12" name="Straight Connector 54"/>
              <p:cNvSpPr/>
              <p:nvPr/>
            </p:nvSpPr>
            <p:spPr>
              <a:xfrm>
                <a:off x="862833" y="140433"/>
                <a:ext cx="370527" cy="122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13" name="Straight Connector 55"/>
              <p:cNvSpPr/>
              <p:nvPr/>
            </p:nvSpPr>
            <p:spPr>
              <a:xfrm>
                <a:off x="1497652" y="54952"/>
                <a:ext cx="370527" cy="122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14" name="Oval 25"/>
              <p:cNvSpPr/>
              <p:nvPr/>
            </p:nvSpPr>
            <p:spPr>
              <a:xfrm>
                <a:off x="1902898" y="7815"/>
                <a:ext cx="211435" cy="187571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15" name="Straight Connector 57"/>
              <p:cNvSpPr/>
              <p:nvPr/>
            </p:nvSpPr>
            <p:spPr>
              <a:xfrm>
                <a:off x="1497651" y="148981"/>
                <a:ext cx="370527" cy="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2017" name="Right Arrow 37"/>
            <p:cNvSpPr/>
            <p:nvPr/>
          </p:nvSpPr>
          <p:spPr>
            <a:xfrm>
              <a:off x="2286000" y="348566"/>
              <a:ext cx="414868" cy="15435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D9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2027" name="Group 45"/>
            <p:cNvGrpSpPr/>
            <p:nvPr/>
          </p:nvGrpSpPr>
          <p:grpSpPr>
            <a:xfrm>
              <a:off x="2895600" y="350520"/>
              <a:ext cx="2114333" cy="195386"/>
              <a:chOff x="0" y="0"/>
              <a:chExt cx="2114332" cy="195385"/>
            </a:xfrm>
          </p:grpSpPr>
          <p:sp>
            <p:nvSpPr>
              <p:cNvPr id="2018" name="Oval 59"/>
              <p:cNvSpPr/>
              <p:nvPr/>
            </p:nvSpPr>
            <p:spPr>
              <a:xfrm>
                <a:off x="0" y="-1"/>
                <a:ext cx="211435" cy="187572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19" name="Oval 9"/>
              <p:cNvSpPr/>
              <p:nvPr/>
            </p:nvSpPr>
            <p:spPr>
              <a:xfrm>
                <a:off x="634300" y="-1"/>
                <a:ext cx="211435" cy="187572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20" name="Straight Connector 61"/>
              <p:cNvSpPr/>
              <p:nvPr/>
            </p:nvSpPr>
            <p:spPr>
              <a:xfrm>
                <a:off x="220242" y="140433"/>
                <a:ext cx="370527" cy="122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21" name="Straight Connector 62"/>
              <p:cNvSpPr/>
              <p:nvPr/>
            </p:nvSpPr>
            <p:spPr>
              <a:xfrm>
                <a:off x="218439" y="46403"/>
                <a:ext cx="370527" cy="1223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22" name="Oval 22"/>
              <p:cNvSpPr/>
              <p:nvPr/>
            </p:nvSpPr>
            <p:spPr>
              <a:xfrm>
                <a:off x="1268599" y="-1"/>
                <a:ext cx="211435" cy="187572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23" name="Straight Connector 64"/>
              <p:cNvSpPr/>
              <p:nvPr/>
            </p:nvSpPr>
            <p:spPr>
              <a:xfrm>
                <a:off x="862833" y="140433"/>
                <a:ext cx="370527" cy="122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24" name="Straight Connector 65"/>
              <p:cNvSpPr/>
              <p:nvPr/>
            </p:nvSpPr>
            <p:spPr>
              <a:xfrm>
                <a:off x="1497652" y="54952"/>
                <a:ext cx="370527" cy="122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25" name="Oval 25"/>
              <p:cNvSpPr/>
              <p:nvPr/>
            </p:nvSpPr>
            <p:spPr>
              <a:xfrm>
                <a:off x="1902898" y="7815"/>
                <a:ext cx="211435" cy="187571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26" name="Straight Connector 67"/>
              <p:cNvSpPr/>
              <p:nvPr/>
            </p:nvSpPr>
            <p:spPr>
              <a:xfrm>
                <a:off x="1497651" y="148981"/>
                <a:ext cx="370527" cy="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037" name="Group 45"/>
            <p:cNvGrpSpPr/>
            <p:nvPr/>
          </p:nvGrpSpPr>
          <p:grpSpPr>
            <a:xfrm>
              <a:off x="5962868" y="350520"/>
              <a:ext cx="2114333" cy="195386"/>
              <a:chOff x="0" y="0"/>
              <a:chExt cx="2114332" cy="195385"/>
            </a:xfrm>
          </p:grpSpPr>
          <p:sp>
            <p:nvSpPr>
              <p:cNvPr id="2028" name="Oval 69"/>
              <p:cNvSpPr/>
              <p:nvPr/>
            </p:nvSpPr>
            <p:spPr>
              <a:xfrm>
                <a:off x="0" y="-1"/>
                <a:ext cx="211435" cy="187572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29" name="Oval 9"/>
              <p:cNvSpPr/>
              <p:nvPr/>
            </p:nvSpPr>
            <p:spPr>
              <a:xfrm>
                <a:off x="634300" y="-1"/>
                <a:ext cx="211435" cy="187572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30" name="Straight Connector 71"/>
              <p:cNvSpPr/>
              <p:nvPr/>
            </p:nvSpPr>
            <p:spPr>
              <a:xfrm>
                <a:off x="220242" y="140433"/>
                <a:ext cx="370527" cy="122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31" name="Straight Connector 72"/>
              <p:cNvSpPr/>
              <p:nvPr/>
            </p:nvSpPr>
            <p:spPr>
              <a:xfrm>
                <a:off x="862833" y="46403"/>
                <a:ext cx="370527" cy="1222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32" name="Oval 22"/>
              <p:cNvSpPr/>
              <p:nvPr/>
            </p:nvSpPr>
            <p:spPr>
              <a:xfrm>
                <a:off x="1268599" y="-1"/>
                <a:ext cx="211435" cy="187572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33" name="Straight Connector 74"/>
              <p:cNvSpPr/>
              <p:nvPr/>
            </p:nvSpPr>
            <p:spPr>
              <a:xfrm>
                <a:off x="862833" y="140433"/>
                <a:ext cx="370527" cy="122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34" name="Straight Connector 75"/>
              <p:cNvSpPr/>
              <p:nvPr/>
            </p:nvSpPr>
            <p:spPr>
              <a:xfrm>
                <a:off x="219492" y="54952"/>
                <a:ext cx="370527" cy="122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35" name="Oval 25"/>
              <p:cNvSpPr/>
              <p:nvPr/>
            </p:nvSpPr>
            <p:spPr>
              <a:xfrm>
                <a:off x="1902898" y="7815"/>
                <a:ext cx="211435" cy="187571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36" name="Straight Connector 77"/>
              <p:cNvSpPr/>
              <p:nvPr/>
            </p:nvSpPr>
            <p:spPr>
              <a:xfrm>
                <a:off x="1497651" y="148981"/>
                <a:ext cx="370527" cy="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2038" name="Right Arrow 78"/>
            <p:cNvSpPr/>
            <p:nvPr/>
          </p:nvSpPr>
          <p:spPr>
            <a:xfrm>
              <a:off x="5300133" y="350520"/>
              <a:ext cx="414868" cy="15435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D9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2042" name="Curved Right Arrow 79"/>
            <p:cNvGrpSpPr/>
            <p:nvPr/>
          </p:nvGrpSpPr>
          <p:grpSpPr>
            <a:xfrm>
              <a:off x="3210684" y="5050"/>
              <a:ext cx="751717" cy="304831"/>
              <a:chOff x="0" y="0"/>
              <a:chExt cx="751716" cy="304829"/>
            </a:xfrm>
          </p:grpSpPr>
          <p:sp>
            <p:nvSpPr>
              <p:cNvPr id="2039" name="Shape"/>
              <p:cNvSpPr/>
              <p:nvPr/>
            </p:nvSpPr>
            <p:spPr>
              <a:xfrm rot="5400000">
                <a:off x="223443" y="-223444"/>
                <a:ext cx="304830" cy="751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7" h="21600" extrusionOk="0">
                    <a:moveTo>
                      <a:pt x="2" y="9306"/>
                    </a:moveTo>
                    <a:cubicBezTo>
                      <a:pt x="2" y="13549"/>
                      <a:pt x="6299" y="17255"/>
                      <a:pt x="15313" y="18316"/>
                    </a:cubicBezTo>
                    <a:lnTo>
                      <a:pt x="15313" y="17221"/>
                    </a:lnTo>
                    <a:lnTo>
                      <a:pt x="20417" y="19706"/>
                    </a:lnTo>
                    <a:lnTo>
                      <a:pt x="15313" y="21600"/>
                    </a:lnTo>
                    <a:lnTo>
                      <a:pt x="15313" y="20505"/>
                    </a:lnTo>
                    <a:cubicBezTo>
                      <a:pt x="6299" y="19444"/>
                      <a:pt x="2" y="15738"/>
                      <a:pt x="2" y="11495"/>
                    </a:cubicBezTo>
                    <a:close/>
                    <a:moveTo>
                      <a:pt x="20417" y="2190"/>
                    </a:moveTo>
                    <a:cubicBezTo>
                      <a:pt x="10071" y="2190"/>
                      <a:pt x="1361" y="5717"/>
                      <a:pt x="143" y="10400"/>
                    </a:cubicBezTo>
                    <a:lnTo>
                      <a:pt x="143" y="10400"/>
                    </a:lnTo>
                    <a:cubicBezTo>
                      <a:pt x="-1183" y="5297"/>
                      <a:pt x="6818" y="669"/>
                      <a:pt x="18015" y="65"/>
                    </a:cubicBezTo>
                    <a:cubicBezTo>
                      <a:pt x="18812" y="22"/>
                      <a:pt x="19614" y="0"/>
                      <a:pt x="204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40" name="Shape"/>
              <p:cNvSpPr/>
              <p:nvPr/>
            </p:nvSpPr>
            <p:spPr>
              <a:xfrm rot="5400000">
                <a:off x="418326" y="-28561"/>
                <a:ext cx="304830" cy="361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7" h="21600" extrusionOk="0">
                    <a:moveTo>
                      <a:pt x="20417" y="4547"/>
                    </a:moveTo>
                    <a:cubicBezTo>
                      <a:pt x="10071" y="4547"/>
                      <a:pt x="1361" y="11874"/>
                      <a:pt x="143" y="21600"/>
                    </a:cubicBezTo>
                    <a:lnTo>
                      <a:pt x="143" y="21600"/>
                    </a:lnTo>
                    <a:cubicBezTo>
                      <a:pt x="-1183" y="11000"/>
                      <a:pt x="6818" y="1390"/>
                      <a:pt x="18015" y="134"/>
                    </a:cubicBezTo>
                    <a:cubicBezTo>
                      <a:pt x="18812" y="45"/>
                      <a:pt x="19614" y="0"/>
                      <a:pt x="20417" y="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41" name="Line"/>
              <p:cNvSpPr/>
              <p:nvPr/>
            </p:nvSpPr>
            <p:spPr>
              <a:xfrm rot="5400000">
                <a:off x="223458" y="-223429"/>
                <a:ext cx="304801" cy="751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9306"/>
                    </a:moveTo>
                    <a:cubicBezTo>
                      <a:pt x="0" y="13549"/>
                      <a:pt x="6663" y="17255"/>
                      <a:pt x="16200" y="18316"/>
                    </a:cubicBezTo>
                    <a:lnTo>
                      <a:pt x="16200" y="17221"/>
                    </a:lnTo>
                    <a:lnTo>
                      <a:pt x="21600" y="19706"/>
                    </a:lnTo>
                    <a:lnTo>
                      <a:pt x="16200" y="21600"/>
                    </a:lnTo>
                    <a:lnTo>
                      <a:pt x="16200" y="20505"/>
                    </a:lnTo>
                    <a:cubicBezTo>
                      <a:pt x="6663" y="19444"/>
                      <a:pt x="0" y="15738"/>
                      <a:pt x="0" y="11495"/>
                    </a:cubicBezTo>
                    <a:lnTo>
                      <a:pt x="0" y="9306"/>
                    </a:lnTo>
                    <a:cubicBezTo>
                      <a:pt x="0" y="4166"/>
                      <a:pt x="9671" y="0"/>
                      <a:pt x="21600" y="0"/>
                    </a:cubicBezTo>
                    <a:lnTo>
                      <a:pt x="21600" y="2190"/>
                    </a:lnTo>
                    <a:cubicBezTo>
                      <a:pt x="10654" y="2190"/>
                      <a:pt x="1438" y="5717"/>
                      <a:pt x="150" y="10400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046" name="Curved Right Arrow 80"/>
            <p:cNvGrpSpPr/>
            <p:nvPr/>
          </p:nvGrpSpPr>
          <p:grpSpPr>
            <a:xfrm>
              <a:off x="6944483" y="-30"/>
              <a:ext cx="751717" cy="304831"/>
              <a:chOff x="0" y="0"/>
              <a:chExt cx="751716" cy="304829"/>
            </a:xfrm>
          </p:grpSpPr>
          <p:sp>
            <p:nvSpPr>
              <p:cNvPr id="2043" name="Shape"/>
              <p:cNvSpPr/>
              <p:nvPr/>
            </p:nvSpPr>
            <p:spPr>
              <a:xfrm rot="5400000">
                <a:off x="223443" y="-223444"/>
                <a:ext cx="304830" cy="751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7" h="21600" extrusionOk="0">
                    <a:moveTo>
                      <a:pt x="2" y="9306"/>
                    </a:moveTo>
                    <a:cubicBezTo>
                      <a:pt x="2" y="13549"/>
                      <a:pt x="6299" y="17255"/>
                      <a:pt x="15313" y="18316"/>
                    </a:cubicBezTo>
                    <a:lnTo>
                      <a:pt x="15313" y="17221"/>
                    </a:lnTo>
                    <a:lnTo>
                      <a:pt x="20417" y="19706"/>
                    </a:lnTo>
                    <a:lnTo>
                      <a:pt x="15313" y="21600"/>
                    </a:lnTo>
                    <a:lnTo>
                      <a:pt x="15313" y="20505"/>
                    </a:lnTo>
                    <a:cubicBezTo>
                      <a:pt x="6299" y="19444"/>
                      <a:pt x="2" y="15738"/>
                      <a:pt x="2" y="11495"/>
                    </a:cubicBezTo>
                    <a:close/>
                    <a:moveTo>
                      <a:pt x="20417" y="2190"/>
                    </a:moveTo>
                    <a:cubicBezTo>
                      <a:pt x="10071" y="2190"/>
                      <a:pt x="1361" y="5717"/>
                      <a:pt x="143" y="10400"/>
                    </a:cubicBezTo>
                    <a:lnTo>
                      <a:pt x="143" y="10400"/>
                    </a:lnTo>
                    <a:cubicBezTo>
                      <a:pt x="-1183" y="5297"/>
                      <a:pt x="6818" y="669"/>
                      <a:pt x="18015" y="65"/>
                    </a:cubicBezTo>
                    <a:cubicBezTo>
                      <a:pt x="18812" y="22"/>
                      <a:pt x="19614" y="0"/>
                      <a:pt x="204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44" name="Shape"/>
              <p:cNvSpPr/>
              <p:nvPr/>
            </p:nvSpPr>
            <p:spPr>
              <a:xfrm rot="5400000">
                <a:off x="418326" y="-28561"/>
                <a:ext cx="304830" cy="361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7" h="21600" extrusionOk="0">
                    <a:moveTo>
                      <a:pt x="20417" y="4547"/>
                    </a:moveTo>
                    <a:cubicBezTo>
                      <a:pt x="10071" y="4547"/>
                      <a:pt x="1361" y="11874"/>
                      <a:pt x="143" y="21600"/>
                    </a:cubicBezTo>
                    <a:lnTo>
                      <a:pt x="143" y="21600"/>
                    </a:lnTo>
                    <a:cubicBezTo>
                      <a:pt x="-1183" y="11000"/>
                      <a:pt x="6818" y="1390"/>
                      <a:pt x="18015" y="134"/>
                    </a:cubicBezTo>
                    <a:cubicBezTo>
                      <a:pt x="18812" y="45"/>
                      <a:pt x="19614" y="0"/>
                      <a:pt x="20417" y="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45" name="Line"/>
              <p:cNvSpPr/>
              <p:nvPr/>
            </p:nvSpPr>
            <p:spPr>
              <a:xfrm rot="5400000">
                <a:off x="223458" y="-223429"/>
                <a:ext cx="304801" cy="751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9306"/>
                    </a:moveTo>
                    <a:cubicBezTo>
                      <a:pt x="0" y="13549"/>
                      <a:pt x="6663" y="17255"/>
                      <a:pt x="16200" y="18316"/>
                    </a:cubicBezTo>
                    <a:lnTo>
                      <a:pt x="16200" y="17221"/>
                    </a:lnTo>
                    <a:lnTo>
                      <a:pt x="21600" y="19706"/>
                    </a:lnTo>
                    <a:lnTo>
                      <a:pt x="16200" y="21600"/>
                    </a:lnTo>
                    <a:lnTo>
                      <a:pt x="16200" y="20505"/>
                    </a:lnTo>
                    <a:cubicBezTo>
                      <a:pt x="6663" y="19444"/>
                      <a:pt x="0" y="15738"/>
                      <a:pt x="0" y="11495"/>
                    </a:cubicBezTo>
                    <a:lnTo>
                      <a:pt x="0" y="9306"/>
                    </a:lnTo>
                    <a:cubicBezTo>
                      <a:pt x="0" y="4166"/>
                      <a:pt x="9671" y="0"/>
                      <a:pt x="21600" y="0"/>
                    </a:cubicBezTo>
                    <a:lnTo>
                      <a:pt x="21600" y="2190"/>
                    </a:lnTo>
                    <a:cubicBezTo>
                      <a:pt x="10654" y="2190"/>
                      <a:pt x="1438" y="5717"/>
                      <a:pt x="150" y="10400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2050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838200"/>
          </a:xfrm>
          <a:prstGeom prst="rect">
            <a:avLst/>
          </a:prstGeom>
        </p:spPr>
        <p:txBody>
          <a:bodyPr/>
          <a:lstStyle/>
          <a:p>
            <a:r>
              <a:t>Only holes move?  But weren't electrons really moving?</a:t>
            </a:r>
          </a:p>
        </p:txBody>
      </p:sp>
      <p:sp>
        <p:nvSpPr>
          <p:cNvPr id="2051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990600"/>
            <a:ext cx="8839200" cy="53340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1800"/>
            </a:pPr>
            <a:r>
              <a:t>Yes, but the subtle distinction is as follows:</a:t>
            </a:r>
          </a:p>
          <a:p>
            <a:pPr>
              <a:defRPr sz="12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A single hole move = valence electron slithering from one bond to an adjacent one:</a:t>
            </a:r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endParaRPr sz="1800"/>
          </a:p>
          <a:p>
            <a:pPr>
              <a:spcBef>
                <a:spcPts val="400"/>
              </a:spcBef>
              <a:defRPr sz="1800"/>
            </a:pPr>
            <a:r>
              <a:t>But it really doesn't have to jump as it's actually a quantum mechanical cloud</a:t>
            </a:r>
          </a:p>
          <a:p>
            <a:pPr>
              <a:defRPr sz="10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	Which can just ooze around the atom's core from one bond to another:</a:t>
            </a:r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24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That oozing requires very little additional energy</a:t>
            </a:r>
          </a:p>
          <a:p>
            <a:pPr>
              <a:defRPr sz="10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- In Physics speak:  This electron remains in the "</a:t>
            </a:r>
            <a:r>
              <a:rPr b="1">
                <a:solidFill>
                  <a:srgbClr val="FFD900"/>
                </a:solidFill>
                <a:latin typeface="Tahoma"/>
                <a:ea typeface="Tahoma"/>
                <a:cs typeface="Tahoma"/>
                <a:sym typeface="Tahoma"/>
              </a:rPr>
              <a:t>valence band</a:t>
            </a:r>
            <a:r>
              <a:t>" </a:t>
            </a:r>
          </a:p>
          <a:p>
            <a:pPr>
              <a:defRPr sz="10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- In Chem speak: It's in the "</a:t>
            </a:r>
            <a:r>
              <a:rPr b="1">
                <a:solidFill>
                  <a:srgbClr val="FFD900"/>
                </a:solidFill>
                <a:latin typeface="Tahoma"/>
                <a:ea typeface="Tahoma"/>
                <a:cs typeface="Tahoma"/>
                <a:sym typeface="Tahoma"/>
              </a:rPr>
              <a:t>HOMO</a:t>
            </a:r>
            <a:r>
              <a:t>" = Highest (normally) Occupied Molecular Orbital</a:t>
            </a:r>
          </a:p>
        </p:txBody>
      </p:sp>
      <p:grpSp>
        <p:nvGrpSpPr>
          <p:cNvPr id="2088" name="Group 69"/>
          <p:cNvGrpSpPr/>
          <p:nvPr/>
        </p:nvGrpSpPr>
        <p:grpSpPr>
          <a:xfrm>
            <a:off x="990598" y="2006570"/>
            <a:ext cx="7322626" cy="621760"/>
            <a:chOff x="0" y="-26"/>
            <a:chExt cx="7322624" cy="621759"/>
          </a:xfrm>
        </p:grpSpPr>
        <p:grpSp>
          <p:nvGrpSpPr>
            <p:cNvPr id="2061" name="Group 45"/>
            <p:cNvGrpSpPr/>
            <p:nvPr/>
          </p:nvGrpSpPr>
          <p:grpSpPr>
            <a:xfrm>
              <a:off x="-1" y="439286"/>
              <a:ext cx="1916813" cy="177134"/>
              <a:chOff x="0" y="0"/>
              <a:chExt cx="1916811" cy="177132"/>
            </a:xfrm>
          </p:grpSpPr>
          <p:sp>
            <p:nvSpPr>
              <p:cNvPr id="2052" name="Oval 53"/>
              <p:cNvSpPr/>
              <p:nvPr/>
            </p:nvSpPr>
            <p:spPr>
              <a:xfrm>
                <a:off x="0" y="-1"/>
                <a:ext cx="191682" cy="170049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53" name="Oval 9"/>
              <p:cNvSpPr/>
              <p:nvPr/>
            </p:nvSpPr>
            <p:spPr>
              <a:xfrm>
                <a:off x="575043" y="-1"/>
                <a:ext cx="191683" cy="170049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54" name="Straight Connector 55"/>
              <p:cNvSpPr/>
              <p:nvPr/>
            </p:nvSpPr>
            <p:spPr>
              <a:xfrm>
                <a:off x="199667" y="127314"/>
                <a:ext cx="335912" cy="1107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55" name="Straight Connector 56"/>
              <p:cNvSpPr/>
              <p:nvPr/>
            </p:nvSpPr>
            <p:spPr>
              <a:xfrm>
                <a:off x="782227" y="42068"/>
                <a:ext cx="335912" cy="1108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56" name="Oval 22"/>
              <p:cNvSpPr/>
              <p:nvPr/>
            </p:nvSpPr>
            <p:spPr>
              <a:xfrm>
                <a:off x="1150086" y="-1"/>
                <a:ext cx="191683" cy="170049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57" name="Straight Connector 58"/>
              <p:cNvSpPr/>
              <p:nvPr/>
            </p:nvSpPr>
            <p:spPr>
              <a:xfrm>
                <a:off x="782227" y="127314"/>
                <a:ext cx="335912" cy="1107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58" name="Straight Connector 59"/>
              <p:cNvSpPr/>
              <p:nvPr/>
            </p:nvSpPr>
            <p:spPr>
              <a:xfrm>
                <a:off x="1357741" y="49818"/>
                <a:ext cx="335912" cy="1108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59" name="Oval 25"/>
              <p:cNvSpPr/>
              <p:nvPr/>
            </p:nvSpPr>
            <p:spPr>
              <a:xfrm>
                <a:off x="1725129" y="7085"/>
                <a:ext cx="191683" cy="170048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60" name="Straight Connector 61"/>
              <p:cNvSpPr/>
              <p:nvPr/>
            </p:nvSpPr>
            <p:spPr>
              <a:xfrm>
                <a:off x="1357740" y="135063"/>
                <a:ext cx="335913" cy="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2062" name="Right Arrow 29"/>
            <p:cNvSpPr/>
            <p:nvPr/>
          </p:nvSpPr>
          <p:spPr>
            <a:xfrm>
              <a:off x="2072442" y="442828"/>
              <a:ext cx="376110" cy="13993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D9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2072" name="Group 45"/>
            <p:cNvGrpSpPr/>
            <p:nvPr/>
          </p:nvGrpSpPr>
          <p:grpSpPr>
            <a:xfrm>
              <a:off x="5405813" y="444600"/>
              <a:ext cx="1916812" cy="177133"/>
              <a:chOff x="0" y="0"/>
              <a:chExt cx="1916811" cy="177132"/>
            </a:xfrm>
          </p:grpSpPr>
          <p:sp>
            <p:nvSpPr>
              <p:cNvPr id="2063" name="Oval 35"/>
              <p:cNvSpPr/>
              <p:nvPr/>
            </p:nvSpPr>
            <p:spPr>
              <a:xfrm>
                <a:off x="0" y="-1"/>
                <a:ext cx="191682" cy="170049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64" name="Oval 9"/>
              <p:cNvSpPr/>
              <p:nvPr/>
            </p:nvSpPr>
            <p:spPr>
              <a:xfrm>
                <a:off x="575043" y="-1"/>
                <a:ext cx="191683" cy="170049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65" name="Straight Connector 37"/>
              <p:cNvSpPr/>
              <p:nvPr/>
            </p:nvSpPr>
            <p:spPr>
              <a:xfrm>
                <a:off x="199667" y="127314"/>
                <a:ext cx="335912" cy="1107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66" name="Straight Connector 38"/>
              <p:cNvSpPr/>
              <p:nvPr/>
            </p:nvSpPr>
            <p:spPr>
              <a:xfrm>
                <a:off x="1346023" y="42068"/>
                <a:ext cx="335913" cy="1109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67" name="Oval 22"/>
              <p:cNvSpPr/>
              <p:nvPr/>
            </p:nvSpPr>
            <p:spPr>
              <a:xfrm>
                <a:off x="1150086" y="-1"/>
                <a:ext cx="191683" cy="170049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68" name="Straight Connector 40"/>
              <p:cNvSpPr/>
              <p:nvPr/>
            </p:nvSpPr>
            <p:spPr>
              <a:xfrm>
                <a:off x="782227" y="127314"/>
                <a:ext cx="335912" cy="1107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69" name="Straight Connector 41"/>
              <p:cNvSpPr/>
              <p:nvPr/>
            </p:nvSpPr>
            <p:spPr>
              <a:xfrm>
                <a:off x="198987" y="49818"/>
                <a:ext cx="335912" cy="1108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70" name="Oval 25"/>
              <p:cNvSpPr/>
              <p:nvPr/>
            </p:nvSpPr>
            <p:spPr>
              <a:xfrm>
                <a:off x="1725129" y="7085"/>
                <a:ext cx="191683" cy="170048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71" name="Straight Connector 43"/>
              <p:cNvSpPr/>
              <p:nvPr/>
            </p:nvSpPr>
            <p:spPr>
              <a:xfrm>
                <a:off x="1357740" y="135063"/>
                <a:ext cx="335913" cy="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2073" name="Right Arrow 32"/>
            <p:cNvSpPr/>
            <p:nvPr/>
          </p:nvSpPr>
          <p:spPr>
            <a:xfrm>
              <a:off x="4804993" y="444600"/>
              <a:ext cx="376111" cy="13993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D9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2087" name="Group 68"/>
            <p:cNvGrpSpPr/>
            <p:nvPr/>
          </p:nvGrpSpPr>
          <p:grpSpPr>
            <a:xfrm>
              <a:off x="2625092" y="-27"/>
              <a:ext cx="1916810" cy="621755"/>
              <a:chOff x="0" y="-26"/>
              <a:chExt cx="1916809" cy="621754"/>
            </a:xfrm>
          </p:grpSpPr>
          <p:sp>
            <p:nvSpPr>
              <p:cNvPr id="2074" name="Oval 44"/>
              <p:cNvSpPr/>
              <p:nvPr/>
            </p:nvSpPr>
            <p:spPr>
              <a:xfrm>
                <a:off x="-1" y="444595"/>
                <a:ext cx="191683" cy="170048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75" name="Oval 9"/>
              <p:cNvSpPr/>
              <p:nvPr/>
            </p:nvSpPr>
            <p:spPr>
              <a:xfrm>
                <a:off x="575043" y="444595"/>
                <a:ext cx="191682" cy="170048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76" name="Straight Connector 46"/>
              <p:cNvSpPr/>
              <p:nvPr/>
            </p:nvSpPr>
            <p:spPr>
              <a:xfrm>
                <a:off x="199667" y="571909"/>
                <a:ext cx="335912" cy="1108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77" name="Straight Connector 47"/>
              <p:cNvSpPr/>
              <p:nvPr/>
            </p:nvSpPr>
            <p:spPr>
              <a:xfrm>
                <a:off x="676998" y="46054"/>
                <a:ext cx="2" cy="345407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78" name="Oval 22"/>
              <p:cNvSpPr/>
              <p:nvPr/>
            </p:nvSpPr>
            <p:spPr>
              <a:xfrm>
                <a:off x="1150085" y="444595"/>
                <a:ext cx="191683" cy="170048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79" name="Straight Connector 49"/>
              <p:cNvSpPr/>
              <p:nvPr/>
            </p:nvSpPr>
            <p:spPr>
              <a:xfrm>
                <a:off x="782226" y="571909"/>
                <a:ext cx="335912" cy="1108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80" name="Straight Connector 50"/>
              <p:cNvSpPr/>
              <p:nvPr/>
            </p:nvSpPr>
            <p:spPr>
              <a:xfrm>
                <a:off x="1357739" y="494413"/>
                <a:ext cx="335912" cy="1108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81" name="Oval 25"/>
              <p:cNvSpPr/>
              <p:nvPr/>
            </p:nvSpPr>
            <p:spPr>
              <a:xfrm>
                <a:off x="1725128" y="451680"/>
                <a:ext cx="191682" cy="170048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82" name="Straight Connector 52"/>
              <p:cNvSpPr/>
              <p:nvPr/>
            </p:nvSpPr>
            <p:spPr>
              <a:xfrm>
                <a:off x="1357739" y="579657"/>
                <a:ext cx="335912" cy="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2086" name="Curved Right Arrow 33"/>
              <p:cNvGrpSpPr/>
              <p:nvPr/>
            </p:nvGrpSpPr>
            <p:grpSpPr>
              <a:xfrm>
                <a:off x="304071" y="-27"/>
                <a:ext cx="681491" cy="276353"/>
                <a:chOff x="0" y="0"/>
                <a:chExt cx="681490" cy="276352"/>
              </a:xfrm>
            </p:grpSpPr>
            <p:sp>
              <p:nvSpPr>
                <p:cNvPr id="2083" name="Shape"/>
                <p:cNvSpPr/>
                <p:nvPr/>
              </p:nvSpPr>
              <p:spPr>
                <a:xfrm rot="5400000">
                  <a:off x="202568" y="-202569"/>
                  <a:ext cx="276354" cy="681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17" h="21600" extrusionOk="0">
                      <a:moveTo>
                        <a:pt x="2" y="9306"/>
                      </a:moveTo>
                      <a:cubicBezTo>
                        <a:pt x="2" y="13549"/>
                        <a:pt x="6299" y="17255"/>
                        <a:pt x="15313" y="18316"/>
                      </a:cubicBezTo>
                      <a:lnTo>
                        <a:pt x="15313" y="17221"/>
                      </a:lnTo>
                      <a:lnTo>
                        <a:pt x="20417" y="19706"/>
                      </a:lnTo>
                      <a:lnTo>
                        <a:pt x="15313" y="21600"/>
                      </a:lnTo>
                      <a:lnTo>
                        <a:pt x="15313" y="20505"/>
                      </a:lnTo>
                      <a:cubicBezTo>
                        <a:pt x="6299" y="19444"/>
                        <a:pt x="2" y="15738"/>
                        <a:pt x="2" y="11495"/>
                      </a:cubicBezTo>
                      <a:close/>
                      <a:moveTo>
                        <a:pt x="20417" y="2190"/>
                      </a:moveTo>
                      <a:cubicBezTo>
                        <a:pt x="10071" y="2190"/>
                        <a:pt x="1361" y="5717"/>
                        <a:pt x="143" y="10400"/>
                      </a:cubicBezTo>
                      <a:lnTo>
                        <a:pt x="143" y="10400"/>
                      </a:lnTo>
                      <a:cubicBezTo>
                        <a:pt x="-1183" y="5297"/>
                        <a:pt x="6818" y="669"/>
                        <a:pt x="18015" y="65"/>
                      </a:cubicBezTo>
                      <a:cubicBezTo>
                        <a:pt x="18812" y="22"/>
                        <a:pt x="19614" y="0"/>
                        <a:pt x="2041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084" name="Shape"/>
                <p:cNvSpPr/>
                <p:nvPr/>
              </p:nvSpPr>
              <p:spPr>
                <a:xfrm rot="5400000">
                  <a:off x="379245" y="-25893"/>
                  <a:ext cx="276354" cy="328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17" h="21600" extrusionOk="0">
                      <a:moveTo>
                        <a:pt x="20417" y="4547"/>
                      </a:moveTo>
                      <a:cubicBezTo>
                        <a:pt x="10071" y="4547"/>
                        <a:pt x="1361" y="11874"/>
                        <a:pt x="143" y="21600"/>
                      </a:cubicBezTo>
                      <a:lnTo>
                        <a:pt x="143" y="21600"/>
                      </a:lnTo>
                      <a:cubicBezTo>
                        <a:pt x="-1183" y="11000"/>
                        <a:pt x="6818" y="1390"/>
                        <a:pt x="18015" y="134"/>
                      </a:cubicBezTo>
                      <a:cubicBezTo>
                        <a:pt x="18812" y="45"/>
                        <a:pt x="19614" y="0"/>
                        <a:pt x="2041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085" name="Line"/>
                <p:cNvSpPr/>
                <p:nvPr/>
              </p:nvSpPr>
              <p:spPr>
                <a:xfrm rot="5400000">
                  <a:off x="202582" y="-202556"/>
                  <a:ext cx="276326" cy="681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9306"/>
                      </a:moveTo>
                      <a:cubicBezTo>
                        <a:pt x="0" y="13549"/>
                        <a:pt x="6663" y="17255"/>
                        <a:pt x="16200" y="18316"/>
                      </a:cubicBezTo>
                      <a:lnTo>
                        <a:pt x="16200" y="17221"/>
                      </a:lnTo>
                      <a:lnTo>
                        <a:pt x="21600" y="19706"/>
                      </a:lnTo>
                      <a:lnTo>
                        <a:pt x="16200" y="21600"/>
                      </a:lnTo>
                      <a:lnTo>
                        <a:pt x="16200" y="20505"/>
                      </a:lnTo>
                      <a:cubicBezTo>
                        <a:pt x="6663" y="19444"/>
                        <a:pt x="0" y="15738"/>
                        <a:pt x="0" y="11495"/>
                      </a:cubicBezTo>
                      <a:lnTo>
                        <a:pt x="0" y="9306"/>
                      </a:lnTo>
                      <a:cubicBezTo>
                        <a:pt x="0" y="4166"/>
                        <a:pt x="9671" y="0"/>
                        <a:pt x="21600" y="0"/>
                      </a:cubicBezTo>
                      <a:lnTo>
                        <a:pt x="21600" y="2190"/>
                      </a:lnTo>
                      <a:cubicBezTo>
                        <a:pt x="10654" y="2190"/>
                        <a:pt x="1438" y="5717"/>
                        <a:pt x="150" y="10400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2098" name="Group 80"/>
          <p:cNvGrpSpPr/>
          <p:nvPr/>
        </p:nvGrpSpPr>
        <p:grpSpPr>
          <a:xfrm>
            <a:off x="3200399" y="3886199"/>
            <a:ext cx="2590801" cy="695962"/>
            <a:chOff x="0" y="0"/>
            <a:chExt cx="2590799" cy="695960"/>
          </a:xfrm>
        </p:grpSpPr>
        <p:grpSp>
          <p:nvGrpSpPr>
            <p:cNvPr id="2092" name="Group 75"/>
            <p:cNvGrpSpPr/>
            <p:nvPr/>
          </p:nvGrpSpPr>
          <p:grpSpPr>
            <a:xfrm>
              <a:off x="-1" y="0"/>
              <a:ext cx="960122" cy="695960"/>
              <a:chOff x="0" y="0"/>
              <a:chExt cx="960120" cy="695959"/>
            </a:xfrm>
          </p:grpSpPr>
          <p:sp>
            <p:nvSpPr>
              <p:cNvPr id="2089" name="Oval 9"/>
              <p:cNvSpPr/>
              <p:nvPr/>
            </p:nvSpPr>
            <p:spPr>
              <a:xfrm>
                <a:off x="-1" y="185589"/>
                <a:ext cx="309775" cy="285525"/>
              </a:xfrm>
              <a:prstGeom prst="ellipse">
                <a:avLst/>
              </a:prstGeom>
              <a:solidFill>
                <a:srgbClr val="00F2F2">
                  <a:alpha val="46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90" name="Oval 9"/>
              <p:cNvSpPr/>
              <p:nvPr/>
            </p:nvSpPr>
            <p:spPr>
              <a:xfrm>
                <a:off x="290268" y="0"/>
                <a:ext cx="669853" cy="695960"/>
              </a:xfrm>
              <a:prstGeom prst="ellipse">
                <a:avLst/>
              </a:prstGeom>
              <a:solidFill>
                <a:srgbClr val="00F2F2">
                  <a:alpha val="48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91" name="Oval 9"/>
              <p:cNvSpPr/>
              <p:nvPr/>
            </p:nvSpPr>
            <p:spPr>
              <a:xfrm>
                <a:off x="203778" y="193915"/>
                <a:ext cx="309775" cy="285525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2093" name="Right Arrow 74"/>
            <p:cNvSpPr/>
            <p:nvPr/>
          </p:nvSpPr>
          <p:spPr>
            <a:xfrm>
              <a:off x="1109132" y="302846"/>
              <a:ext cx="414868" cy="15435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D9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2097" name="Group 76"/>
            <p:cNvGrpSpPr/>
            <p:nvPr/>
          </p:nvGrpSpPr>
          <p:grpSpPr>
            <a:xfrm>
              <a:off x="1630679" y="-1"/>
              <a:ext cx="960121" cy="695962"/>
              <a:chOff x="0" y="0"/>
              <a:chExt cx="960120" cy="695960"/>
            </a:xfrm>
          </p:grpSpPr>
          <p:sp>
            <p:nvSpPr>
              <p:cNvPr id="2094" name="Oval 9"/>
              <p:cNvSpPr/>
              <p:nvPr/>
            </p:nvSpPr>
            <p:spPr>
              <a:xfrm rot="10800000">
                <a:off x="650346" y="224846"/>
                <a:ext cx="309775" cy="285525"/>
              </a:xfrm>
              <a:prstGeom prst="ellipse">
                <a:avLst/>
              </a:prstGeom>
              <a:solidFill>
                <a:srgbClr val="00F2F2">
                  <a:alpha val="46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95" name="Oval 9"/>
              <p:cNvSpPr/>
              <p:nvPr/>
            </p:nvSpPr>
            <p:spPr>
              <a:xfrm rot="10800000">
                <a:off x="0" y="-1"/>
                <a:ext cx="669852" cy="695961"/>
              </a:xfrm>
              <a:prstGeom prst="ellipse">
                <a:avLst/>
              </a:prstGeom>
              <a:solidFill>
                <a:srgbClr val="00F2F2">
                  <a:alpha val="48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96" name="Oval 9"/>
              <p:cNvSpPr/>
              <p:nvPr/>
            </p:nvSpPr>
            <p:spPr>
              <a:xfrm rot="10800000">
                <a:off x="446568" y="216520"/>
                <a:ext cx="309775" cy="285525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0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2057400"/>
            <a:ext cx="8915400" cy="464704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1800"/>
            </a:pPr>
            <a:r>
              <a:t>This electron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cannot</a:t>
            </a:r>
            <a:r>
              <a:t> just ooze from one side of an atomic core to the other:</a:t>
            </a:r>
          </a:p>
          <a:p>
            <a:pPr>
              <a:defRPr sz="10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Because it's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outside</a:t>
            </a:r>
            <a:r>
              <a:t> the atomic core (which is already fully packed w/ electrons)</a:t>
            </a:r>
          </a:p>
          <a:p>
            <a:pPr>
              <a:defRPr sz="10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So it's at a much higher energy - Physicist: it's in the "</a:t>
            </a:r>
            <a:r>
              <a:rPr b="1">
                <a:solidFill>
                  <a:srgbClr val="FFD900"/>
                </a:solidFill>
                <a:latin typeface="Tahoma"/>
                <a:ea typeface="Tahoma"/>
                <a:cs typeface="Tahoma"/>
                <a:sym typeface="Tahoma"/>
              </a:rPr>
              <a:t>conduction band</a:t>
            </a:r>
            <a:r>
              <a:t>"</a:t>
            </a:r>
          </a:p>
          <a:p>
            <a:pPr>
              <a:defRPr sz="1100"/>
            </a:pPr>
            <a:endParaRPr/>
          </a:p>
          <a:p>
            <a:pPr defTabSz="909637">
              <a:spcBef>
                <a:spcPts val="400"/>
              </a:spcBef>
              <a:tabLst>
                <a:tab pos="444500" algn="l"/>
                <a:tab pos="901700" algn="l"/>
              </a:tabLst>
              <a:defRPr sz="1800"/>
            </a:pPr>
            <a:r>
              <a:t>	Chemist: It's in the "</a:t>
            </a:r>
            <a:r>
              <a:rPr b="1">
                <a:solidFill>
                  <a:srgbClr val="FFD900"/>
                </a:solidFill>
                <a:latin typeface="Tahoma"/>
                <a:ea typeface="Tahoma"/>
                <a:cs typeface="Tahoma"/>
                <a:sym typeface="Tahoma"/>
              </a:rPr>
              <a:t>LUMO</a:t>
            </a:r>
            <a:r>
              <a:t>" = Lowest (normally) Unoccupied Molecular Orbital </a:t>
            </a:r>
          </a:p>
          <a:p>
            <a:pPr defTabSz="909637">
              <a:tabLst>
                <a:tab pos="444500" algn="l"/>
                <a:tab pos="901700" algn="l"/>
              </a:tabLst>
              <a:defRPr sz="1200"/>
            </a:pPr>
            <a:endParaRPr/>
          </a:p>
          <a:p>
            <a:pPr algn="ctr" defTabSz="909637">
              <a:spcBef>
                <a:spcPts val="400"/>
              </a:spcBef>
              <a:tabLst>
                <a:tab pos="444500" algn="l"/>
                <a:tab pos="901700" algn="l"/>
              </a:tabLst>
              <a:defRPr sz="1800"/>
            </a:pPr>
            <a:r>
              <a:t>Which, also in Chem-speak, makes the material above an:</a:t>
            </a:r>
          </a:p>
          <a:p>
            <a:pPr>
              <a:defRPr sz="11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3) </a:t>
            </a:r>
            <a:r>
              <a:rPr b="1">
                <a:solidFill>
                  <a:srgbClr val="FFD900"/>
                </a:solidFill>
                <a:latin typeface="Tahoma"/>
                <a:ea typeface="Tahoma"/>
                <a:cs typeface="Tahoma"/>
                <a:sym typeface="Tahoma"/>
              </a:rPr>
              <a:t>Electron Transport Material</a:t>
            </a:r>
            <a:r>
              <a:rPr>
                <a:solidFill>
                  <a:srgbClr val="FFD900"/>
                </a:solidFill>
              </a:rPr>
              <a:t> </a:t>
            </a:r>
            <a:r>
              <a:t>(or layer)</a:t>
            </a:r>
          </a:p>
          <a:p>
            <a:pPr>
              <a:defRPr sz="10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In their preferred liquid environment, Chemists can simplify things further:</a:t>
            </a:r>
          </a:p>
          <a:p>
            <a:pPr>
              <a:defRPr sz="9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	Electron Transport Material (wet) =&gt; Solution with negative ions (anions)</a:t>
            </a:r>
          </a:p>
          <a:p>
            <a:pPr>
              <a:defRPr sz="9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	Hole Transport Material (wet) =&gt; Solution with positive ions (cations)</a:t>
            </a:r>
          </a:p>
        </p:txBody>
      </p:sp>
      <p:sp>
        <p:nvSpPr>
          <p:cNvPr id="2101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838200"/>
          </a:xfrm>
          <a:prstGeom prst="rect">
            <a:avLst/>
          </a:prstGeom>
        </p:spPr>
        <p:txBody>
          <a:bodyPr/>
          <a:lstStyle/>
          <a:p>
            <a:r>
              <a:t>As opposed to the movement of a truly unbonded electron:</a:t>
            </a:r>
          </a:p>
        </p:txBody>
      </p:sp>
      <p:grpSp>
        <p:nvGrpSpPr>
          <p:cNvPr id="2149" name="Group 48"/>
          <p:cNvGrpSpPr/>
          <p:nvPr/>
        </p:nvGrpSpPr>
        <p:grpSpPr>
          <a:xfrm>
            <a:off x="876296" y="838186"/>
            <a:ext cx="7253270" cy="889565"/>
            <a:chOff x="0" y="-12"/>
            <a:chExt cx="7253267" cy="889564"/>
          </a:xfrm>
        </p:grpSpPr>
        <p:sp>
          <p:nvSpPr>
            <p:cNvPr id="2102" name="Right Arrow 6"/>
            <p:cNvSpPr/>
            <p:nvPr/>
          </p:nvSpPr>
          <p:spPr>
            <a:xfrm>
              <a:off x="2052815" y="712342"/>
              <a:ext cx="372548" cy="13861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D9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03" name="Right Arrow 8"/>
            <p:cNvSpPr/>
            <p:nvPr/>
          </p:nvSpPr>
          <p:spPr>
            <a:xfrm>
              <a:off x="4759484" y="714097"/>
              <a:ext cx="372549" cy="13861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D9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2116" name="Group 45"/>
            <p:cNvGrpSpPr/>
            <p:nvPr/>
          </p:nvGrpSpPr>
          <p:grpSpPr>
            <a:xfrm>
              <a:off x="0" y="291955"/>
              <a:ext cx="1898657" cy="592334"/>
              <a:chOff x="0" y="0"/>
              <a:chExt cx="1898656" cy="592333"/>
            </a:xfrm>
          </p:grpSpPr>
          <p:grpSp>
            <p:nvGrpSpPr>
              <p:cNvPr id="2113" name="Group 45"/>
              <p:cNvGrpSpPr/>
              <p:nvPr/>
            </p:nvGrpSpPr>
            <p:grpSpPr>
              <a:xfrm>
                <a:off x="0" y="416878"/>
                <a:ext cx="1898657" cy="175456"/>
                <a:chOff x="0" y="0"/>
                <a:chExt cx="1898656" cy="175454"/>
              </a:xfrm>
            </p:grpSpPr>
            <p:sp>
              <p:nvSpPr>
                <p:cNvPr id="2104" name="Oval 29"/>
                <p:cNvSpPr/>
                <p:nvPr/>
              </p:nvSpPr>
              <p:spPr>
                <a:xfrm>
                  <a:off x="0" y="-1"/>
                  <a:ext cx="189867" cy="168438"/>
                </a:xfrm>
                <a:prstGeom prst="ellipse">
                  <a:avLst/>
                </a:prstGeom>
                <a:solidFill>
                  <a:srgbClr val="DE0000"/>
                </a:solidFill>
                <a:ln w="38100" cap="flat">
                  <a:solidFill>
                    <a:srgbClr val="FF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105" name="Oval 9"/>
                <p:cNvSpPr/>
                <p:nvPr/>
              </p:nvSpPr>
              <p:spPr>
                <a:xfrm>
                  <a:off x="569597" y="-1"/>
                  <a:ext cx="189867" cy="168438"/>
                </a:xfrm>
                <a:prstGeom prst="ellipse">
                  <a:avLst/>
                </a:prstGeom>
                <a:solidFill>
                  <a:srgbClr val="DE0000"/>
                </a:solidFill>
                <a:ln w="38100" cap="flat">
                  <a:solidFill>
                    <a:srgbClr val="FF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106" name="Straight Connector 31"/>
                <p:cNvSpPr/>
                <p:nvPr/>
              </p:nvSpPr>
              <p:spPr>
                <a:xfrm>
                  <a:off x="197776" y="126108"/>
                  <a:ext cx="332731" cy="1096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>
                  <a:solidFill>
                    <a:srgbClr val="00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107" name="Straight Connector 32"/>
                <p:cNvSpPr/>
                <p:nvPr/>
              </p:nvSpPr>
              <p:spPr>
                <a:xfrm>
                  <a:off x="774818" y="41670"/>
                  <a:ext cx="332731" cy="1097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>
                  <a:solidFill>
                    <a:srgbClr val="00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108" name="Oval 22"/>
                <p:cNvSpPr/>
                <p:nvPr/>
              </p:nvSpPr>
              <p:spPr>
                <a:xfrm>
                  <a:off x="1139193" y="-1"/>
                  <a:ext cx="189867" cy="168438"/>
                </a:xfrm>
                <a:prstGeom prst="ellipse">
                  <a:avLst/>
                </a:prstGeom>
                <a:solidFill>
                  <a:srgbClr val="DE0000"/>
                </a:solidFill>
                <a:ln w="38100" cap="flat">
                  <a:solidFill>
                    <a:srgbClr val="FF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109" name="Straight Connector 34"/>
                <p:cNvSpPr/>
                <p:nvPr/>
              </p:nvSpPr>
              <p:spPr>
                <a:xfrm>
                  <a:off x="774818" y="126108"/>
                  <a:ext cx="332731" cy="1096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>
                  <a:solidFill>
                    <a:srgbClr val="00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110" name="Straight Connector 35"/>
                <p:cNvSpPr/>
                <p:nvPr/>
              </p:nvSpPr>
              <p:spPr>
                <a:xfrm>
                  <a:off x="1344881" y="49347"/>
                  <a:ext cx="332730" cy="1096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>
                  <a:solidFill>
                    <a:srgbClr val="00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111" name="Oval 25"/>
                <p:cNvSpPr/>
                <p:nvPr/>
              </p:nvSpPr>
              <p:spPr>
                <a:xfrm>
                  <a:off x="1708790" y="7018"/>
                  <a:ext cx="189867" cy="168437"/>
                </a:xfrm>
                <a:prstGeom prst="ellipse">
                  <a:avLst/>
                </a:prstGeom>
                <a:solidFill>
                  <a:srgbClr val="DE0000"/>
                </a:solidFill>
                <a:ln w="38100" cap="flat">
                  <a:solidFill>
                    <a:srgbClr val="FF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112" name="Straight Connector 37"/>
                <p:cNvSpPr/>
                <p:nvPr/>
              </p:nvSpPr>
              <p:spPr>
                <a:xfrm>
                  <a:off x="1344881" y="133784"/>
                  <a:ext cx="332730" cy="1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>
                  <a:solidFill>
                    <a:srgbClr val="00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2114" name="Straight Connector 13"/>
              <p:cNvSpPr/>
              <p:nvPr/>
            </p:nvSpPr>
            <p:spPr>
              <a:xfrm>
                <a:off x="86676" y="0"/>
                <a:ext cx="3" cy="342136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15" name="Straight Connector 38"/>
              <p:cNvSpPr/>
              <p:nvPr/>
            </p:nvSpPr>
            <p:spPr>
              <a:xfrm>
                <a:off x="205283" y="460742"/>
                <a:ext cx="332731" cy="1098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132" name="Group 46"/>
            <p:cNvGrpSpPr/>
            <p:nvPr/>
          </p:nvGrpSpPr>
          <p:grpSpPr>
            <a:xfrm>
              <a:off x="2600230" y="-12"/>
              <a:ext cx="1898656" cy="889560"/>
              <a:chOff x="0" y="-12"/>
              <a:chExt cx="1898654" cy="889558"/>
            </a:xfrm>
          </p:grpSpPr>
          <p:sp>
            <p:nvSpPr>
              <p:cNvPr id="2117" name="Oval 10"/>
              <p:cNvSpPr/>
              <p:nvPr/>
            </p:nvSpPr>
            <p:spPr>
              <a:xfrm>
                <a:off x="-1" y="714091"/>
                <a:ext cx="189868" cy="168438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18" name="Oval 9"/>
              <p:cNvSpPr/>
              <p:nvPr/>
            </p:nvSpPr>
            <p:spPr>
              <a:xfrm>
                <a:off x="569596" y="714091"/>
                <a:ext cx="189868" cy="168438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19" name="Straight Connector 12"/>
              <p:cNvSpPr/>
              <p:nvPr/>
            </p:nvSpPr>
            <p:spPr>
              <a:xfrm>
                <a:off x="197776" y="840199"/>
                <a:ext cx="332731" cy="1098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20" name="Oval 22"/>
              <p:cNvSpPr/>
              <p:nvPr/>
            </p:nvSpPr>
            <p:spPr>
              <a:xfrm>
                <a:off x="1139192" y="714091"/>
                <a:ext cx="189867" cy="168438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21" name="Straight Connector 15"/>
              <p:cNvSpPr/>
              <p:nvPr/>
            </p:nvSpPr>
            <p:spPr>
              <a:xfrm>
                <a:off x="774817" y="840199"/>
                <a:ext cx="332731" cy="1098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22" name="Straight Connector 16"/>
              <p:cNvSpPr/>
              <p:nvPr/>
            </p:nvSpPr>
            <p:spPr>
              <a:xfrm>
                <a:off x="1344879" y="763438"/>
                <a:ext cx="332731" cy="1097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23" name="Oval 25"/>
              <p:cNvSpPr/>
              <p:nvPr/>
            </p:nvSpPr>
            <p:spPr>
              <a:xfrm>
                <a:off x="1708788" y="721109"/>
                <a:ext cx="189867" cy="168438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24" name="Straight Connector 18"/>
              <p:cNvSpPr/>
              <p:nvPr/>
            </p:nvSpPr>
            <p:spPr>
              <a:xfrm>
                <a:off x="1344879" y="847874"/>
                <a:ext cx="332731" cy="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2128" name="Curved Right Arrow 19"/>
              <p:cNvGrpSpPr/>
              <p:nvPr/>
            </p:nvGrpSpPr>
            <p:grpSpPr>
              <a:xfrm>
                <a:off x="36495" y="-13"/>
                <a:ext cx="656672" cy="205296"/>
                <a:chOff x="0" y="0"/>
                <a:chExt cx="656671" cy="205294"/>
              </a:xfrm>
            </p:grpSpPr>
            <p:sp>
              <p:nvSpPr>
                <p:cNvPr id="2125" name="Shape"/>
                <p:cNvSpPr/>
                <p:nvPr/>
              </p:nvSpPr>
              <p:spPr>
                <a:xfrm rot="16200000" flipH="1">
                  <a:off x="225688" y="-225689"/>
                  <a:ext cx="205296" cy="6566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85" h="21600" extrusionOk="0">
                      <a:moveTo>
                        <a:pt x="2" y="9688"/>
                      </a:moveTo>
                      <a:cubicBezTo>
                        <a:pt x="2" y="14105"/>
                        <a:pt x="6382" y="17963"/>
                        <a:pt x="15514" y="19068"/>
                      </a:cubicBezTo>
                      <a:lnTo>
                        <a:pt x="15514" y="18224"/>
                      </a:lnTo>
                      <a:lnTo>
                        <a:pt x="20685" y="20220"/>
                      </a:lnTo>
                      <a:lnTo>
                        <a:pt x="15514" y="21600"/>
                      </a:lnTo>
                      <a:lnTo>
                        <a:pt x="15514" y="20756"/>
                      </a:lnTo>
                      <a:cubicBezTo>
                        <a:pt x="6382" y="19652"/>
                        <a:pt x="2" y="15793"/>
                        <a:pt x="2" y="11376"/>
                      </a:cubicBezTo>
                      <a:close/>
                      <a:moveTo>
                        <a:pt x="20685" y="1688"/>
                      </a:moveTo>
                      <a:cubicBezTo>
                        <a:pt x="9960" y="1688"/>
                        <a:pt x="1015" y="5528"/>
                        <a:pt x="80" y="10532"/>
                      </a:cubicBezTo>
                      <a:lnTo>
                        <a:pt x="80" y="10532"/>
                      </a:lnTo>
                      <a:cubicBezTo>
                        <a:pt x="-915" y="5202"/>
                        <a:pt x="7503" y="503"/>
                        <a:pt x="18883" y="37"/>
                      </a:cubicBezTo>
                      <a:cubicBezTo>
                        <a:pt x="19482" y="12"/>
                        <a:pt x="20083" y="0"/>
                        <a:pt x="2068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126" name="Shape"/>
                <p:cNvSpPr/>
                <p:nvPr/>
              </p:nvSpPr>
              <p:spPr>
                <a:xfrm rot="16200000" flipH="1">
                  <a:off x="57443" y="-57444"/>
                  <a:ext cx="205296" cy="320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85" h="21600" extrusionOk="0">
                      <a:moveTo>
                        <a:pt x="20685" y="3462"/>
                      </a:moveTo>
                      <a:cubicBezTo>
                        <a:pt x="9960" y="3462"/>
                        <a:pt x="1015" y="11337"/>
                        <a:pt x="80" y="21600"/>
                      </a:cubicBezTo>
                      <a:lnTo>
                        <a:pt x="80" y="21600"/>
                      </a:lnTo>
                      <a:cubicBezTo>
                        <a:pt x="-915" y="10668"/>
                        <a:pt x="7503" y="1032"/>
                        <a:pt x="18883" y="76"/>
                      </a:cubicBezTo>
                      <a:cubicBezTo>
                        <a:pt x="19482" y="25"/>
                        <a:pt x="20083" y="0"/>
                        <a:pt x="2068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127" name="Line"/>
                <p:cNvSpPr/>
                <p:nvPr/>
              </p:nvSpPr>
              <p:spPr>
                <a:xfrm rot="16200000" flipH="1">
                  <a:off x="225694" y="-225683"/>
                  <a:ext cx="205283" cy="6566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9688"/>
                      </a:moveTo>
                      <a:cubicBezTo>
                        <a:pt x="0" y="14105"/>
                        <a:pt x="6663" y="17963"/>
                        <a:pt x="16200" y="19068"/>
                      </a:cubicBezTo>
                      <a:lnTo>
                        <a:pt x="16200" y="18224"/>
                      </a:lnTo>
                      <a:lnTo>
                        <a:pt x="21600" y="20220"/>
                      </a:lnTo>
                      <a:lnTo>
                        <a:pt x="16200" y="21600"/>
                      </a:lnTo>
                      <a:lnTo>
                        <a:pt x="16200" y="20756"/>
                      </a:lnTo>
                      <a:cubicBezTo>
                        <a:pt x="6663" y="19652"/>
                        <a:pt x="0" y="15793"/>
                        <a:pt x="0" y="11376"/>
                      </a:cubicBezTo>
                      <a:lnTo>
                        <a:pt x="0" y="9688"/>
                      </a:lnTo>
                      <a:cubicBezTo>
                        <a:pt x="0" y="4337"/>
                        <a:pt x="9671" y="0"/>
                        <a:pt x="21600" y="0"/>
                      </a:cubicBezTo>
                      <a:lnTo>
                        <a:pt x="21600" y="1688"/>
                      </a:lnTo>
                      <a:cubicBezTo>
                        <a:pt x="10400" y="1688"/>
                        <a:pt x="1058" y="5528"/>
                        <a:pt x="82" y="10532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2129" name="Straight Connector 39"/>
              <p:cNvSpPr/>
              <p:nvPr/>
            </p:nvSpPr>
            <p:spPr>
              <a:xfrm>
                <a:off x="761821" y="752696"/>
                <a:ext cx="332730" cy="1098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30" name="Straight Connector 40"/>
              <p:cNvSpPr/>
              <p:nvPr/>
            </p:nvSpPr>
            <p:spPr>
              <a:xfrm>
                <a:off x="196439" y="752696"/>
                <a:ext cx="332731" cy="1098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31" name="Straight Connector 41"/>
              <p:cNvSpPr/>
              <p:nvPr/>
            </p:nvSpPr>
            <p:spPr>
              <a:xfrm>
                <a:off x="661459" y="273707"/>
                <a:ext cx="3" cy="342136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148" name="Group 47"/>
            <p:cNvGrpSpPr/>
            <p:nvPr/>
          </p:nvGrpSpPr>
          <p:grpSpPr>
            <a:xfrm>
              <a:off x="5354613" y="-13"/>
              <a:ext cx="1898655" cy="889565"/>
              <a:chOff x="0" y="-12"/>
              <a:chExt cx="1898654" cy="889564"/>
            </a:xfrm>
          </p:grpSpPr>
          <p:sp>
            <p:nvSpPr>
              <p:cNvPr id="2133" name="Oval 20"/>
              <p:cNvSpPr/>
              <p:nvPr/>
            </p:nvSpPr>
            <p:spPr>
              <a:xfrm>
                <a:off x="-1" y="714097"/>
                <a:ext cx="189868" cy="168437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34" name="Oval 9"/>
              <p:cNvSpPr/>
              <p:nvPr/>
            </p:nvSpPr>
            <p:spPr>
              <a:xfrm>
                <a:off x="569596" y="714097"/>
                <a:ext cx="189868" cy="168437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35" name="Straight Connector 22"/>
              <p:cNvSpPr/>
              <p:nvPr/>
            </p:nvSpPr>
            <p:spPr>
              <a:xfrm>
                <a:off x="197776" y="840206"/>
                <a:ext cx="332731" cy="1097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36" name="Straight Connector 23"/>
              <p:cNvSpPr/>
              <p:nvPr/>
            </p:nvSpPr>
            <p:spPr>
              <a:xfrm>
                <a:off x="1333274" y="755767"/>
                <a:ext cx="332730" cy="1099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37" name="Oval 22"/>
              <p:cNvSpPr/>
              <p:nvPr/>
            </p:nvSpPr>
            <p:spPr>
              <a:xfrm>
                <a:off x="1139192" y="714097"/>
                <a:ext cx="189867" cy="168437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38" name="Straight Connector 25"/>
              <p:cNvSpPr/>
              <p:nvPr/>
            </p:nvSpPr>
            <p:spPr>
              <a:xfrm>
                <a:off x="774817" y="840206"/>
                <a:ext cx="332731" cy="1097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39" name="Straight Connector 26"/>
              <p:cNvSpPr/>
              <p:nvPr/>
            </p:nvSpPr>
            <p:spPr>
              <a:xfrm>
                <a:off x="197102" y="763444"/>
                <a:ext cx="332730" cy="1098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40" name="Oval 25"/>
              <p:cNvSpPr/>
              <p:nvPr/>
            </p:nvSpPr>
            <p:spPr>
              <a:xfrm>
                <a:off x="1708788" y="721115"/>
                <a:ext cx="189867" cy="168437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41" name="Straight Connector 28"/>
              <p:cNvSpPr/>
              <p:nvPr/>
            </p:nvSpPr>
            <p:spPr>
              <a:xfrm>
                <a:off x="1344879" y="847881"/>
                <a:ext cx="332731" cy="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2145" name="Curved Right Arrow 42"/>
              <p:cNvGrpSpPr/>
              <p:nvPr/>
            </p:nvGrpSpPr>
            <p:grpSpPr>
              <a:xfrm>
                <a:off x="616788" y="-13"/>
                <a:ext cx="656673" cy="205296"/>
                <a:chOff x="0" y="0"/>
                <a:chExt cx="656671" cy="205294"/>
              </a:xfrm>
            </p:grpSpPr>
            <p:sp>
              <p:nvSpPr>
                <p:cNvPr id="2142" name="Shape"/>
                <p:cNvSpPr/>
                <p:nvPr/>
              </p:nvSpPr>
              <p:spPr>
                <a:xfrm rot="16200000" flipH="1">
                  <a:off x="225688" y="-225689"/>
                  <a:ext cx="205296" cy="6566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85" h="21600" extrusionOk="0">
                      <a:moveTo>
                        <a:pt x="2" y="9688"/>
                      </a:moveTo>
                      <a:cubicBezTo>
                        <a:pt x="2" y="14105"/>
                        <a:pt x="6382" y="17963"/>
                        <a:pt x="15514" y="19068"/>
                      </a:cubicBezTo>
                      <a:lnTo>
                        <a:pt x="15514" y="18224"/>
                      </a:lnTo>
                      <a:lnTo>
                        <a:pt x="20685" y="20220"/>
                      </a:lnTo>
                      <a:lnTo>
                        <a:pt x="15514" y="21600"/>
                      </a:lnTo>
                      <a:lnTo>
                        <a:pt x="15514" y="20756"/>
                      </a:lnTo>
                      <a:cubicBezTo>
                        <a:pt x="6382" y="19652"/>
                        <a:pt x="2" y="15793"/>
                        <a:pt x="2" y="11376"/>
                      </a:cubicBezTo>
                      <a:close/>
                      <a:moveTo>
                        <a:pt x="20685" y="1688"/>
                      </a:moveTo>
                      <a:cubicBezTo>
                        <a:pt x="9960" y="1688"/>
                        <a:pt x="1015" y="5528"/>
                        <a:pt x="80" y="10532"/>
                      </a:cubicBezTo>
                      <a:lnTo>
                        <a:pt x="80" y="10532"/>
                      </a:lnTo>
                      <a:cubicBezTo>
                        <a:pt x="-915" y="5202"/>
                        <a:pt x="7503" y="503"/>
                        <a:pt x="18883" y="37"/>
                      </a:cubicBezTo>
                      <a:cubicBezTo>
                        <a:pt x="19482" y="12"/>
                        <a:pt x="20083" y="0"/>
                        <a:pt x="2068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143" name="Shape"/>
                <p:cNvSpPr/>
                <p:nvPr/>
              </p:nvSpPr>
              <p:spPr>
                <a:xfrm rot="16200000" flipH="1">
                  <a:off x="57443" y="-57444"/>
                  <a:ext cx="205296" cy="320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85" h="21600" extrusionOk="0">
                      <a:moveTo>
                        <a:pt x="20685" y="3462"/>
                      </a:moveTo>
                      <a:cubicBezTo>
                        <a:pt x="9960" y="3462"/>
                        <a:pt x="1015" y="11337"/>
                        <a:pt x="80" y="21600"/>
                      </a:cubicBezTo>
                      <a:lnTo>
                        <a:pt x="80" y="21600"/>
                      </a:lnTo>
                      <a:cubicBezTo>
                        <a:pt x="-915" y="10668"/>
                        <a:pt x="7503" y="1032"/>
                        <a:pt x="18883" y="76"/>
                      </a:cubicBezTo>
                      <a:cubicBezTo>
                        <a:pt x="19482" y="25"/>
                        <a:pt x="20083" y="0"/>
                        <a:pt x="2068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144" name="Line"/>
                <p:cNvSpPr/>
                <p:nvPr/>
              </p:nvSpPr>
              <p:spPr>
                <a:xfrm rot="16200000" flipH="1">
                  <a:off x="225694" y="-225683"/>
                  <a:ext cx="205283" cy="6566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9688"/>
                      </a:moveTo>
                      <a:cubicBezTo>
                        <a:pt x="0" y="14105"/>
                        <a:pt x="6663" y="17963"/>
                        <a:pt x="16200" y="19068"/>
                      </a:cubicBezTo>
                      <a:lnTo>
                        <a:pt x="16200" y="18224"/>
                      </a:lnTo>
                      <a:lnTo>
                        <a:pt x="21600" y="20220"/>
                      </a:lnTo>
                      <a:lnTo>
                        <a:pt x="16200" y="21600"/>
                      </a:lnTo>
                      <a:lnTo>
                        <a:pt x="16200" y="20756"/>
                      </a:lnTo>
                      <a:cubicBezTo>
                        <a:pt x="6663" y="19652"/>
                        <a:pt x="0" y="15793"/>
                        <a:pt x="0" y="11376"/>
                      </a:cubicBezTo>
                      <a:lnTo>
                        <a:pt x="0" y="9688"/>
                      </a:lnTo>
                      <a:cubicBezTo>
                        <a:pt x="0" y="4337"/>
                        <a:pt x="9671" y="0"/>
                        <a:pt x="21600" y="0"/>
                      </a:cubicBezTo>
                      <a:lnTo>
                        <a:pt x="21600" y="1688"/>
                      </a:lnTo>
                      <a:cubicBezTo>
                        <a:pt x="10400" y="1688"/>
                        <a:pt x="1058" y="5528"/>
                        <a:pt x="82" y="10532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2146" name="Straight Connector 43"/>
              <p:cNvSpPr/>
              <p:nvPr/>
            </p:nvSpPr>
            <p:spPr>
              <a:xfrm>
                <a:off x="1241753" y="273707"/>
                <a:ext cx="3" cy="342136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47" name="Straight Connector 44"/>
              <p:cNvSpPr/>
              <p:nvPr/>
            </p:nvSpPr>
            <p:spPr>
              <a:xfrm>
                <a:off x="776453" y="752697"/>
                <a:ext cx="332730" cy="1098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2152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838200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All </a:t>
            </a:r>
            <a:r>
              <a:rPr b="1" i="0">
                <a:latin typeface="Tahoma"/>
                <a:ea typeface="Tahoma"/>
                <a:cs typeface="Tahoma"/>
                <a:sym typeface="Tahoma"/>
              </a:rPr>
              <a:t>three</a:t>
            </a:r>
            <a:r>
              <a:t> things occur in the physicist's classic semiconductor solar cell</a:t>
            </a:r>
          </a:p>
        </p:txBody>
      </p:sp>
      <p:sp>
        <p:nvSpPr>
          <p:cNvPr id="2153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914400"/>
            <a:ext cx="8915400" cy="51816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1800"/>
            </a:pPr>
            <a:r>
              <a:t>Why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wouldn't</a:t>
            </a:r>
            <a:r>
              <a:t> all three things happen in ANY single material?</a:t>
            </a:r>
          </a:p>
          <a:p>
            <a:pPr>
              <a:defRPr sz="18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1) If bonds are too strong (the "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bandgap</a:t>
            </a:r>
            <a:r>
              <a:t>" is too large), light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won't</a:t>
            </a:r>
            <a:r>
              <a:t> be absorbed, </a:t>
            </a:r>
          </a:p>
          <a:p>
            <a:pPr>
              <a:defRPr sz="9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	=&gt; Electrons will not be liberated from bonds </a:t>
            </a:r>
            <a:endParaRPr sz="1000"/>
          </a:p>
          <a:p>
            <a:pPr>
              <a:defRPr sz="18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2) If bonds are too strong, any loose electrons won't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stay</a:t>
            </a:r>
            <a:r>
              <a:t> liberated,</a:t>
            </a:r>
          </a:p>
          <a:p>
            <a:pPr>
              <a:defRPr sz="10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	=&gt; Killing off (unbonded) electron transport</a:t>
            </a:r>
          </a:p>
          <a:p>
            <a:pPr>
              <a:defRPr sz="18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3) If material's bonds are oriented or separated differently, result might be that</a:t>
            </a:r>
          </a:p>
          <a:p>
            <a:pPr>
              <a:defRPr sz="11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	Quantum Mechanical "oozing" of electrons between bonds is far less likely</a:t>
            </a:r>
          </a:p>
          <a:p>
            <a:pPr>
              <a:defRPr sz="10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		=&gt; Killing off valence band hole transport</a:t>
            </a:r>
          </a:p>
          <a:p>
            <a:pPr>
              <a:defRPr sz="1800"/>
            </a:pPr>
            <a:endParaRPr/>
          </a:p>
          <a:p>
            <a:pPr algn="ctr">
              <a:spcBef>
                <a:spcPts val="400"/>
              </a:spcBef>
              <a:defRPr sz="1800" b="1">
                <a:solidFill>
                  <a:srgbClr val="FFD9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Chemists like to divide the three functions between different materials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5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2156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Chemist's DSSC (or organic) solar cell:</a:t>
            </a:r>
          </a:p>
        </p:txBody>
      </p:sp>
      <p:sp>
        <p:nvSpPr>
          <p:cNvPr id="2157" name="Rectangle 3"/>
          <p:cNvSpPr txBox="1">
            <a:spLocks noGrp="1"/>
          </p:cNvSpPr>
          <p:nvPr>
            <p:ph type="body" idx="1"/>
          </p:nvPr>
        </p:nvSpPr>
        <p:spPr>
          <a:xfrm>
            <a:off x="326797" y="809528"/>
            <a:ext cx="8534401" cy="571500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1800"/>
            </a:pPr>
            <a:r>
              <a:t>Which divides the three phenomena / functions between three different layers</a:t>
            </a:r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endParaRPr sz="1600"/>
          </a:p>
          <a:p>
            <a:pPr>
              <a:spcBef>
                <a:spcPts val="400"/>
              </a:spcBef>
              <a:defRPr sz="1800"/>
            </a:pPr>
            <a:r>
              <a:rPr sz="1600"/>
              <a:t>The a</a:t>
            </a:r>
            <a:r>
              <a:t>ctual geometry is more complex:</a:t>
            </a:r>
          </a:p>
          <a:p>
            <a:pPr>
              <a:defRPr sz="10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	With light coming in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through</a:t>
            </a:r>
            <a:r>
              <a:t> either the Electron or Hole transport layer</a:t>
            </a:r>
          </a:p>
          <a:p>
            <a:pPr>
              <a:defRPr sz="10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	And instead of flat planes, a much more convoluted 3D geometry is used</a:t>
            </a:r>
          </a:p>
          <a:p>
            <a:pPr>
              <a:defRPr sz="1800"/>
            </a:pPr>
            <a:endParaRPr/>
          </a:p>
          <a:p>
            <a:pPr>
              <a:spcBef>
                <a:spcPts val="400"/>
              </a:spcBef>
              <a:defRPr sz="1800" b="1">
                <a:solidFill>
                  <a:srgbClr val="FFD9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This structure SEEMS to do required job of sorting electrons from holes</a:t>
            </a:r>
          </a:p>
          <a:p>
            <a:pPr>
              <a:defRPr sz="10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	Sending them in opposite directions to form an "electrical current"</a:t>
            </a:r>
          </a:p>
        </p:txBody>
      </p:sp>
      <p:grpSp>
        <p:nvGrpSpPr>
          <p:cNvPr id="2179" name="Group"/>
          <p:cNvGrpSpPr/>
          <p:nvPr/>
        </p:nvGrpSpPr>
        <p:grpSpPr>
          <a:xfrm>
            <a:off x="1498918" y="1277342"/>
            <a:ext cx="6190160" cy="2157633"/>
            <a:chOff x="0" y="0"/>
            <a:chExt cx="6190158" cy="2157632"/>
          </a:xfrm>
        </p:grpSpPr>
        <p:sp>
          <p:nvSpPr>
            <p:cNvPr id="2158" name="Rectangle 112"/>
            <p:cNvSpPr/>
            <p:nvPr/>
          </p:nvSpPr>
          <p:spPr>
            <a:xfrm flipH="1">
              <a:off x="2458979" y="679247"/>
              <a:ext cx="1083700" cy="912413"/>
            </a:xfrm>
            <a:prstGeom prst="rect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59" name="Rectangle 150"/>
            <p:cNvSpPr/>
            <p:nvPr/>
          </p:nvSpPr>
          <p:spPr>
            <a:xfrm>
              <a:off x="0" y="679787"/>
              <a:ext cx="2458980" cy="912412"/>
            </a:xfrm>
            <a:prstGeom prst="rect">
              <a:avLst/>
            </a:prstGeom>
            <a:solidFill>
              <a:srgbClr val="6D6D6D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60" name="TextBox 14"/>
            <p:cNvSpPr txBox="1"/>
            <p:nvPr/>
          </p:nvSpPr>
          <p:spPr>
            <a:xfrm>
              <a:off x="2485121" y="0"/>
              <a:ext cx="1126506" cy="3099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1400" b="0">
                  <a:solidFill>
                    <a:srgbClr val="FFFFFF"/>
                  </a:solidFill>
                </a:defRPr>
              </a:lvl1pPr>
            </a:lstStyle>
            <a:p>
              <a:r>
                <a:t>Sunlight in</a:t>
              </a:r>
            </a:p>
          </p:txBody>
        </p:sp>
        <p:sp>
          <p:nvSpPr>
            <p:cNvPr id="2161" name="TextBox 16"/>
            <p:cNvSpPr txBox="1"/>
            <p:nvPr/>
          </p:nvSpPr>
          <p:spPr>
            <a:xfrm>
              <a:off x="2011264" y="1629975"/>
              <a:ext cx="1997922" cy="3099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1400" b="0">
                  <a:solidFill>
                    <a:srgbClr val="FFFFFF"/>
                  </a:solidFill>
                </a:defRPr>
              </a:lvl1pPr>
            </a:lstStyle>
            <a:p>
              <a:r>
                <a:t>Thin Dye layer</a:t>
              </a:r>
            </a:p>
          </p:txBody>
        </p:sp>
        <p:sp>
          <p:nvSpPr>
            <p:cNvPr id="2162" name="Rectangle 240"/>
            <p:cNvSpPr/>
            <p:nvPr/>
          </p:nvSpPr>
          <p:spPr>
            <a:xfrm>
              <a:off x="2667961" y="1294913"/>
              <a:ext cx="175235" cy="45622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63" name="Cross 29"/>
            <p:cNvSpPr/>
            <p:nvPr/>
          </p:nvSpPr>
          <p:spPr>
            <a:xfrm>
              <a:off x="2695635" y="1431133"/>
              <a:ext cx="116824" cy="91243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64" name="Rectangle 240"/>
            <p:cNvSpPr/>
            <p:nvPr/>
          </p:nvSpPr>
          <p:spPr>
            <a:xfrm>
              <a:off x="3205863" y="987541"/>
              <a:ext cx="175235" cy="45621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65" name="Cross 29"/>
            <p:cNvSpPr/>
            <p:nvPr/>
          </p:nvSpPr>
          <p:spPr>
            <a:xfrm>
              <a:off x="3233537" y="1123761"/>
              <a:ext cx="116824" cy="91242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66" name="Left Arrow 247"/>
            <p:cNvSpPr/>
            <p:nvPr/>
          </p:nvSpPr>
          <p:spPr>
            <a:xfrm rot="16200000">
              <a:off x="3024837" y="512948"/>
              <a:ext cx="540905" cy="135756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6600"/>
            </a:solidFill>
            <a:ln w="12700" cap="flat">
              <a:solidFill>
                <a:srgbClr val="FF993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67" name="Left Arrow 247"/>
            <p:cNvSpPr/>
            <p:nvPr/>
          </p:nvSpPr>
          <p:spPr>
            <a:xfrm rot="16200000">
              <a:off x="2433146" y="566738"/>
              <a:ext cx="694591" cy="181862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6600"/>
            </a:solidFill>
            <a:ln w="12700" cap="flat">
              <a:solidFill>
                <a:srgbClr val="FF993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68" name="Rectangle 240"/>
            <p:cNvSpPr/>
            <p:nvPr/>
          </p:nvSpPr>
          <p:spPr>
            <a:xfrm>
              <a:off x="1767391" y="1225733"/>
              <a:ext cx="175235" cy="45622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69" name="Straight Arrow Connector 45"/>
            <p:cNvSpPr/>
            <p:nvPr/>
          </p:nvSpPr>
          <p:spPr>
            <a:xfrm flipH="1" flipV="1">
              <a:off x="1383176" y="1235494"/>
              <a:ext cx="230530" cy="1602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70" name="Rectangle 240"/>
            <p:cNvSpPr/>
            <p:nvPr/>
          </p:nvSpPr>
          <p:spPr>
            <a:xfrm>
              <a:off x="845274" y="1004965"/>
              <a:ext cx="175234" cy="45621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71" name="Straight Arrow Connector 47"/>
            <p:cNvSpPr/>
            <p:nvPr/>
          </p:nvSpPr>
          <p:spPr>
            <a:xfrm flipH="1" flipV="1">
              <a:off x="461058" y="1014725"/>
              <a:ext cx="230531" cy="1602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72" name="Rectangle 150"/>
            <p:cNvSpPr/>
            <p:nvPr/>
          </p:nvSpPr>
          <p:spPr>
            <a:xfrm>
              <a:off x="3534783" y="677100"/>
              <a:ext cx="2458981" cy="912413"/>
            </a:xfrm>
            <a:prstGeom prst="rect">
              <a:avLst/>
            </a:prstGeom>
            <a:solidFill>
              <a:srgbClr val="6D6D6D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73" name="Cross 29"/>
            <p:cNvSpPr/>
            <p:nvPr/>
          </p:nvSpPr>
          <p:spPr>
            <a:xfrm>
              <a:off x="3879019" y="1277447"/>
              <a:ext cx="116824" cy="91242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74" name="Straight Arrow Connector 50"/>
            <p:cNvSpPr/>
            <p:nvPr/>
          </p:nvSpPr>
          <p:spPr>
            <a:xfrm flipV="1">
              <a:off x="4113668" y="1317460"/>
              <a:ext cx="230531" cy="1602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75" name="Cross 29"/>
            <p:cNvSpPr/>
            <p:nvPr/>
          </p:nvSpPr>
          <p:spPr>
            <a:xfrm>
              <a:off x="4760154" y="1004965"/>
              <a:ext cx="116823" cy="91242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76" name="Straight Arrow Connector 53"/>
            <p:cNvSpPr/>
            <p:nvPr/>
          </p:nvSpPr>
          <p:spPr>
            <a:xfrm flipV="1">
              <a:off x="4994802" y="1044977"/>
              <a:ext cx="230531" cy="160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77" name="TextBox 54"/>
            <p:cNvSpPr txBox="1"/>
            <p:nvPr/>
          </p:nvSpPr>
          <p:spPr>
            <a:xfrm>
              <a:off x="81965" y="1629975"/>
              <a:ext cx="1997923" cy="527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1400" b="0">
                  <a:solidFill>
                    <a:srgbClr val="FFFFFF"/>
                  </a:solidFill>
                </a:defRPr>
              </a:lvl1pPr>
            </a:lstStyle>
            <a:p>
              <a:r>
                <a:t>Thick Electron Transport layer</a:t>
              </a:r>
            </a:p>
          </p:txBody>
        </p:sp>
        <p:sp>
          <p:nvSpPr>
            <p:cNvPr id="2178" name="TextBox 55"/>
            <p:cNvSpPr txBox="1"/>
            <p:nvPr/>
          </p:nvSpPr>
          <p:spPr>
            <a:xfrm>
              <a:off x="3525299" y="1629975"/>
              <a:ext cx="2664860" cy="527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1400" b="0">
                  <a:solidFill>
                    <a:srgbClr val="FFFFFF"/>
                  </a:solidFill>
                </a:defRPr>
              </a:pPr>
              <a:r>
                <a:t>Thick Hole Transport </a:t>
              </a:r>
            </a:p>
            <a:p>
              <a:pPr algn="ctr">
                <a:defRPr sz="1400" b="0">
                  <a:solidFill>
                    <a:srgbClr val="FFFFFF"/>
                  </a:solidFill>
                </a:defRPr>
              </a:pPr>
              <a:r>
                <a:t>layer</a:t>
              </a:r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2182" name="Rectangle 2"/>
          <p:cNvSpPr txBox="1">
            <a:spLocks noGrp="1"/>
          </p:cNvSpPr>
          <p:nvPr>
            <p:ph type="title"/>
          </p:nvPr>
        </p:nvSpPr>
        <p:spPr>
          <a:xfrm>
            <a:off x="304800" y="88900"/>
            <a:ext cx="8534400" cy="838200"/>
          </a:xfrm>
          <a:prstGeom prst="rect">
            <a:avLst/>
          </a:prstGeom>
        </p:spPr>
        <p:txBody>
          <a:bodyPr/>
          <a:lstStyle/>
          <a:p>
            <a:r>
              <a:t>But hold it: There is no "push" =&gt; No power!</a:t>
            </a:r>
          </a:p>
        </p:txBody>
      </p:sp>
      <p:sp>
        <p:nvSpPr>
          <p:cNvPr id="2183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1084099"/>
            <a:ext cx="8534400" cy="533400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1800" b="1"/>
            </a:pPr>
            <a:r>
              <a:t>Electrical Power = Flow x Pressure = Current (I) x Voltage (V)</a:t>
            </a:r>
          </a:p>
          <a:p>
            <a:pPr>
              <a:defRPr sz="18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Above scheme shows no way of producing the pressure/voltage:</a:t>
            </a:r>
          </a:p>
          <a:p>
            <a:pPr>
              <a:defRPr sz="10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	It's not yet a pump!</a:t>
            </a:r>
          </a:p>
          <a:p>
            <a:pPr>
              <a:defRPr sz="11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	It's just bucket leaking electrons left &amp; holes right:</a:t>
            </a:r>
          </a:p>
          <a:p>
            <a:pPr>
              <a:defRPr sz="28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To be a bit more technical:</a:t>
            </a:r>
          </a:p>
          <a:p>
            <a:pPr>
              <a:defRPr sz="10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	While it's "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short circuit current</a:t>
            </a:r>
            <a:r>
              <a:t>" (unopposed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flow</a:t>
            </a:r>
            <a:r>
              <a:t>) might be finite</a:t>
            </a:r>
          </a:p>
          <a:p>
            <a:pPr>
              <a:defRPr sz="11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	It's "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open circuit voltage</a:t>
            </a:r>
            <a:r>
              <a:t>" (electrical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force</a:t>
            </a:r>
            <a:r>
              <a:t>) would be ~ zero</a:t>
            </a:r>
          </a:p>
          <a:p>
            <a:pPr>
              <a:defRPr sz="12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Thus, while papers on DSSC's and Organic Solar Cells seldom mention it,</a:t>
            </a:r>
          </a:p>
          <a:p>
            <a:pPr algn="ctr"/>
            <a:endParaRPr sz="1600"/>
          </a:p>
          <a:p>
            <a:pPr algn="ctr">
              <a:spcBef>
                <a:spcPts val="400"/>
              </a:spcBef>
              <a:defRPr sz="1800" b="1">
                <a:solidFill>
                  <a:srgbClr val="FFD9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There has got to be something MORE going on!</a:t>
            </a:r>
          </a:p>
        </p:txBody>
      </p:sp>
      <p:grpSp>
        <p:nvGrpSpPr>
          <p:cNvPr id="2203" name="Group"/>
          <p:cNvGrpSpPr/>
          <p:nvPr/>
        </p:nvGrpSpPr>
        <p:grpSpPr>
          <a:xfrm>
            <a:off x="6665955" y="1442442"/>
            <a:ext cx="2249446" cy="2291358"/>
            <a:chOff x="0" y="0"/>
            <a:chExt cx="2249445" cy="2291357"/>
          </a:xfrm>
        </p:grpSpPr>
        <p:sp>
          <p:nvSpPr>
            <p:cNvPr id="2184" name="Oval 5"/>
            <p:cNvSpPr/>
            <p:nvPr/>
          </p:nvSpPr>
          <p:spPr>
            <a:xfrm>
              <a:off x="381000" y="767357"/>
              <a:ext cx="1524000" cy="381001"/>
            </a:xfrm>
            <a:prstGeom prst="ellips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85" name="Oval 6"/>
            <p:cNvSpPr/>
            <p:nvPr/>
          </p:nvSpPr>
          <p:spPr>
            <a:xfrm>
              <a:off x="624840" y="1986557"/>
              <a:ext cx="1066801" cy="304801"/>
            </a:xfrm>
            <a:prstGeom prst="ellips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86" name="Straight Connector 8"/>
            <p:cNvSpPr/>
            <p:nvPr/>
          </p:nvSpPr>
          <p:spPr>
            <a:xfrm>
              <a:off x="381000" y="957857"/>
              <a:ext cx="243841" cy="1181101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87" name="Straight Connector 9"/>
            <p:cNvSpPr/>
            <p:nvPr/>
          </p:nvSpPr>
          <p:spPr>
            <a:xfrm flipH="1">
              <a:off x="1676400" y="957857"/>
              <a:ext cx="228601" cy="1143001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88" name="Rectangle 240"/>
            <p:cNvSpPr/>
            <p:nvPr/>
          </p:nvSpPr>
          <p:spPr>
            <a:xfrm>
              <a:off x="762000" y="1529357"/>
              <a:ext cx="173767" cy="45240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89" name="Rectangle 240"/>
            <p:cNvSpPr/>
            <p:nvPr/>
          </p:nvSpPr>
          <p:spPr>
            <a:xfrm>
              <a:off x="914400" y="1788918"/>
              <a:ext cx="173767" cy="45240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90" name="Rectangle 240"/>
            <p:cNvSpPr/>
            <p:nvPr/>
          </p:nvSpPr>
          <p:spPr>
            <a:xfrm>
              <a:off x="1274033" y="1605557"/>
              <a:ext cx="173768" cy="45240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91" name="Rectangle 240"/>
            <p:cNvSpPr/>
            <p:nvPr/>
          </p:nvSpPr>
          <p:spPr>
            <a:xfrm>
              <a:off x="1426433" y="1910357"/>
              <a:ext cx="173768" cy="45240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92" name="Rectangle 240"/>
            <p:cNvSpPr/>
            <p:nvPr/>
          </p:nvSpPr>
          <p:spPr>
            <a:xfrm>
              <a:off x="0" y="2138957"/>
              <a:ext cx="173767" cy="45240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93" name="Cross 29"/>
            <p:cNvSpPr/>
            <p:nvPr/>
          </p:nvSpPr>
          <p:spPr>
            <a:xfrm>
              <a:off x="685800" y="1757957"/>
              <a:ext cx="115846" cy="90479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94" name="Cross 29"/>
            <p:cNvSpPr/>
            <p:nvPr/>
          </p:nvSpPr>
          <p:spPr>
            <a:xfrm>
              <a:off x="1027155" y="2124679"/>
              <a:ext cx="115846" cy="90479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95" name="Cross 29"/>
            <p:cNvSpPr/>
            <p:nvPr/>
          </p:nvSpPr>
          <p:spPr>
            <a:xfrm>
              <a:off x="1255755" y="1757957"/>
              <a:ext cx="115846" cy="90479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96" name="Cross 29"/>
            <p:cNvSpPr/>
            <p:nvPr/>
          </p:nvSpPr>
          <p:spPr>
            <a:xfrm>
              <a:off x="1337035" y="2068799"/>
              <a:ext cx="115846" cy="90479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97" name="Cross 29"/>
            <p:cNvSpPr/>
            <p:nvPr/>
          </p:nvSpPr>
          <p:spPr>
            <a:xfrm>
              <a:off x="2133600" y="2138957"/>
              <a:ext cx="115846" cy="90479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98" name="Rectangle 240"/>
            <p:cNvSpPr/>
            <p:nvPr/>
          </p:nvSpPr>
          <p:spPr>
            <a:xfrm>
              <a:off x="283433" y="2138957"/>
              <a:ext cx="173768" cy="45240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99" name="Cross 29"/>
            <p:cNvSpPr/>
            <p:nvPr/>
          </p:nvSpPr>
          <p:spPr>
            <a:xfrm>
              <a:off x="1828800" y="2138957"/>
              <a:ext cx="115846" cy="90479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00" name="TextBox 14"/>
            <p:cNvSpPr txBox="1"/>
            <p:nvPr/>
          </p:nvSpPr>
          <p:spPr>
            <a:xfrm>
              <a:off x="581984" y="0"/>
              <a:ext cx="1126506" cy="3099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1400" b="0">
                  <a:solidFill>
                    <a:srgbClr val="FFFFFF"/>
                  </a:solidFill>
                </a:defRPr>
              </a:lvl1pPr>
            </a:lstStyle>
            <a:p>
              <a:r>
                <a:t>Sunlight in</a:t>
              </a:r>
            </a:p>
          </p:txBody>
        </p:sp>
        <p:sp>
          <p:nvSpPr>
            <p:cNvPr id="2201" name="Left Arrow 247"/>
            <p:cNvSpPr/>
            <p:nvPr/>
          </p:nvSpPr>
          <p:spPr>
            <a:xfrm rot="16200000">
              <a:off x="1121700" y="512948"/>
              <a:ext cx="540905" cy="135756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6600"/>
            </a:solidFill>
            <a:ln w="12700" cap="flat">
              <a:solidFill>
                <a:srgbClr val="FF993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02" name="Left Arrow 247"/>
            <p:cNvSpPr/>
            <p:nvPr/>
          </p:nvSpPr>
          <p:spPr>
            <a:xfrm rot="16200000">
              <a:off x="530009" y="566738"/>
              <a:ext cx="694591" cy="181862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6600"/>
            </a:solidFill>
            <a:ln w="12700" cap="flat">
              <a:solidFill>
                <a:srgbClr val="FF993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5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2206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D900"/>
                </a:solidFill>
              </a:defRPr>
            </a:pPr>
            <a:r>
              <a:t>There must be at least one </a:t>
            </a:r>
            <a:r>
              <a:rPr b="1" i="0">
                <a:latin typeface="Tahoma"/>
                <a:ea typeface="Tahoma"/>
                <a:cs typeface="Tahoma"/>
                <a:sym typeface="Tahoma"/>
              </a:rPr>
              <a:t>pushing</a:t>
            </a:r>
            <a:r>
              <a:t> Electric Field:</a:t>
            </a:r>
          </a:p>
        </p:txBody>
      </p:sp>
      <p:sp>
        <p:nvSpPr>
          <p:cNvPr id="2207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3276600"/>
            <a:ext cx="8991600" cy="30480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1800"/>
            </a:pPr>
            <a:r>
              <a:t>Material of the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electron transport layer</a:t>
            </a:r>
            <a:r>
              <a:t>" CANNOT ONLY transport electrons  </a:t>
            </a:r>
          </a:p>
          <a:p>
            <a:pPr>
              <a:defRPr sz="10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	Line up of its energy levels vs. those of the the Dye layer</a:t>
            </a:r>
          </a:p>
          <a:p>
            <a:pPr>
              <a:spcBef>
                <a:spcPts val="400"/>
              </a:spcBef>
              <a:defRPr sz="1800"/>
            </a:pPr>
            <a:r>
              <a:t>		MUST promote electron transfer across that interface (=&gt; E field)</a:t>
            </a:r>
          </a:p>
          <a:p>
            <a:pPr>
              <a:defRPr sz="1000"/>
            </a:pPr>
            <a:endParaRPr/>
          </a:p>
          <a:p>
            <a:pPr algn="ctr">
              <a:defRPr sz="12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AND/OR material of the "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hole transport layer</a:t>
            </a:r>
            <a:r>
              <a:t>" CANNOT ONLY transport holes  </a:t>
            </a:r>
          </a:p>
          <a:p>
            <a:pPr>
              <a:defRPr sz="10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	Line up of its energy levels vs. those of the Dye layer</a:t>
            </a:r>
          </a:p>
          <a:p>
            <a:pPr>
              <a:spcBef>
                <a:spcPts val="400"/>
              </a:spcBef>
              <a:defRPr sz="1800"/>
            </a:pPr>
            <a:r>
              <a:t>		MUST promote electron transfer across that interface (=&gt; E field)</a:t>
            </a:r>
          </a:p>
        </p:txBody>
      </p:sp>
      <p:grpSp>
        <p:nvGrpSpPr>
          <p:cNvPr id="2243" name="Group 41"/>
          <p:cNvGrpSpPr/>
          <p:nvPr/>
        </p:nvGrpSpPr>
        <p:grpSpPr>
          <a:xfrm>
            <a:off x="1524000" y="835222"/>
            <a:ext cx="5943601" cy="2212341"/>
            <a:chOff x="0" y="0"/>
            <a:chExt cx="5943600" cy="2212339"/>
          </a:xfrm>
        </p:grpSpPr>
        <p:grpSp>
          <p:nvGrpSpPr>
            <p:cNvPr id="2229" name="Group 4"/>
            <p:cNvGrpSpPr/>
            <p:nvPr/>
          </p:nvGrpSpPr>
          <p:grpSpPr>
            <a:xfrm>
              <a:off x="0" y="0"/>
              <a:ext cx="5943601" cy="1981220"/>
              <a:chOff x="0" y="0"/>
              <a:chExt cx="5943600" cy="1981220"/>
            </a:xfrm>
          </p:grpSpPr>
          <p:sp>
            <p:nvSpPr>
              <p:cNvPr id="2208" name="Rectangle 112"/>
              <p:cNvSpPr/>
              <p:nvPr/>
            </p:nvSpPr>
            <p:spPr>
              <a:xfrm flipH="1">
                <a:off x="2438400" y="515209"/>
                <a:ext cx="1074629" cy="904776"/>
              </a:xfrm>
              <a:prstGeom prst="rect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09" name="Rectangle 150"/>
              <p:cNvSpPr/>
              <p:nvPr/>
            </p:nvSpPr>
            <p:spPr>
              <a:xfrm>
                <a:off x="-1" y="515744"/>
                <a:ext cx="2438401" cy="904776"/>
              </a:xfrm>
              <a:prstGeom prst="rect">
                <a:avLst/>
              </a:prstGeom>
              <a:solidFill>
                <a:srgbClr val="6D6D6D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10" name="TextBox 7"/>
              <p:cNvSpPr txBox="1"/>
              <p:nvPr/>
            </p:nvSpPr>
            <p:spPr>
              <a:xfrm>
                <a:off x="2464323" y="-1"/>
                <a:ext cx="1117077" cy="3073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400" b="0">
                    <a:solidFill>
                      <a:srgbClr val="FFFFFF"/>
                    </a:solidFill>
                  </a:defRPr>
                </a:lvl1pPr>
              </a:lstStyle>
              <a:p>
                <a:r>
                  <a:t>Sunlight in</a:t>
                </a:r>
              </a:p>
            </p:txBody>
          </p:sp>
          <p:sp>
            <p:nvSpPr>
              <p:cNvPr id="2211" name="TextBox 8"/>
              <p:cNvSpPr txBox="1"/>
              <p:nvPr/>
            </p:nvSpPr>
            <p:spPr>
              <a:xfrm>
                <a:off x="2057400" y="1457979"/>
                <a:ext cx="1981200" cy="3073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 b="0">
                    <a:solidFill>
                      <a:srgbClr val="FFFFFF"/>
                    </a:solidFill>
                  </a:defRPr>
                </a:lvl1pPr>
              </a:lstStyle>
              <a:p>
                <a:r>
                  <a:t>Thin Dye layer</a:t>
                </a:r>
              </a:p>
            </p:txBody>
          </p:sp>
          <p:sp>
            <p:nvSpPr>
              <p:cNvPr id="2212" name="Rectangle 240"/>
              <p:cNvSpPr/>
              <p:nvPr/>
            </p:nvSpPr>
            <p:spPr>
              <a:xfrm>
                <a:off x="2798033" y="1125721"/>
                <a:ext cx="173768" cy="4524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13" name="Cross 29"/>
              <p:cNvSpPr/>
              <p:nvPr/>
            </p:nvSpPr>
            <p:spPr>
              <a:xfrm>
                <a:off x="2825475" y="1260802"/>
                <a:ext cx="115846" cy="9047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14" name="Rectangle 240"/>
              <p:cNvSpPr/>
              <p:nvPr/>
            </p:nvSpPr>
            <p:spPr>
              <a:xfrm>
                <a:off x="3124200" y="820921"/>
                <a:ext cx="173767" cy="4524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15" name="Cross 29"/>
              <p:cNvSpPr/>
              <p:nvPr/>
            </p:nvSpPr>
            <p:spPr>
              <a:xfrm>
                <a:off x="3151641" y="956002"/>
                <a:ext cx="115846" cy="9047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16" name="Left Arrow 247"/>
              <p:cNvSpPr/>
              <p:nvPr/>
            </p:nvSpPr>
            <p:spPr>
              <a:xfrm rot="16200000">
                <a:off x="3002499" y="429476"/>
                <a:ext cx="378023" cy="134620"/>
              </a:xfrm>
              <a:prstGeom prst="leftArrow">
                <a:avLst>
                  <a:gd name="adj1" fmla="val 50000"/>
                  <a:gd name="adj2" fmla="val 50000"/>
                </a:avLst>
              </a:prstGeom>
              <a:solidFill>
                <a:srgbClr val="FF6600"/>
              </a:solidFill>
              <a:ln w="12700" cap="flat">
                <a:solidFill>
                  <a:srgbClr val="FF993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17" name="Left Arrow 247"/>
              <p:cNvSpPr/>
              <p:nvPr/>
            </p:nvSpPr>
            <p:spPr>
              <a:xfrm rot="16200000">
                <a:off x="2554189" y="496786"/>
                <a:ext cx="530423" cy="152401"/>
              </a:xfrm>
              <a:prstGeom prst="leftArrow">
                <a:avLst>
                  <a:gd name="adj1" fmla="val 50000"/>
                  <a:gd name="adj2" fmla="val 50000"/>
                </a:avLst>
              </a:prstGeom>
              <a:solidFill>
                <a:srgbClr val="FF6600"/>
              </a:solidFill>
              <a:ln w="12700" cap="flat">
                <a:solidFill>
                  <a:srgbClr val="FF993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18" name="Rectangle 240"/>
              <p:cNvSpPr/>
              <p:nvPr/>
            </p:nvSpPr>
            <p:spPr>
              <a:xfrm>
                <a:off x="1752600" y="1057121"/>
                <a:ext cx="173767" cy="4524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19" name="Straight Arrow Connector 16"/>
              <p:cNvSpPr/>
              <p:nvPr/>
            </p:nvSpPr>
            <p:spPr>
              <a:xfrm flipH="1" flipV="1">
                <a:off x="1371599" y="1066800"/>
                <a:ext cx="228601" cy="1589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20" name="Rectangle 240"/>
              <p:cNvSpPr/>
              <p:nvPr/>
            </p:nvSpPr>
            <p:spPr>
              <a:xfrm>
                <a:off x="838200" y="838200"/>
                <a:ext cx="173767" cy="45239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21" name="Straight Arrow Connector 18"/>
              <p:cNvSpPr/>
              <p:nvPr/>
            </p:nvSpPr>
            <p:spPr>
              <a:xfrm flipH="1" flipV="1">
                <a:off x="457199" y="847878"/>
                <a:ext cx="228601" cy="159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22" name="Rectangle 150"/>
              <p:cNvSpPr/>
              <p:nvPr/>
            </p:nvSpPr>
            <p:spPr>
              <a:xfrm>
                <a:off x="3505200" y="513079"/>
                <a:ext cx="2438400" cy="904776"/>
              </a:xfrm>
              <a:prstGeom prst="rect">
                <a:avLst/>
              </a:prstGeom>
              <a:solidFill>
                <a:srgbClr val="6D6D6D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23" name="Cross 29"/>
              <p:cNvSpPr/>
              <p:nvPr/>
            </p:nvSpPr>
            <p:spPr>
              <a:xfrm>
                <a:off x="3846555" y="1108402"/>
                <a:ext cx="115846" cy="9047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24" name="Straight Arrow Connector 21"/>
              <p:cNvSpPr/>
              <p:nvPr/>
            </p:nvSpPr>
            <p:spPr>
              <a:xfrm flipV="1">
                <a:off x="4079240" y="1148079"/>
                <a:ext cx="228601" cy="1589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25" name="Cross 29"/>
              <p:cNvSpPr/>
              <p:nvPr/>
            </p:nvSpPr>
            <p:spPr>
              <a:xfrm>
                <a:off x="4720314" y="838200"/>
                <a:ext cx="115846" cy="90478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26" name="Straight Arrow Connector 23"/>
              <p:cNvSpPr/>
              <p:nvPr/>
            </p:nvSpPr>
            <p:spPr>
              <a:xfrm flipV="1">
                <a:off x="4953000" y="877878"/>
                <a:ext cx="228601" cy="1589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27" name="TextBox 24"/>
              <p:cNvSpPr txBox="1"/>
              <p:nvPr/>
            </p:nvSpPr>
            <p:spPr>
              <a:xfrm>
                <a:off x="81279" y="1457979"/>
                <a:ext cx="1981201" cy="523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 b="0">
                    <a:solidFill>
                      <a:srgbClr val="FFFFFF"/>
                    </a:solidFill>
                  </a:defRPr>
                </a:lvl1pPr>
              </a:lstStyle>
              <a:p>
                <a:r>
                  <a:t>Thick Electron Transport layer</a:t>
                </a:r>
              </a:p>
            </p:txBody>
          </p:sp>
          <p:sp>
            <p:nvSpPr>
              <p:cNvPr id="2228" name="TextBox 25"/>
              <p:cNvSpPr txBox="1"/>
              <p:nvPr/>
            </p:nvSpPr>
            <p:spPr>
              <a:xfrm>
                <a:off x="3886200" y="1447800"/>
                <a:ext cx="1981200" cy="5232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algn="ctr">
                  <a:defRPr sz="1400" b="0">
                    <a:solidFill>
                      <a:srgbClr val="FFFFFF"/>
                    </a:solidFill>
                  </a:defRPr>
                </a:pPr>
                <a:r>
                  <a:t>Thick Hole</a:t>
                </a:r>
                <a:br/>
                <a:r>
                  <a:t> Transport layer</a:t>
                </a:r>
              </a:p>
            </p:txBody>
          </p:sp>
        </p:grpSp>
        <p:grpSp>
          <p:nvGrpSpPr>
            <p:cNvPr id="2234" name="Group 26"/>
            <p:cNvGrpSpPr/>
            <p:nvPr/>
          </p:nvGrpSpPr>
          <p:grpSpPr>
            <a:xfrm>
              <a:off x="2285999" y="619759"/>
              <a:ext cx="355601" cy="675641"/>
              <a:chOff x="0" y="0"/>
              <a:chExt cx="355599" cy="675640"/>
            </a:xfrm>
          </p:grpSpPr>
          <p:sp>
            <p:nvSpPr>
              <p:cNvPr id="2230" name="Left Arrow 157"/>
              <p:cNvSpPr/>
              <p:nvPr/>
            </p:nvSpPr>
            <p:spPr>
              <a:xfrm rot="10800000">
                <a:off x="10160" y="370840"/>
                <a:ext cx="344076" cy="111758"/>
              </a:xfrm>
              <a:prstGeom prst="leftArrow">
                <a:avLst>
                  <a:gd name="adj1" fmla="val 50000"/>
                  <a:gd name="adj2" fmla="val 49991"/>
                </a:avLst>
              </a:prstGeom>
              <a:solidFill>
                <a:srgbClr val="FFD119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31" name="Left Arrow 157"/>
              <p:cNvSpPr/>
              <p:nvPr/>
            </p:nvSpPr>
            <p:spPr>
              <a:xfrm rot="10800000">
                <a:off x="11523" y="563883"/>
                <a:ext cx="344077" cy="111758"/>
              </a:xfrm>
              <a:prstGeom prst="leftArrow">
                <a:avLst>
                  <a:gd name="adj1" fmla="val 50000"/>
                  <a:gd name="adj2" fmla="val 49991"/>
                </a:avLst>
              </a:prstGeom>
              <a:solidFill>
                <a:srgbClr val="FFD119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32" name="Left Arrow 157"/>
              <p:cNvSpPr/>
              <p:nvPr/>
            </p:nvSpPr>
            <p:spPr>
              <a:xfrm rot="10800000">
                <a:off x="0" y="187960"/>
                <a:ext cx="344076" cy="111758"/>
              </a:xfrm>
              <a:prstGeom prst="leftArrow">
                <a:avLst>
                  <a:gd name="adj1" fmla="val 50000"/>
                  <a:gd name="adj2" fmla="val 49991"/>
                </a:avLst>
              </a:prstGeom>
              <a:solidFill>
                <a:srgbClr val="FFD119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33" name="Left Arrow 157"/>
              <p:cNvSpPr/>
              <p:nvPr/>
            </p:nvSpPr>
            <p:spPr>
              <a:xfrm rot="10800000">
                <a:off x="6444" y="-1"/>
                <a:ext cx="344076" cy="111758"/>
              </a:xfrm>
              <a:prstGeom prst="leftArrow">
                <a:avLst>
                  <a:gd name="adj1" fmla="val 50000"/>
                  <a:gd name="adj2" fmla="val 49991"/>
                </a:avLst>
              </a:prstGeom>
              <a:solidFill>
                <a:srgbClr val="FFD119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239" name="Group 31"/>
            <p:cNvGrpSpPr/>
            <p:nvPr/>
          </p:nvGrpSpPr>
          <p:grpSpPr>
            <a:xfrm>
              <a:off x="3378199" y="609599"/>
              <a:ext cx="355601" cy="675642"/>
              <a:chOff x="0" y="0"/>
              <a:chExt cx="355599" cy="675640"/>
            </a:xfrm>
          </p:grpSpPr>
          <p:sp>
            <p:nvSpPr>
              <p:cNvPr id="2235" name="Left Arrow 157"/>
              <p:cNvSpPr/>
              <p:nvPr/>
            </p:nvSpPr>
            <p:spPr>
              <a:xfrm rot="10800000">
                <a:off x="10160" y="370840"/>
                <a:ext cx="344076" cy="111758"/>
              </a:xfrm>
              <a:prstGeom prst="leftArrow">
                <a:avLst>
                  <a:gd name="adj1" fmla="val 50000"/>
                  <a:gd name="adj2" fmla="val 49991"/>
                </a:avLst>
              </a:prstGeom>
              <a:solidFill>
                <a:srgbClr val="FFD119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36" name="Left Arrow 157"/>
              <p:cNvSpPr/>
              <p:nvPr/>
            </p:nvSpPr>
            <p:spPr>
              <a:xfrm rot="10800000">
                <a:off x="11523" y="563883"/>
                <a:ext cx="344077" cy="111758"/>
              </a:xfrm>
              <a:prstGeom prst="leftArrow">
                <a:avLst>
                  <a:gd name="adj1" fmla="val 50000"/>
                  <a:gd name="adj2" fmla="val 49991"/>
                </a:avLst>
              </a:prstGeom>
              <a:solidFill>
                <a:srgbClr val="FFD119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37" name="Left Arrow 157"/>
              <p:cNvSpPr/>
              <p:nvPr/>
            </p:nvSpPr>
            <p:spPr>
              <a:xfrm rot="10800000">
                <a:off x="0" y="187960"/>
                <a:ext cx="344076" cy="111758"/>
              </a:xfrm>
              <a:prstGeom prst="leftArrow">
                <a:avLst>
                  <a:gd name="adj1" fmla="val 50000"/>
                  <a:gd name="adj2" fmla="val 49991"/>
                </a:avLst>
              </a:prstGeom>
              <a:solidFill>
                <a:srgbClr val="FFD119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38" name="Left Arrow 157"/>
              <p:cNvSpPr/>
              <p:nvPr/>
            </p:nvSpPr>
            <p:spPr>
              <a:xfrm rot="10800000">
                <a:off x="6444" y="-1"/>
                <a:ext cx="344076" cy="111758"/>
              </a:xfrm>
              <a:prstGeom prst="leftArrow">
                <a:avLst>
                  <a:gd name="adj1" fmla="val 50000"/>
                  <a:gd name="adj2" fmla="val 49991"/>
                </a:avLst>
              </a:prstGeom>
              <a:solidFill>
                <a:srgbClr val="FFD119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2240" name="TextBox 36"/>
            <p:cNvSpPr txBox="1"/>
            <p:nvPr/>
          </p:nvSpPr>
          <p:spPr>
            <a:xfrm>
              <a:off x="1905000" y="1905000"/>
              <a:ext cx="2336277" cy="307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400" b="0">
                  <a:solidFill>
                    <a:srgbClr val="FFD900"/>
                  </a:solidFill>
                </a:defRPr>
              </a:lvl1pPr>
            </a:lstStyle>
            <a:p>
              <a:r>
                <a:t>Interfacial Electric Fields</a:t>
              </a:r>
            </a:p>
          </p:txBody>
        </p:sp>
        <p:sp>
          <p:nvSpPr>
            <p:cNvPr id="2241" name="Straight Connector 38"/>
            <p:cNvSpPr/>
            <p:nvPr/>
          </p:nvSpPr>
          <p:spPr>
            <a:xfrm flipH="1">
              <a:off x="2286000" y="1305560"/>
              <a:ext cx="152401" cy="609601"/>
            </a:xfrm>
            <a:prstGeom prst="line">
              <a:avLst/>
            </a:prstGeom>
            <a:solidFill>
              <a:schemeClr val="accent1"/>
            </a:solidFill>
            <a:ln w="28575" cap="flat">
              <a:solidFill>
                <a:srgbClr val="FFFF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42" name="Straight Connector 39"/>
            <p:cNvSpPr/>
            <p:nvPr/>
          </p:nvSpPr>
          <p:spPr>
            <a:xfrm>
              <a:off x="3657599" y="1295399"/>
              <a:ext cx="228601" cy="609602"/>
            </a:xfrm>
            <a:prstGeom prst="line">
              <a:avLst/>
            </a:prstGeom>
            <a:solidFill>
              <a:schemeClr val="accent1"/>
            </a:solidFill>
            <a:ln w="28575" cap="flat">
              <a:solidFill>
                <a:srgbClr val="FFFF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" name="Rectangle 5"/>
          <p:cNvSpPr txBox="1"/>
          <p:nvPr/>
        </p:nvSpPr>
        <p:spPr>
          <a:xfrm>
            <a:off x="304800" y="6368320"/>
            <a:ext cx="8534400" cy="442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Highly Efficient Dye-Sensitized Solar Cells: Progress and Future Challenges, Y. Zhang et al., </a:t>
            </a:r>
            <a:endParaRPr>
              <a:solidFill>
                <a:srgbClr val="E5FFFF"/>
              </a:solidFill>
            </a:endParaRPr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Energy and Environmental Science 6, pp. 1443-1464 (2013)</a:t>
            </a:r>
          </a:p>
        </p:txBody>
      </p:sp>
      <p:sp>
        <p:nvSpPr>
          <p:cNvPr id="2246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457200"/>
          </a:xfrm>
          <a:prstGeom prst="rect">
            <a:avLst/>
          </a:prstGeom>
        </p:spPr>
        <p:txBody>
          <a:bodyPr/>
          <a:lstStyle/>
          <a:p>
            <a:r>
              <a:t>Finally moving on to </a:t>
            </a:r>
            <a:r>
              <a:rPr b="1" i="0">
                <a:latin typeface="Tahoma"/>
                <a:ea typeface="Tahoma"/>
                <a:cs typeface="Tahoma"/>
                <a:sym typeface="Tahoma"/>
              </a:rPr>
              <a:t>actual</a:t>
            </a:r>
            <a:r>
              <a:t> DSSC configurations:</a:t>
            </a:r>
          </a:p>
        </p:txBody>
      </p:sp>
      <p:sp>
        <p:nvSpPr>
          <p:cNvPr id="2247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609600"/>
            <a:ext cx="8915400" cy="57150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1800"/>
            </a:pPr>
            <a:r>
              <a:t>Geometry:				Corresponding energy levels:</a:t>
            </a:r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spcBef>
                <a:spcPts val="400"/>
              </a:spcBef>
              <a:defRPr sz="1800" b="1">
                <a:latin typeface="Tahoma"/>
                <a:ea typeface="Tahoma"/>
                <a:cs typeface="Tahoma"/>
                <a:sym typeface="Tahoma"/>
              </a:defRPr>
            </a:pPr>
            <a:r>
              <a:t>Dye/Sensitizer </a:t>
            </a:r>
            <a:r>
              <a:rPr b="0"/>
              <a:t>coats surfaces of TiO</a:t>
            </a:r>
            <a:r>
              <a:rPr b="0" baseline="-25000"/>
              <a:t>2</a:t>
            </a:r>
            <a:r>
              <a:rPr b="0"/>
              <a:t> particles</a:t>
            </a:r>
          </a:p>
          <a:p>
            <a:pPr>
              <a:defRPr sz="800"/>
            </a:pPr>
            <a:endParaRPr/>
          </a:p>
          <a:p>
            <a:pPr>
              <a:spcBef>
                <a:spcPts val="400"/>
              </a:spcBef>
              <a:defRPr sz="1800" b="1">
                <a:latin typeface="Tahoma"/>
                <a:ea typeface="Tahoma"/>
                <a:cs typeface="Tahoma"/>
                <a:sym typeface="Tahoma"/>
              </a:defRPr>
            </a:pPr>
            <a:r>
              <a:t>Electrons</a:t>
            </a:r>
            <a:r>
              <a:rPr b="0"/>
              <a:t> photo-generated in the dye move into the TiO</a:t>
            </a:r>
            <a:r>
              <a:rPr b="0" baseline="-25000"/>
              <a:t>2</a:t>
            </a:r>
            <a:r>
              <a:rPr b="0"/>
              <a:t> electron transport layer</a:t>
            </a:r>
          </a:p>
          <a:p>
            <a:pPr>
              <a:defRPr sz="900"/>
            </a:pPr>
            <a:endParaRPr/>
          </a:p>
          <a:p>
            <a:pPr>
              <a:spcBef>
                <a:spcPts val="400"/>
              </a:spcBef>
              <a:defRPr sz="1800" b="1">
                <a:latin typeface="Tahoma"/>
                <a:ea typeface="Tahoma"/>
                <a:cs typeface="Tahoma"/>
                <a:sym typeface="Tahoma"/>
              </a:defRPr>
            </a:pPr>
            <a:r>
              <a:t>Holes</a:t>
            </a:r>
            <a:r>
              <a:rPr b="0"/>
              <a:t> in dye layer are then filled by electrons from I</a:t>
            </a:r>
            <a:r>
              <a:rPr b="0" baseline="30000"/>
              <a:t>-</a:t>
            </a:r>
            <a:r>
              <a:rPr b="0"/>
              <a:t> ions arriving in the electrolyte </a:t>
            </a:r>
          </a:p>
          <a:p>
            <a:pPr>
              <a:defRPr sz="7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	By absorbing holes, this serves the role of a hole transport layer</a:t>
            </a:r>
          </a:p>
          <a:p>
            <a:pPr>
              <a:defRPr sz="7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		(with I</a:t>
            </a:r>
            <a:r>
              <a:rPr baseline="30000"/>
              <a:t>-</a:t>
            </a:r>
            <a:r>
              <a:t> ions then regenerated at far right Pt electrode)</a:t>
            </a:r>
          </a:p>
          <a:p>
            <a:pPr>
              <a:defRPr sz="10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Energy levels are indeed </a:t>
            </a:r>
            <a:r>
              <a:rPr b="1">
                <a:solidFill>
                  <a:srgbClr val="FBC901"/>
                </a:solidFill>
                <a:latin typeface="Tahoma"/>
                <a:ea typeface="Tahoma"/>
                <a:cs typeface="Tahoma"/>
                <a:sym typeface="Tahoma"/>
              </a:rPr>
              <a:t>carefully</a:t>
            </a:r>
            <a:r>
              <a:rPr b="1">
                <a:solidFill>
                  <a:srgbClr val="FBC901"/>
                </a:solidFill>
              </a:rPr>
              <a:t> chosen</a:t>
            </a:r>
            <a:r>
              <a:t> to promote interfacial electron transfer </a:t>
            </a:r>
          </a:p>
          <a:p>
            <a:pPr>
              <a:defRPr sz="7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	Thereby supplying (even if never mentioned) the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pushing electric fields</a:t>
            </a:r>
          </a:p>
        </p:txBody>
      </p:sp>
      <p:pic>
        <p:nvPicPr>
          <p:cNvPr id="224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b="47583"/>
          <a:stretch>
            <a:fillRect/>
          </a:stretch>
        </p:blipFill>
        <p:spPr>
          <a:xfrm>
            <a:off x="762000" y="990600"/>
            <a:ext cx="2667000" cy="1822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t="52591"/>
          <a:stretch>
            <a:fillRect/>
          </a:stretch>
        </p:blipFill>
        <p:spPr>
          <a:xfrm>
            <a:off x="5334000" y="1011489"/>
            <a:ext cx="2924730" cy="18079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1" name="Rectangle 5"/>
          <p:cNvSpPr txBox="1"/>
          <p:nvPr/>
        </p:nvSpPr>
        <p:spPr>
          <a:xfrm>
            <a:off x="304800" y="65461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The Light and Shade of Perovskite Solar Cells, Michael Grätzel, Nature Materials 13, pp. 838-842 (November 2014)</a:t>
            </a:r>
          </a:p>
        </p:txBody>
      </p:sp>
      <p:sp>
        <p:nvSpPr>
          <p:cNvPr id="2252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33400"/>
          </a:xfrm>
          <a:prstGeom prst="rect">
            <a:avLst/>
          </a:prstGeom>
        </p:spPr>
        <p:txBody>
          <a:bodyPr/>
          <a:lstStyle/>
          <a:p>
            <a:r>
              <a:t>Or getting rid of liquids and moving to all solid state:</a:t>
            </a:r>
          </a:p>
        </p:txBody>
      </p:sp>
      <p:sp>
        <p:nvSpPr>
          <p:cNvPr id="2253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51840"/>
            <a:ext cx="8915400" cy="4385827"/>
          </a:xfrm>
          <a:prstGeom prst="rect">
            <a:avLst/>
          </a:prstGeom>
        </p:spPr>
        <p:txBody>
          <a:bodyPr/>
          <a:lstStyle/>
          <a:p>
            <a:pPr marL="0" lvl="1" indent="640896">
              <a:spcBef>
                <a:spcPts val="400"/>
              </a:spcBef>
              <a:buSzTx/>
              <a:buNone/>
              <a:defRPr sz="1800"/>
            </a:pPr>
            <a:r>
              <a:t>THIN Perovskite Dye (light absorber) on Al</a:t>
            </a:r>
            <a:r>
              <a:rPr baseline="-25000"/>
              <a:t>2</a:t>
            </a:r>
            <a:r>
              <a:t>O</a:t>
            </a:r>
            <a:r>
              <a:rPr baseline="-25000"/>
              <a:t>3</a:t>
            </a:r>
            <a:r>
              <a:t> particles (electron transporter)</a:t>
            </a:r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400"/>
            </a:pPr>
            <a:endParaRPr/>
          </a:p>
          <a:p>
            <a:pPr>
              <a:defRPr sz="1800"/>
            </a:pPr>
            <a:endParaRPr/>
          </a:p>
          <a:p>
            <a:pPr>
              <a:defRPr sz="500"/>
            </a:pPr>
            <a:endParaRPr/>
          </a:p>
          <a:p>
            <a:pPr>
              <a:defRPr sz="1800"/>
            </a:pPr>
            <a:endParaRPr/>
          </a:p>
          <a:p>
            <a:pPr>
              <a:defRPr sz="1400"/>
            </a:pPr>
            <a:endParaRPr/>
          </a:p>
          <a:p>
            <a:pPr algn="ctr"/>
            <a:r>
              <a:t>(HTM = hole transport material, TCO = top contact transparent oxide)</a:t>
            </a:r>
            <a:endParaRPr sz="1800"/>
          </a:p>
          <a:p>
            <a:pPr>
              <a:defRPr sz="100"/>
            </a:pPr>
            <a:endParaRPr sz="600"/>
          </a:p>
          <a:p>
            <a:pPr>
              <a:defRPr sz="900"/>
            </a:pPr>
            <a:endParaRPr sz="1000"/>
          </a:p>
          <a:p>
            <a:pPr>
              <a:spcBef>
                <a:spcPts val="400"/>
              </a:spcBef>
              <a:defRPr sz="1800"/>
            </a:pPr>
            <a:r>
              <a:t>ALTERNATE more strongly sunlight-absorbing structure:</a:t>
            </a:r>
          </a:p>
          <a:p>
            <a:pPr>
              <a:spcBef>
                <a:spcPts val="400"/>
              </a:spcBef>
              <a:defRPr sz="500"/>
            </a:pPr>
            <a:endParaRPr/>
          </a:p>
          <a:p>
            <a:pPr marL="0" lvl="1" indent="640896">
              <a:spcBef>
                <a:spcPts val="400"/>
              </a:spcBef>
              <a:buSzTx/>
              <a:buNone/>
              <a:defRPr sz="1800"/>
            </a:pPr>
            <a:r>
              <a:t>THICK Perovskite Dye (light absorber) on TiO</a:t>
            </a:r>
            <a:r>
              <a:rPr baseline="-25000"/>
              <a:t>2</a:t>
            </a:r>
            <a:r>
              <a:t> particles (electron transporter) </a:t>
            </a:r>
          </a:p>
        </p:txBody>
      </p:sp>
      <p:pic>
        <p:nvPicPr>
          <p:cNvPr id="225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3692" t="1491" b="55154"/>
          <a:stretch>
            <a:fillRect/>
          </a:stretch>
        </p:blipFill>
        <p:spPr>
          <a:xfrm>
            <a:off x="1432828" y="1198352"/>
            <a:ext cx="6278489" cy="175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5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3691" t="54558" b="1491"/>
          <a:stretch>
            <a:fillRect/>
          </a:stretch>
        </p:blipFill>
        <p:spPr>
          <a:xfrm>
            <a:off x="1432827" y="4571160"/>
            <a:ext cx="6278332" cy="17974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7" name="NREL Research Cell Efficiency Records 2016 - Emerging PV.jpg" descr="NREL Research Cell Efficiency Records 2016 - Emerging PV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0698" y="1303702"/>
            <a:ext cx="6531589" cy="3553810"/>
          </a:xfrm>
          <a:prstGeom prst="rect">
            <a:avLst/>
          </a:prstGeom>
          <a:ln w="12700">
            <a:miter lim="400000"/>
          </a:ln>
        </p:spPr>
      </p:pic>
      <p:sp>
        <p:nvSpPr>
          <p:cNvPr id="2258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/>
          <a:p>
            <a:r>
              <a:t>Where I just snuck in Perovskite thin film solar cells </a:t>
            </a:r>
          </a:p>
        </p:txBody>
      </p:sp>
      <p:sp>
        <p:nvSpPr>
          <p:cNvPr id="2259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116839" y="744219"/>
            <a:ext cx="8534401" cy="38100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1800"/>
            </a:pPr>
            <a:r>
              <a:t>Which have been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rocketing</a:t>
            </a:r>
            <a:r>
              <a:t> up the NREL chart:</a:t>
            </a:r>
          </a:p>
        </p:txBody>
      </p:sp>
      <p:sp>
        <p:nvSpPr>
          <p:cNvPr id="2260" name="Oval 8"/>
          <p:cNvSpPr/>
          <p:nvPr/>
        </p:nvSpPr>
        <p:spPr>
          <a:xfrm>
            <a:off x="4810402" y="1397553"/>
            <a:ext cx="1635959" cy="1534504"/>
          </a:xfrm>
          <a:prstGeom prst="ellipse">
            <a:avLst/>
          </a:prstGeom>
          <a:ln w="76200">
            <a:solidFill>
              <a:srgbClr val="FFD900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61" name="Rectangle 2"/>
          <p:cNvSpPr txBox="1"/>
          <p:nvPr/>
        </p:nvSpPr>
        <p:spPr>
          <a:xfrm>
            <a:off x="7627104" y="1548869"/>
            <a:ext cx="126039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ctr">
            <a:normAutofit/>
          </a:bodyPr>
          <a:lstStyle>
            <a:lvl1pPr algn="ctr" defTabSz="388620">
              <a:defRPr sz="1530">
                <a:solidFill>
                  <a:srgbClr val="FF2600"/>
                </a:solidFill>
                <a:effectLst>
                  <a:outerShdw blurRad="32385" dist="3238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:Perovskites</a:t>
            </a:r>
          </a:p>
        </p:txBody>
      </p:sp>
      <p:sp>
        <p:nvSpPr>
          <p:cNvPr id="2262" name="Rectangle 3"/>
          <p:cNvSpPr txBox="1"/>
          <p:nvPr/>
        </p:nvSpPr>
        <p:spPr>
          <a:xfrm>
            <a:off x="116839" y="5144055"/>
            <a:ext cx="8910321" cy="4744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Which is attributed to BOTH electrons &amp; holes moving REALLY well in perovskites: </a:t>
            </a:r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=&gt; LONG electron/hole diffusion lengths due to very few and/or ineffective traps</a:t>
            </a:r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 b="0">
                <a:solidFill>
                  <a:srgbClr val="FFD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D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Perovskites = "Mushy" less stable but </a:t>
            </a:r>
            <a:r>
              <a:rPr b="1"/>
              <a:t>remarkably</a:t>
            </a:r>
            <a:r>
              <a:t> self-healing semiconductors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Rectangle 2"/>
          <p:cNvSpPr txBox="1">
            <a:spLocks noGrp="1"/>
          </p:cNvSpPr>
          <p:nvPr>
            <p:ph type="title"/>
          </p:nvPr>
        </p:nvSpPr>
        <p:spPr>
          <a:xfrm>
            <a:off x="69175" y="76200"/>
            <a:ext cx="9005650" cy="533400"/>
          </a:xfrm>
          <a:prstGeom prst="rect">
            <a:avLst/>
          </a:prstGeom>
        </p:spPr>
        <p:txBody>
          <a:bodyPr/>
          <a:lstStyle/>
          <a:p>
            <a:r>
              <a:t>PV cells TRY to efficiently convert sunlight of ALL colors into electricity</a:t>
            </a:r>
          </a:p>
        </p:txBody>
      </p:sp>
      <p:sp>
        <p:nvSpPr>
          <p:cNvPr id="160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275349" y="778069"/>
            <a:ext cx="8357678" cy="876301"/>
          </a:xfrm>
          <a:prstGeom prst="rect">
            <a:avLst/>
          </a:prstGeom>
        </p:spPr>
        <p:txBody>
          <a:bodyPr/>
          <a:lstStyle/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1764">
                <a:effectLst>
                  <a:outerShdw blurRad="37338" dist="37338" dir="2700000" rotWithShape="0">
                    <a:srgbClr val="000000"/>
                  </a:outerShdw>
                </a:effectLst>
              </a:defRPr>
            </a:pPr>
            <a:r>
              <a:t>Here are plots of sunlight intensity (as power flow / area / increment of wavelength)</a:t>
            </a:r>
          </a:p>
          <a:p>
            <a:pPr defTabSz="896111"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882">
                <a:effectLst>
                  <a:outerShdw blurRad="37338" dist="37338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628078" defTabSz="896111">
              <a:buSzTx/>
              <a:buNone/>
              <a:tabLst>
                <a:tab pos="444500" algn="l"/>
                <a:tab pos="889000" algn="l"/>
                <a:tab pos="1333500" algn="l"/>
                <a:tab pos="1790700" algn="l"/>
                <a:tab pos="2235200" algn="l"/>
              </a:tabLst>
              <a:defRPr sz="1764">
                <a:effectLst>
                  <a:outerShdw blurRad="37338" dist="37338" dir="2700000" rotWithShape="0">
                    <a:srgbClr val="000000"/>
                  </a:outerShdw>
                </a:effectLst>
              </a:defRPr>
            </a:pPr>
            <a:r>
              <a:t>at both the top and bottom of the earth's atmosphere:</a:t>
            </a:r>
          </a:p>
        </p:txBody>
      </p:sp>
      <p:grpSp>
        <p:nvGrpSpPr>
          <p:cNvPr id="185" name="Group"/>
          <p:cNvGrpSpPr/>
          <p:nvPr/>
        </p:nvGrpSpPr>
        <p:grpSpPr>
          <a:xfrm>
            <a:off x="114300" y="1752600"/>
            <a:ext cx="8420100" cy="4419599"/>
            <a:chOff x="0" y="0"/>
            <a:chExt cx="8420098" cy="4419598"/>
          </a:xfrm>
        </p:grpSpPr>
        <p:pic>
          <p:nvPicPr>
            <p:cNvPr id="161" name="Picture 4" descr="Picture 4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10891"/>
            <a:stretch>
              <a:fillRect/>
            </a:stretch>
          </p:blipFill>
          <p:spPr>
            <a:xfrm>
              <a:off x="1867556" y="0"/>
              <a:ext cx="4640581" cy="3013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2" name="Straight Arrow Connector 9"/>
            <p:cNvSpPr/>
            <p:nvPr/>
          </p:nvSpPr>
          <p:spPr>
            <a:xfrm>
              <a:off x="8006254" y="2640011"/>
              <a:ext cx="413845" cy="1410"/>
            </a:xfrm>
            <a:prstGeom prst="line">
              <a:avLst/>
            </a:prstGeom>
            <a:noFill/>
            <a:ln w="57150" cap="flat">
              <a:solidFill>
                <a:srgbClr val="FFD11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3" name="Straight Arrow Connector 10"/>
            <p:cNvSpPr/>
            <p:nvPr/>
          </p:nvSpPr>
          <p:spPr>
            <a:xfrm flipH="1" flipV="1">
              <a:off x="-1" y="3427412"/>
              <a:ext cx="413845" cy="1410"/>
            </a:xfrm>
            <a:prstGeom prst="line">
              <a:avLst/>
            </a:prstGeom>
            <a:noFill/>
            <a:ln w="57150" cap="flat">
              <a:solidFill>
                <a:srgbClr val="FFD11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66" name="Group 9"/>
            <p:cNvGrpSpPr/>
            <p:nvPr/>
          </p:nvGrpSpPr>
          <p:grpSpPr>
            <a:xfrm>
              <a:off x="3867806" y="3044028"/>
              <a:ext cx="689742" cy="603321"/>
              <a:chOff x="0" y="0"/>
              <a:chExt cx="689740" cy="603319"/>
            </a:xfrm>
          </p:grpSpPr>
          <p:sp>
            <p:nvSpPr>
              <p:cNvPr id="164" name="Straight Connector 7"/>
              <p:cNvSpPr/>
              <p:nvPr/>
            </p:nvSpPr>
            <p:spPr>
              <a:xfrm flipV="1">
                <a:off x="344151" y="-1"/>
                <a:ext cx="1438" cy="27058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FFCC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5" name="TextBox 8"/>
              <p:cNvSpPr txBox="1"/>
              <p:nvPr/>
            </p:nvSpPr>
            <p:spPr>
              <a:xfrm>
                <a:off x="0" y="270579"/>
                <a:ext cx="689741" cy="3327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600" b="0">
                    <a:solidFill>
                      <a:srgbClr val="FFFFFF"/>
                    </a:solidFill>
                  </a:defRPr>
                </a:lvl1pPr>
              </a:lstStyle>
              <a:p>
                <a:r>
                  <a:t>1 eV</a:t>
                </a:r>
              </a:p>
            </p:txBody>
          </p:sp>
        </p:grpSp>
        <p:grpSp>
          <p:nvGrpSpPr>
            <p:cNvPr id="169" name="Group 10"/>
            <p:cNvGrpSpPr/>
            <p:nvPr/>
          </p:nvGrpSpPr>
          <p:grpSpPr>
            <a:xfrm>
              <a:off x="5937030" y="3044028"/>
              <a:ext cx="689742" cy="603321"/>
              <a:chOff x="0" y="0"/>
              <a:chExt cx="689740" cy="603319"/>
            </a:xfrm>
          </p:grpSpPr>
          <p:sp>
            <p:nvSpPr>
              <p:cNvPr id="167" name="Straight Connector 36"/>
              <p:cNvSpPr/>
              <p:nvPr/>
            </p:nvSpPr>
            <p:spPr>
              <a:xfrm flipV="1">
                <a:off x="344151" y="-1"/>
                <a:ext cx="1438" cy="27058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FFCC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8" name="TextBox 37"/>
              <p:cNvSpPr txBox="1"/>
              <p:nvPr/>
            </p:nvSpPr>
            <p:spPr>
              <a:xfrm>
                <a:off x="0" y="270579"/>
                <a:ext cx="689741" cy="3327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600" b="0">
                    <a:solidFill>
                      <a:srgbClr val="FFFFFF"/>
                    </a:solidFill>
                  </a:defRPr>
                </a:lvl1pPr>
              </a:lstStyle>
              <a:p>
                <a:r>
                  <a:t>0.5 eV</a:t>
                </a:r>
              </a:p>
            </p:txBody>
          </p:sp>
        </p:grpSp>
        <p:grpSp>
          <p:nvGrpSpPr>
            <p:cNvPr id="172" name="Group 13"/>
            <p:cNvGrpSpPr/>
            <p:nvPr/>
          </p:nvGrpSpPr>
          <p:grpSpPr>
            <a:xfrm>
              <a:off x="2833194" y="3044028"/>
              <a:ext cx="689742" cy="603321"/>
              <a:chOff x="0" y="0"/>
              <a:chExt cx="689740" cy="603319"/>
            </a:xfrm>
          </p:grpSpPr>
          <p:sp>
            <p:nvSpPr>
              <p:cNvPr id="170" name="Straight Connector 34"/>
              <p:cNvSpPr/>
              <p:nvPr/>
            </p:nvSpPr>
            <p:spPr>
              <a:xfrm flipV="1">
                <a:off x="344151" y="-1"/>
                <a:ext cx="1438" cy="27058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FFCC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71" name="TextBox 35"/>
              <p:cNvSpPr txBox="1"/>
              <p:nvPr/>
            </p:nvSpPr>
            <p:spPr>
              <a:xfrm>
                <a:off x="0" y="270579"/>
                <a:ext cx="689741" cy="3327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600" b="0">
                    <a:solidFill>
                      <a:srgbClr val="FFFFFF"/>
                    </a:solidFill>
                  </a:defRPr>
                </a:lvl1pPr>
              </a:lstStyle>
              <a:p>
                <a:r>
                  <a:t>2 eV</a:t>
                </a:r>
              </a:p>
            </p:txBody>
          </p:sp>
        </p:grpSp>
        <p:grpSp>
          <p:nvGrpSpPr>
            <p:cNvPr id="175" name="Group 16"/>
            <p:cNvGrpSpPr/>
            <p:nvPr/>
          </p:nvGrpSpPr>
          <p:grpSpPr>
            <a:xfrm>
              <a:off x="2212426" y="3044028"/>
              <a:ext cx="689742" cy="603321"/>
              <a:chOff x="0" y="0"/>
              <a:chExt cx="689740" cy="603319"/>
            </a:xfrm>
          </p:grpSpPr>
          <p:sp>
            <p:nvSpPr>
              <p:cNvPr id="173" name="Straight Connector 32"/>
              <p:cNvSpPr/>
              <p:nvPr/>
            </p:nvSpPr>
            <p:spPr>
              <a:xfrm flipV="1">
                <a:off x="344151" y="-1"/>
                <a:ext cx="1438" cy="27058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FFCC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74" name="TextBox 33"/>
              <p:cNvSpPr txBox="1"/>
              <p:nvPr/>
            </p:nvSpPr>
            <p:spPr>
              <a:xfrm>
                <a:off x="0" y="270579"/>
                <a:ext cx="689741" cy="3327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600" b="0">
                    <a:solidFill>
                      <a:srgbClr val="FFFFFF"/>
                    </a:solidFill>
                  </a:defRPr>
                </a:lvl1pPr>
              </a:lstStyle>
              <a:p>
                <a:r>
                  <a:t>5 eV</a:t>
                </a:r>
              </a:p>
            </p:txBody>
          </p:sp>
        </p:grpSp>
        <p:sp>
          <p:nvSpPr>
            <p:cNvPr id="176" name="TextBox 30"/>
            <p:cNvSpPr txBox="1"/>
            <p:nvPr/>
          </p:nvSpPr>
          <p:spPr>
            <a:xfrm>
              <a:off x="466056" y="3256044"/>
              <a:ext cx="1643457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0">
                  <a:solidFill>
                    <a:srgbClr val="FFFFFF"/>
                  </a:solidFill>
                </a:defRPr>
              </a:lvl1pPr>
            </a:lstStyle>
            <a:p>
              <a:r>
                <a:t>Photon Energy</a:t>
              </a:r>
            </a:p>
          </p:txBody>
        </p:sp>
        <p:sp>
          <p:nvSpPr>
            <p:cNvPr id="177" name="TextBox 31"/>
            <p:cNvSpPr txBox="1"/>
            <p:nvPr/>
          </p:nvSpPr>
          <p:spPr>
            <a:xfrm>
              <a:off x="6626771" y="2447434"/>
              <a:ext cx="1448457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0">
                  <a:solidFill>
                    <a:srgbClr val="FFFFFF"/>
                  </a:solidFill>
                </a:defRPr>
              </a:lvl1pPr>
            </a:lstStyle>
            <a:p>
              <a:r>
                <a:t>Wavelength</a:t>
              </a:r>
            </a:p>
          </p:txBody>
        </p:sp>
        <p:grpSp>
          <p:nvGrpSpPr>
            <p:cNvPr id="184" name="Group 40"/>
            <p:cNvGrpSpPr/>
            <p:nvPr/>
          </p:nvGrpSpPr>
          <p:grpSpPr>
            <a:xfrm>
              <a:off x="1104898" y="4013727"/>
              <a:ext cx="6138700" cy="405872"/>
              <a:chOff x="0" y="0"/>
              <a:chExt cx="6138698" cy="405871"/>
            </a:xfrm>
          </p:grpSpPr>
          <p:sp>
            <p:nvSpPr>
              <p:cNvPr id="178" name="Rectangle 41"/>
              <p:cNvSpPr/>
              <p:nvPr/>
            </p:nvSpPr>
            <p:spPr>
              <a:xfrm>
                <a:off x="-1" y="-1"/>
                <a:ext cx="1655380" cy="405873"/>
              </a:xfrm>
              <a:prstGeom prst="rect">
                <a:avLst/>
              </a:prstGeom>
              <a:solidFill>
                <a:srgbClr val="F573FC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79" name="Rectangle 42"/>
              <p:cNvSpPr/>
              <p:nvPr/>
            </p:nvSpPr>
            <p:spPr>
              <a:xfrm>
                <a:off x="2207172" y="-1"/>
                <a:ext cx="3931527" cy="405873"/>
              </a:xfrm>
              <a:prstGeom prst="rect">
                <a:avLst/>
              </a:prstGeom>
              <a:solidFill>
                <a:srgbClr val="80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80" name="Rectangle 43"/>
              <p:cNvSpPr/>
              <p:nvPr/>
            </p:nvSpPr>
            <p:spPr>
              <a:xfrm>
                <a:off x="1655379" y="-1"/>
                <a:ext cx="551794" cy="40587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81" name="TextBox 44"/>
              <p:cNvSpPr txBox="1"/>
              <p:nvPr/>
            </p:nvSpPr>
            <p:spPr>
              <a:xfrm>
                <a:off x="68974" y="10358"/>
                <a:ext cx="1448457" cy="370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b="0">
                    <a:solidFill>
                      <a:srgbClr val="FFFFFF"/>
                    </a:solidFill>
                  </a:defRPr>
                </a:lvl1pPr>
              </a:lstStyle>
              <a:p>
                <a:r>
                  <a:t>UV</a:t>
                </a:r>
              </a:p>
            </p:txBody>
          </p:sp>
          <p:sp>
            <p:nvSpPr>
              <p:cNvPr id="182" name="TextBox 45"/>
              <p:cNvSpPr txBox="1"/>
              <p:nvPr/>
            </p:nvSpPr>
            <p:spPr>
              <a:xfrm>
                <a:off x="3172810" y="9019"/>
                <a:ext cx="1448457" cy="370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b="0">
                    <a:solidFill>
                      <a:srgbClr val="FFFFFF"/>
                    </a:solidFill>
                  </a:defRPr>
                </a:lvl1pPr>
              </a:lstStyle>
              <a:p>
                <a:r>
                  <a:t>Infrared</a:t>
                </a:r>
              </a:p>
            </p:txBody>
          </p:sp>
          <p:sp>
            <p:nvSpPr>
              <p:cNvPr id="183" name="TextBox 46"/>
              <p:cNvSpPr txBox="1"/>
              <p:nvPr/>
            </p:nvSpPr>
            <p:spPr>
              <a:xfrm>
                <a:off x="1190953" y="18038"/>
                <a:ext cx="1448457" cy="370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b="0">
                    <a:solidFill>
                      <a:srgbClr val="FFCC00"/>
                    </a:solidFill>
                  </a:defRPr>
                </a:lvl1pPr>
              </a:lstStyle>
              <a:p>
                <a:r>
                  <a:t>Vis</a:t>
                </a:r>
              </a:p>
            </p:txBody>
          </p:sp>
        </p:grp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" name="Rectangle 5"/>
          <p:cNvSpPr txBox="1"/>
          <p:nvPr/>
        </p:nvSpPr>
        <p:spPr>
          <a:xfrm>
            <a:off x="0" y="6517545"/>
            <a:ext cx="91440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Figure: The Light and Shade of Perovskite Solar Cells, Michael Grätzel, Nature Materials 13, pp. 838-842 (November 2014)</a:t>
            </a:r>
          </a:p>
        </p:txBody>
      </p:sp>
      <p:sp>
        <p:nvSpPr>
          <p:cNvPr id="2265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62000"/>
            <a:ext cx="8763000" cy="58674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1800">
                <a:solidFill>
                  <a:srgbClr val="FFD900"/>
                </a:solidFill>
              </a:defRPr>
            </a:pPr>
            <a:r>
              <a:t>Take as the basic repeating crystal building block ("unit cell"):</a:t>
            </a:r>
          </a:p>
          <a:p>
            <a:pPr>
              <a:defRPr sz="8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	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The CUBE with fat gray B's in its corners</a:t>
            </a:r>
          </a:p>
          <a:p>
            <a:pPr>
              <a:defRPr sz="1100"/>
            </a:pPr>
            <a:endParaRPr/>
          </a:p>
          <a:p>
            <a:pPr>
              <a:spcBef>
                <a:spcPts val="400"/>
              </a:spcBef>
              <a:defRPr sz="1800" b="1">
                <a:solidFill>
                  <a:srgbClr val="79D17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A</a:t>
            </a:r>
            <a:r>
              <a:rPr b="0">
                <a:solidFill>
                  <a:srgbClr val="FFFFFF"/>
                </a:solidFill>
              </a:rPr>
              <a:t> = Organic or inorganic cations (+) = green:  </a:t>
            </a:r>
            <a:r>
              <a:rPr>
                <a:solidFill>
                  <a:srgbClr val="FFD900"/>
                </a:solidFill>
              </a:rPr>
              <a:t>1 per cell</a:t>
            </a:r>
          </a:p>
          <a:p>
            <a:pPr>
              <a:defRPr sz="1200"/>
            </a:pPr>
            <a:endParaRPr/>
          </a:p>
          <a:p>
            <a:pPr>
              <a:spcBef>
                <a:spcPts val="400"/>
              </a:spcBef>
              <a:defRPr sz="1800" b="1">
                <a:solidFill>
                  <a:srgbClr val="C4C4C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B</a:t>
            </a:r>
            <a:r>
              <a:rPr b="0">
                <a:solidFill>
                  <a:srgbClr val="FFFFFF"/>
                </a:solidFill>
              </a:rPr>
              <a:t> = Metal cations (+) = gray:  </a:t>
            </a:r>
            <a:r>
              <a:rPr>
                <a:solidFill>
                  <a:srgbClr val="FBC901"/>
                </a:solidFill>
              </a:rPr>
              <a:t>1 per cell</a:t>
            </a:r>
          </a:p>
          <a:p>
            <a:pPr>
              <a:defRPr sz="8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	8 corner atoms x (1/8 of each inside our cube) = 1 inside each unit cell</a:t>
            </a:r>
          </a:p>
          <a:p>
            <a:pPr>
              <a:defRPr sz="1000"/>
            </a:pPr>
            <a:endParaRPr/>
          </a:p>
          <a:p>
            <a:pPr>
              <a:spcBef>
                <a:spcPts val="400"/>
              </a:spcBef>
              <a:defRPr sz="1800" b="1">
                <a:solidFill>
                  <a:srgbClr val="FCABF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X</a:t>
            </a:r>
            <a:r>
              <a:rPr b="0">
                <a:solidFill>
                  <a:srgbClr val="FFFFFF"/>
                </a:solidFill>
              </a:rPr>
              <a:t> = Anion (-), frequently halide = purple:  </a:t>
            </a:r>
            <a:r>
              <a:rPr>
                <a:solidFill>
                  <a:srgbClr val="FBC901"/>
                </a:solidFill>
              </a:rPr>
              <a:t>3 per cell</a:t>
            </a:r>
            <a:r>
              <a:rPr b="0">
                <a:solidFill>
                  <a:srgbClr val="FFFFFF"/>
                </a:solidFill>
              </a:rPr>
              <a:t>	</a:t>
            </a:r>
          </a:p>
          <a:p>
            <a:pPr>
              <a:defRPr sz="9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	Don't count any atoms outside of the gray atom bounded cube</a:t>
            </a:r>
          </a:p>
          <a:p>
            <a:pPr>
              <a:defRPr sz="9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	Every gray cube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edge</a:t>
            </a:r>
            <a:r>
              <a:t> (12 of them) has a purple X atom at its center </a:t>
            </a:r>
          </a:p>
          <a:p>
            <a:pPr>
              <a:defRPr sz="9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	But only ¼ of each of those purple X atoms is inside our cube  (i.e.     )</a:t>
            </a:r>
          </a:p>
          <a:p>
            <a:pPr>
              <a:defRPr sz="9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	Thus X count = 12 edge atoms x (1/4 of each inside or cube) = 1</a:t>
            </a:r>
            <a:endParaRPr b="1">
              <a:solidFill>
                <a:srgbClr val="FFD900"/>
              </a:solidFill>
              <a:latin typeface="Tahoma"/>
              <a:ea typeface="Tahoma"/>
              <a:cs typeface="Tahoma"/>
              <a:sym typeface="Tahoma"/>
            </a:endParaRPr>
          </a:p>
          <a:p>
            <a:endParaRPr sz="1600"/>
          </a:p>
          <a:p>
            <a:pPr algn="ctr">
              <a:spcBef>
                <a:spcPts val="400"/>
              </a:spcBef>
              <a:defRPr sz="1800" b="1">
                <a:solidFill>
                  <a:srgbClr val="FFD9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So general formula of repeating perovskite unit cell is: ABX</a:t>
            </a:r>
            <a:r>
              <a:rPr baseline="-25000"/>
              <a:t>3  </a:t>
            </a:r>
          </a:p>
        </p:txBody>
      </p:sp>
      <p:sp>
        <p:nvSpPr>
          <p:cNvPr id="2266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5943600" cy="685800"/>
          </a:xfrm>
          <a:prstGeom prst="rect">
            <a:avLst/>
          </a:prstGeom>
        </p:spPr>
        <p:txBody>
          <a:bodyPr/>
          <a:lstStyle/>
          <a:p>
            <a:r>
              <a:t>The Perovskite family structure and formula:</a:t>
            </a:r>
          </a:p>
        </p:txBody>
      </p:sp>
      <p:pic>
        <p:nvPicPr>
          <p:cNvPr id="2267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81800" y="152400"/>
            <a:ext cx="2293205" cy="22864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72" name="Group 138"/>
          <p:cNvGrpSpPr/>
          <p:nvPr/>
        </p:nvGrpSpPr>
        <p:grpSpPr>
          <a:xfrm>
            <a:off x="7543799" y="5018193"/>
            <a:ext cx="152401" cy="135577"/>
            <a:chOff x="0" y="0"/>
            <a:chExt cx="152400" cy="135575"/>
          </a:xfrm>
        </p:grpSpPr>
        <p:sp>
          <p:nvSpPr>
            <p:cNvPr id="2268" name="Oval 8"/>
            <p:cNvSpPr/>
            <p:nvPr/>
          </p:nvSpPr>
          <p:spPr>
            <a:xfrm>
              <a:off x="284" y="-1"/>
              <a:ext cx="143701" cy="134791"/>
            </a:xfrm>
            <a:prstGeom prst="ellipse">
              <a:avLst/>
            </a:prstGeom>
            <a:solidFill>
              <a:srgbClr val="F573F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2271" name="Group 134"/>
            <p:cNvGrpSpPr/>
            <p:nvPr/>
          </p:nvGrpSpPr>
          <p:grpSpPr>
            <a:xfrm>
              <a:off x="-1" y="787"/>
              <a:ext cx="152401" cy="134789"/>
              <a:chOff x="0" y="0"/>
              <a:chExt cx="152400" cy="134787"/>
            </a:xfrm>
          </p:grpSpPr>
          <p:sp>
            <p:nvSpPr>
              <p:cNvPr id="2269" name="Straight Connector 111"/>
              <p:cNvSpPr/>
              <p:nvPr/>
            </p:nvSpPr>
            <p:spPr>
              <a:xfrm>
                <a:off x="71340" y="0"/>
                <a:ext cx="1588" cy="134789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70" name="Straight Connector 123"/>
              <p:cNvSpPr/>
              <p:nvPr/>
            </p:nvSpPr>
            <p:spPr>
              <a:xfrm flipH="1" flipV="1">
                <a:off x="-1" y="66129"/>
                <a:ext cx="152401" cy="1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858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	For Perovskites used in solar cells:</a:t>
            </a:r>
          </a:p>
        </p:txBody>
      </p:sp>
      <p:sp>
        <p:nvSpPr>
          <p:cNvPr id="2275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914400"/>
            <a:ext cx="8915400" cy="569214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1800"/>
            </a:pPr>
            <a:r>
              <a:t>			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ABX</a:t>
            </a:r>
            <a:r>
              <a:rPr b="1" baseline="-25000">
                <a:latin typeface="Tahoma"/>
                <a:ea typeface="Tahoma"/>
                <a:cs typeface="Tahoma"/>
                <a:sym typeface="Tahoma"/>
              </a:rPr>
              <a:t>3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 is made up of:</a:t>
            </a:r>
          </a:p>
          <a:p>
            <a:pPr>
              <a:defRPr sz="1100"/>
            </a:pPr>
            <a:endParaRPr/>
          </a:p>
          <a:p>
            <a:pPr>
              <a:spcBef>
                <a:spcPts val="400"/>
              </a:spcBef>
              <a:defRPr sz="1800" b="1">
                <a:solidFill>
                  <a:srgbClr val="79D17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A </a:t>
            </a:r>
            <a:r>
              <a:rPr b="0">
                <a:solidFill>
                  <a:srgbClr val="FFFFFF"/>
                </a:solidFill>
              </a:rPr>
              <a:t>organic cation = </a:t>
            </a:r>
            <a:r>
              <a:rPr>
                <a:solidFill>
                  <a:srgbClr val="FFD900"/>
                </a:solidFill>
              </a:rPr>
              <a:t>Methylammonium</a:t>
            </a:r>
            <a:r>
              <a:rPr b="0">
                <a:solidFill>
                  <a:srgbClr val="FFFFFF"/>
                </a:solidFill>
              </a:rPr>
              <a:t> (CH</a:t>
            </a:r>
            <a:r>
              <a:rPr baseline="-25000">
                <a:solidFill>
                  <a:srgbClr val="FFFFFF"/>
                </a:solidFill>
              </a:rPr>
              <a:t>3</a:t>
            </a:r>
            <a:r>
              <a:rPr b="0">
                <a:solidFill>
                  <a:srgbClr val="FFFFFF"/>
                </a:solidFill>
              </a:rPr>
              <a:t>NH</a:t>
            </a:r>
            <a:r>
              <a:rPr baseline="-25000">
                <a:solidFill>
                  <a:srgbClr val="FFFFFF"/>
                </a:solidFill>
              </a:rPr>
              <a:t>3</a:t>
            </a:r>
            <a:r>
              <a:rPr baseline="30000">
                <a:solidFill>
                  <a:srgbClr val="FFFFFF"/>
                </a:solidFill>
              </a:rPr>
              <a:t>+</a:t>
            </a:r>
            <a:r>
              <a:rPr b="0">
                <a:solidFill>
                  <a:srgbClr val="FFFFFF"/>
                </a:solidFill>
              </a:rPr>
              <a:t>)</a:t>
            </a:r>
          </a:p>
          <a:p>
            <a:pPr>
              <a:defRPr sz="1200"/>
            </a:pPr>
            <a:endParaRPr/>
          </a:p>
          <a:p>
            <a:pPr>
              <a:spcBef>
                <a:spcPts val="400"/>
              </a:spcBef>
              <a:defRPr sz="1800" b="1">
                <a:solidFill>
                  <a:srgbClr val="C4C4C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B </a:t>
            </a:r>
            <a:r>
              <a:rPr b="0">
                <a:solidFill>
                  <a:srgbClr val="FFFFFF"/>
                </a:solidFill>
              </a:rPr>
              <a:t>metal cation  =  </a:t>
            </a:r>
            <a:r>
              <a:rPr>
                <a:solidFill>
                  <a:srgbClr val="FFD900"/>
                </a:solidFill>
              </a:rPr>
              <a:t>Lead</a:t>
            </a:r>
            <a:r>
              <a:rPr b="0">
                <a:solidFill>
                  <a:srgbClr val="FFFFFF"/>
                </a:solidFill>
              </a:rPr>
              <a:t> (Pb</a:t>
            </a:r>
            <a:r>
              <a:rPr baseline="30000">
                <a:solidFill>
                  <a:srgbClr val="FFFFFF"/>
                </a:solidFill>
              </a:rPr>
              <a:t>+</a:t>
            </a:r>
            <a:r>
              <a:rPr b="0">
                <a:solidFill>
                  <a:srgbClr val="FFFFFF"/>
                </a:solidFill>
              </a:rPr>
              <a:t>)</a:t>
            </a:r>
          </a:p>
          <a:p>
            <a:pPr>
              <a:defRPr sz="1200"/>
            </a:pPr>
            <a:endParaRPr/>
          </a:p>
          <a:p>
            <a:pPr>
              <a:spcBef>
                <a:spcPts val="400"/>
              </a:spcBef>
              <a:defRPr sz="1800" b="1">
                <a:solidFill>
                  <a:srgbClr val="FCABF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X </a:t>
            </a:r>
            <a:r>
              <a:rPr b="0">
                <a:solidFill>
                  <a:srgbClr val="FFFFFF"/>
                </a:solidFill>
              </a:rPr>
              <a:t>anion = </a:t>
            </a:r>
            <a:r>
              <a:rPr>
                <a:solidFill>
                  <a:srgbClr val="FFD900"/>
                </a:solidFill>
              </a:rPr>
              <a:t>Iodine</a:t>
            </a:r>
            <a:r>
              <a:rPr b="0">
                <a:solidFill>
                  <a:srgbClr val="FFFFFF"/>
                </a:solidFill>
              </a:rPr>
              <a:t> (I</a:t>
            </a:r>
            <a:r>
              <a:rPr baseline="30000">
                <a:solidFill>
                  <a:srgbClr val="FFFFFF"/>
                </a:solidFill>
              </a:rPr>
              <a:t>-</a:t>
            </a:r>
            <a:r>
              <a:rPr b="0">
                <a:solidFill>
                  <a:srgbClr val="FFFFFF"/>
                </a:solidFill>
              </a:rPr>
              <a:t>) and/or </a:t>
            </a:r>
            <a:r>
              <a:rPr>
                <a:solidFill>
                  <a:srgbClr val="FFD900"/>
                </a:solidFill>
              </a:rPr>
              <a:t>Bromine</a:t>
            </a:r>
            <a:r>
              <a:rPr b="0">
                <a:solidFill>
                  <a:srgbClr val="FFFFFF"/>
                </a:solidFill>
              </a:rPr>
              <a:t> (Br</a:t>
            </a:r>
            <a:r>
              <a:rPr baseline="30000">
                <a:solidFill>
                  <a:srgbClr val="FFFFFF"/>
                </a:solidFill>
              </a:rPr>
              <a:t>-</a:t>
            </a:r>
            <a:r>
              <a:rPr b="0">
                <a:solidFill>
                  <a:srgbClr val="FFFFFF"/>
                </a:solidFill>
              </a:rPr>
              <a:t>) and/or </a:t>
            </a:r>
            <a:r>
              <a:rPr>
                <a:solidFill>
                  <a:srgbClr val="FFD900"/>
                </a:solidFill>
              </a:rPr>
              <a:t>Chlorine</a:t>
            </a:r>
            <a:r>
              <a:rPr b="0">
                <a:solidFill>
                  <a:srgbClr val="FFFFFF"/>
                </a:solidFill>
              </a:rPr>
              <a:t> (Cl</a:t>
            </a:r>
            <a:r>
              <a:rPr baseline="30000">
                <a:solidFill>
                  <a:srgbClr val="FFFFFF"/>
                </a:solidFill>
              </a:rPr>
              <a:t>-</a:t>
            </a:r>
            <a:r>
              <a:rPr b="0">
                <a:solidFill>
                  <a:srgbClr val="FFFFFF"/>
                </a:solidFill>
              </a:rPr>
              <a:t>)</a:t>
            </a:r>
          </a:p>
          <a:p>
            <a:pPr>
              <a:defRPr sz="1800"/>
            </a:pPr>
            <a:endParaRPr/>
          </a:p>
          <a:p>
            <a:pPr algn="ctr">
              <a:spcBef>
                <a:spcPts val="400"/>
              </a:spcBef>
              <a:defRPr sz="1800"/>
            </a:pPr>
            <a:r>
              <a:t>Synthesis DOES NOT REQUIRE energy-intensive high temperature crystal growth!</a:t>
            </a:r>
          </a:p>
          <a:p>
            <a:pPr>
              <a:defRPr sz="18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Perovskites can instead be evaporated onto surfaces OR</a:t>
            </a:r>
          </a:p>
          <a:p>
            <a:pPr>
              <a:defRPr sz="1200"/>
            </a:pPr>
            <a:endParaRPr/>
          </a:p>
          <a:p>
            <a:pPr>
              <a:spcBef>
                <a:spcPts val="400"/>
              </a:spcBef>
              <a:defRPr sz="1800" b="1">
                <a:latin typeface="Tahoma"/>
                <a:ea typeface="Tahoma"/>
                <a:cs typeface="Tahoma"/>
                <a:sym typeface="Tahoma"/>
              </a:defRPr>
            </a:pPr>
            <a:r>
              <a:t>	</a:t>
            </a:r>
            <a:r>
              <a:rPr>
                <a:solidFill>
                  <a:srgbClr val="FFD900"/>
                </a:solidFill>
              </a:rPr>
              <a:t>Deposited from liquid </a:t>
            </a:r>
            <a:r>
              <a:rPr b="0">
                <a:solidFill>
                  <a:srgbClr val="FFD900"/>
                </a:solidFill>
              </a:rPr>
              <a:t>using PbX</a:t>
            </a:r>
            <a:r>
              <a:rPr b="0" baseline="-25000">
                <a:solidFill>
                  <a:srgbClr val="FFD900"/>
                </a:solidFill>
              </a:rPr>
              <a:t>2</a:t>
            </a:r>
            <a:r>
              <a:rPr b="0">
                <a:solidFill>
                  <a:srgbClr val="FFD900"/>
                </a:solidFill>
              </a:rPr>
              <a:t> and CH</a:t>
            </a:r>
            <a:r>
              <a:rPr b="0" baseline="-25000">
                <a:solidFill>
                  <a:srgbClr val="FFD900"/>
                </a:solidFill>
              </a:rPr>
              <a:t>3</a:t>
            </a:r>
            <a:r>
              <a:rPr b="0">
                <a:solidFill>
                  <a:srgbClr val="FFD900"/>
                </a:solidFill>
              </a:rPr>
              <a:t>NH</a:t>
            </a:r>
            <a:r>
              <a:rPr b="0" baseline="-25000">
                <a:solidFill>
                  <a:srgbClr val="FFD900"/>
                </a:solidFill>
              </a:rPr>
              <a:t>3</a:t>
            </a:r>
            <a:r>
              <a:rPr b="0">
                <a:solidFill>
                  <a:srgbClr val="FFD900"/>
                </a:solidFill>
              </a:rPr>
              <a:t>X dissolved in solvents</a:t>
            </a:r>
          </a:p>
          <a:p>
            <a:endParaRPr sz="1600"/>
          </a:p>
          <a:p>
            <a:pPr>
              <a:spcBef>
                <a:spcPts val="400"/>
              </a:spcBef>
              <a:defRPr sz="1800"/>
            </a:pPr>
            <a:r>
              <a:t>Offering:	1) Simple (almost trivial!) fabrication technology</a:t>
            </a:r>
          </a:p>
          <a:p>
            <a:pPr>
              <a:defRPr sz="9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	2) Excellent performance due to long free electron / hole diffusion lengths</a:t>
            </a:r>
          </a:p>
          <a:p>
            <a:pPr>
              <a:defRPr sz="10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	3) Combined or separated absorption + hole &amp; electron transport by layer</a:t>
            </a:r>
          </a:p>
        </p:txBody>
      </p:sp>
      <p:pic>
        <p:nvPicPr>
          <p:cNvPr id="2276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81800" y="152400"/>
            <a:ext cx="2293205" cy="2286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8" name="Rectangle 5"/>
          <p:cNvSpPr txBox="1"/>
          <p:nvPr/>
        </p:nvSpPr>
        <p:spPr>
          <a:xfrm>
            <a:off x="304800" y="65080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b="0" i="1" baseline="30000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1</a:t>
            </a:r>
            <a:r>
              <a:rPr baseline="0"/>
              <a:t>The Light and Shade of Perovskite Solar Cells, Michael Grätzel, Nature Materials 13, pp. 838-842 (November 2014)</a:t>
            </a:r>
          </a:p>
        </p:txBody>
      </p:sp>
      <p:sp>
        <p:nvSpPr>
          <p:cNvPr id="2279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85800"/>
          </a:xfrm>
          <a:prstGeom prst="rect">
            <a:avLst/>
          </a:prstGeom>
        </p:spPr>
        <p:txBody>
          <a:bodyPr/>
          <a:lstStyle/>
          <a:p>
            <a:r>
              <a:t>Which makes Perovskites sound like the PV silver bullet</a:t>
            </a:r>
          </a:p>
        </p:txBody>
      </p:sp>
      <p:sp>
        <p:nvSpPr>
          <p:cNvPr id="2280" name="Rectangle 3"/>
          <p:cNvSpPr txBox="1">
            <a:spLocks noGrp="1"/>
          </p:cNvSpPr>
          <p:nvPr>
            <p:ph type="body" idx="1"/>
          </p:nvPr>
        </p:nvSpPr>
        <p:spPr>
          <a:xfrm>
            <a:off x="304800" y="741680"/>
            <a:ext cx="8534400" cy="561902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1800"/>
            </a:pPr>
            <a:r>
              <a:t>But the "fly in the ointment" is:</a:t>
            </a:r>
          </a:p>
          <a:p>
            <a:pPr>
              <a:defRPr sz="8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	- The most common Perovskites are built around toxic lead</a:t>
            </a:r>
          </a:p>
          <a:p>
            <a:pPr>
              <a:defRPr sz="8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	- And, because Perovskites go together so easily, they also fall back apart!</a:t>
            </a:r>
          </a:p>
          <a:p>
            <a:pPr>
              <a:defRPr sz="1400"/>
            </a:pPr>
            <a:endParaRPr/>
          </a:p>
          <a:p>
            <a:pPr>
              <a:spcBef>
                <a:spcPts val="400"/>
              </a:spcBef>
              <a:defRPr sz="1800">
                <a:solidFill>
                  <a:srgbClr val="FFD900"/>
                </a:solidFill>
              </a:defRPr>
            </a:pPr>
            <a:r>
              <a:t>Specifically: In contact with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water</a:t>
            </a:r>
            <a:r>
              <a:t>, lead iodide Perovskite releases PbI</a:t>
            </a:r>
          </a:p>
          <a:p>
            <a:pPr>
              <a:defRPr sz="9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	Which is a known carcinogen</a:t>
            </a:r>
          </a:p>
          <a:p>
            <a:pPr>
              <a:defRPr sz="9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		That is banned in many countries </a:t>
            </a:r>
            <a:r>
              <a:rPr baseline="30000"/>
              <a:t>1</a:t>
            </a:r>
          </a:p>
          <a:p>
            <a:pPr>
              <a:defRPr sz="1800" baseline="300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This has fueled intensive research on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alternate Perovskites</a:t>
            </a:r>
          </a:p>
          <a:p>
            <a:pPr>
              <a:defRPr sz="9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	Including those which replace Pb with Sn</a:t>
            </a:r>
          </a:p>
          <a:p>
            <a:pPr>
              <a:defRPr sz="9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		But these have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not</a:t>
            </a:r>
            <a:r>
              <a:t> yet produced comparable solar cell performance</a:t>
            </a:r>
          </a:p>
          <a:p>
            <a:pPr>
              <a:defRPr sz="9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			Nor do they achieve comparable cell stability/lifetimes</a:t>
            </a:r>
          </a:p>
          <a:p>
            <a:pPr>
              <a:defRPr sz="1100"/>
            </a:pPr>
            <a:endParaRPr/>
          </a:p>
          <a:p>
            <a:pPr algn="ctr">
              <a:spcBef>
                <a:spcPts val="400"/>
              </a:spcBef>
              <a:defRPr sz="1800">
                <a:solidFill>
                  <a:srgbClr val="FFD900"/>
                </a:solidFill>
              </a:defRPr>
            </a:pPr>
            <a:r>
              <a:t>So Perovskite PV is a "Stay tuned for further developments" sort of story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2" name="Rectangle 2"/>
          <p:cNvSpPr txBox="1">
            <a:spLocks noGrp="1"/>
          </p:cNvSpPr>
          <p:nvPr>
            <p:ph type="title"/>
          </p:nvPr>
        </p:nvSpPr>
        <p:spPr>
          <a:xfrm>
            <a:off x="152400" y="190500"/>
            <a:ext cx="8686800" cy="381000"/>
          </a:xfrm>
          <a:prstGeom prst="rect">
            <a:avLst/>
          </a:prstGeom>
        </p:spPr>
        <p:txBody>
          <a:bodyPr/>
          <a:lstStyle>
            <a:lvl1pPr defTabSz="434340">
              <a:defRPr sz="2090" i="1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Completing the emerging group are Organic PV and Quantum Dot Cells:</a:t>
            </a:r>
          </a:p>
        </p:txBody>
      </p:sp>
      <p:sp>
        <p:nvSpPr>
          <p:cNvPr id="2283" name="Rectangle 2"/>
          <p:cNvSpPr txBox="1"/>
          <p:nvPr/>
        </p:nvSpPr>
        <p:spPr>
          <a:xfrm rot="16200000">
            <a:off x="6406343" y="2773198"/>
            <a:ext cx="436157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ctr">
            <a:normAutofit/>
          </a:bodyPr>
          <a:lstStyle>
            <a:lvl1pPr algn="ctr" defTabSz="457200">
              <a:defRPr sz="15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Efficiency of light to electric power conversion</a:t>
            </a:r>
          </a:p>
        </p:txBody>
      </p:sp>
      <p:pic>
        <p:nvPicPr>
          <p:cNvPr id="2284" name="NREL Research Cell Efficiency Records 2016 - Emerging PV.jpg" descr="NREL Research Cell Efficiency Records 2016 - Emerging PV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8955" y="1009098"/>
            <a:ext cx="7049706" cy="3835714"/>
          </a:xfrm>
          <a:prstGeom prst="rect">
            <a:avLst/>
          </a:prstGeom>
          <a:ln w="12700">
            <a:miter lim="400000"/>
          </a:ln>
        </p:spPr>
      </p:pic>
      <p:sp>
        <p:nvSpPr>
          <p:cNvPr id="2285" name="Rectangle 2"/>
          <p:cNvSpPr txBox="1"/>
          <p:nvPr/>
        </p:nvSpPr>
        <p:spPr>
          <a:xfrm>
            <a:off x="2845863" y="4091373"/>
            <a:ext cx="16427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ctr">
            <a:normAutofit/>
          </a:bodyPr>
          <a:lstStyle>
            <a:lvl1pPr algn="ctr" defTabSz="457200">
              <a:defRPr sz="1600">
                <a:solidFill>
                  <a:srgbClr val="FF93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Organic Cells</a:t>
            </a:r>
          </a:p>
        </p:txBody>
      </p:sp>
      <p:sp>
        <p:nvSpPr>
          <p:cNvPr id="2286" name="Rectangle 2"/>
          <p:cNvSpPr txBox="1"/>
          <p:nvPr/>
        </p:nvSpPr>
        <p:spPr>
          <a:xfrm>
            <a:off x="5595863" y="3392873"/>
            <a:ext cx="207989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ctr">
            <a:normAutofit/>
          </a:bodyPr>
          <a:lstStyle>
            <a:lvl1pPr algn="ctr" defTabSz="457200">
              <a:defRPr sz="1600">
                <a:solidFill>
                  <a:srgbClr val="FF93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Quantum Dot Cells</a:t>
            </a:r>
          </a:p>
        </p:txBody>
      </p:sp>
      <p:pic>
        <p:nvPicPr>
          <p:cNvPr id="2287" name="NREL Research Cell Efficiency Records 2016 - Emerging PV key.jpg" descr="NREL Research Cell Efficiency Records 2016 - Emerging PV key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96795" y="5181027"/>
            <a:ext cx="2214026" cy="14186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9" name="Rectangle 2"/>
          <p:cNvSpPr txBox="1">
            <a:spLocks noGrp="1"/>
          </p:cNvSpPr>
          <p:nvPr>
            <p:ph type="title"/>
          </p:nvPr>
        </p:nvSpPr>
        <p:spPr>
          <a:xfrm>
            <a:off x="152400" y="152400"/>
            <a:ext cx="8686800" cy="381000"/>
          </a:xfrm>
          <a:prstGeom prst="rect">
            <a:avLst/>
          </a:prstGeom>
        </p:spPr>
        <p:txBody>
          <a:bodyPr/>
          <a:lstStyle>
            <a:lvl1pPr defTabSz="443484">
              <a:defRPr sz="1940" b="1" i="0">
                <a:effectLst>
                  <a:outerShdw blurRad="36957" dist="36957" dir="2700000" rotWithShape="0">
                    <a:srgbClr val="000000"/>
                  </a:outerShdw>
                </a:effectLst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b="0" i="1">
                <a:latin typeface="+mj-lt"/>
                <a:ea typeface="+mj-ea"/>
                <a:cs typeface="+mj-cs"/>
                <a:sym typeface="Arial"/>
              </a:defRPr>
            </a:pPr>
            <a:r>
              <a:rPr b="1" i="0">
                <a:latin typeface="Tahoma"/>
                <a:ea typeface="Tahoma"/>
                <a:cs typeface="Tahoma"/>
                <a:sym typeface="Tahoma"/>
              </a:rPr>
              <a:t>"Organic" PV cells share the chemistry of earth-borne life:</a:t>
            </a:r>
          </a:p>
        </p:txBody>
      </p:sp>
      <p:sp>
        <p:nvSpPr>
          <p:cNvPr id="2290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685800"/>
            <a:ext cx="8763000" cy="5938943"/>
          </a:xfrm>
          <a:prstGeom prst="rect">
            <a:avLst/>
          </a:prstGeom>
        </p:spPr>
        <p:txBody>
          <a:bodyPr/>
          <a:lstStyle/>
          <a:p>
            <a:pPr defTabSz="434340">
              <a:spcBef>
                <a:spcPts val="400"/>
              </a:spcBef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Using complex molecules &amp; polymers consisting of mostly C, H, O &amp; N</a:t>
            </a:r>
          </a:p>
          <a:p>
            <a:pPr defTabSz="43434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434340">
              <a:spcBef>
                <a:spcPts val="400"/>
              </a:spcBef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	Organic cells work, they can be very cheap to build, they can literally be flexible</a:t>
            </a:r>
          </a:p>
          <a:p>
            <a:pPr defTabSz="43434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14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434340">
              <a:spcBef>
                <a:spcPts val="400"/>
              </a:spcBef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But you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know</a:t>
            </a:r>
            <a:r>
              <a:t> what happens if organics are left in sunlight (e.g., rubbers &amp; plastics)</a:t>
            </a:r>
          </a:p>
          <a:p>
            <a:pPr defTabSz="43434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434340">
              <a:spcBef>
                <a:spcPts val="400"/>
              </a:spcBef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	They fade, crack, and eventually crumble - Why?	   Answer:</a:t>
            </a:r>
          </a:p>
          <a:p>
            <a:pPr defTabSz="43434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760">
                <a:solidFill>
                  <a:srgbClr val="FCABF0"/>
                </a:solidFill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434340">
              <a:spcBef>
                <a:spcPts val="400"/>
              </a:spcBef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solidFill>
                  <a:srgbClr val="FCABF0"/>
                </a:solidFill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	UV not only liberates electrons from organic bonds, it often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breaks</a:t>
            </a:r>
            <a:r>
              <a:t> those bonds</a:t>
            </a:r>
          </a:p>
          <a:p>
            <a:pPr defTabSz="434340">
              <a:spcBef>
                <a:spcPts val="400"/>
              </a:spcBef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570">
                <a:solidFill>
                  <a:srgbClr val="FCABF0"/>
                </a:solidFill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608851" defTabSz="434340">
              <a:spcBef>
                <a:spcPts val="400"/>
              </a:spcBef>
              <a:buSzTx/>
              <a:buNone/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=&gt; A major reason Organic PV cells end up at the very bottom of NREL's chart</a:t>
            </a:r>
          </a:p>
          <a:p>
            <a:pPr defTabSz="43434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330">
                <a:solidFill>
                  <a:srgbClr val="FCABF0"/>
                </a:solidFill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434340">
              <a:spcBef>
                <a:spcPts val="400"/>
              </a:spcBef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But one group of </a:t>
            </a:r>
            <a:r>
              <a:rPr b="1">
                <a:solidFill>
                  <a:srgbClr val="FBC901"/>
                </a:solidFill>
                <a:latin typeface="Tahoma"/>
                <a:ea typeface="Tahoma"/>
                <a:cs typeface="Tahoma"/>
                <a:sym typeface="Tahoma"/>
              </a:rPr>
              <a:t>TOUGH ORGANICS </a:t>
            </a:r>
            <a:r>
              <a:t>has been getting a lot of </a:t>
            </a:r>
            <a:r>
              <a:rPr b="1">
                <a:solidFill>
                  <a:srgbClr val="FBC901"/>
                </a:solidFill>
                <a:latin typeface="Tahoma"/>
                <a:ea typeface="Tahoma"/>
                <a:cs typeface="Tahoma"/>
                <a:sym typeface="Tahoma"/>
              </a:rPr>
              <a:t>press attention</a:t>
            </a:r>
            <a:r>
              <a:t>:</a:t>
            </a:r>
          </a:p>
          <a:p>
            <a:pPr defTabSz="43434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045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434340">
              <a:spcBef>
                <a:spcPts val="400"/>
              </a:spcBef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	Graphene:					Carbon Nanotubes - CNTs (Rolls of Graphene)</a:t>
            </a:r>
          </a:p>
          <a:p>
            <a:pPr defTabSz="43434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43434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43434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43434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228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algn="ctr" defTabSz="434340">
              <a:spcBef>
                <a:spcPts val="400"/>
              </a:spcBef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But these "tough organics" appear </a:t>
            </a:r>
            <a:r>
              <a:rPr b="1">
                <a:solidFill>
                  <a:srgbClr val="FFD900"/>
                </a:solidFill>
                <a:latin typeface="Tahoma"/>
                <a:ea typeface="Tahoma"/>
                <a:cs typeface="Tahoma"/>
                <a:sym typeface="Tahoma"/>
              </a:rPr>
              <a:t>NOWHERE</a:t>
            </a:r>
            <a:r>
              <a:t> on NREL's Best PV Cell chart!</a:t>
            </a:r>
          </a:p>
          <a:p>
            <a:pPr defTabSz="43434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95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algn="ctr" defTabSz="434340">
              <a:spcBef>
                <a:spcPts val="400"/>
              </a:spcBef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solidFill>
                  <a:srgbClr val="FFD900"/>
                </a:solidFill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So why all of the hype?  What is really going on?</a:t>
            </a:r>
            <a:r>
              <a:rPr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2291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0811" y="4470400"/>
            <a:ext cx="1718690" cy="1158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2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rcRect t="30000" b="32499"/>
          <a:stretch>
            <a:fillRect/>
          </a:stretch>
        </p:blipFill>
        <p:spPr>
          <a:xfrm>
            <a:off x="4741333" y="4508500"/>
            <a:ext cx="2370667" cy="1143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4" name="Rectangle 2"/>
          <p:cNvSpPr txBox="1">
            <a:spLocks noGrp="1"/>
          </p:cNvSpPr>
          <p:nvPr>
            <p:ph type="title"/>
          </p:nvPr>
        </p:nvSpPr>
        <p:spPr>
          <a:xfrm>
            <a:off x="152400" y="152400"/>
            <a:ext cx="8686800" cy="381000"/>
          </a:xfrm>
          <a:prstGeom prst="rect">
            <a:avLst/>
          </a:prstGeom>
        </p:spPr>
        <p:txBody>
          <a:bodyPr/>
          <a:lstStyle/>
          <a:p>
            <a:pPr defTabSz="443484">
              <a:defRPr sz="1940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To explain, I need to discuss the </a:t>
            </a:r>
            <a:r>
              <a:rPr b="1" i="0">
                <a:latin typeface="Tahoma"/>
                <a:ea typeface="Tahoma"/>
                <a:cs typeface="Tahoma"/>
                <a:sym typeface="Tahoma"/>
              </a:rPr>
              <a:t>complete</a:t>
            </a:r>
            <a:r>
              <a:t> structure of a solar cell:</a:t>
            </a:r>
          </a:p>
        </p:txBody>
      </p:sp>
      <p:sp>
        <p:nvSpPr>
          <p:cNvPr id="2295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685800"/>
            <a:ext cx="8763000" cy="5791200"/>
          </a:xfrm>
          <a:prstGeom prst="rect">
            <a:avLst/>
          </a:prstGeom>
        </p:spPr>
        <p:txBody>
          <a:bodyPr/>
          <a:lstStyle/>
          <a:p>
            <a:pPr defTabSz="457200">
              <a:spcBef>
                <a:spcPts val="400"/>
              </a:spcBef>
              <a:defRPr sz="1800"/>
            </a:pPr>
            <a:r>
              <a:t>Which would have to include at least these parts:</a:t>
            </a:r>
          </a:p>
          <a:p>
            <a:pPr defTabSz="457200">
              <a:defRPr sz="1800">
                <a:solidFill>
                  <a:srgbClr val="FFD900"/>
                </a:solidFill>
              </a:defRPr>
            </a:pPr>
            <a:endParaRPr/>
          </a:p>
          <a:p>
            <a:pPr defTabSz="457200">
              <a:defRPr sz="1800">
                <a:solidFill>
                  <a:srgbClr val="FFD900"/>
                </a:solidFill>
              </a:defRPr>
            </a:pPr>
            <a:endParaRPr/>
          </a:p>
          <a:p>
            <a:pPr defTabSz="457200">
              <a:defRPr sz="1800">
                <a:solidFill>
                  <a:srgbClr val="FFD900"/>
                </a:solidFill>
              </a:defRPr>
            </a:pPr>
            <a:endParaRPr/>
          </a:p>
          <a:p>
            <a:pPr defTabSz="457200">
              <a:defRPr sz="1800">
                <a:solidFill>
                  <a:srgbClr val="FFD900"/>
                </a:solidFill>
              </a:defRPr>
            </a:pPr>
            <a:endParaRPr/>
          </a:p>
          <a:p>
            <a:pPr defTabSz="457200">
              <a:defRPr sz="1800">
                <a:solidFill>
                  <a:srgbClr val="FFD900"/>
                </a:solidFill>
              </a:defRPr>
            </a:pPr>
            <a:endParaRPr/>
          </a:p>
          <a:p>
            <a:pPr defTabSz="457200">
              <a:defRPr sz="1800">
                <a:solidFill>
                  <a:srgbClr val="FFD900"/>
                </a:solidFill>
              </a:defRPr>
            </a:pPr>
            <a:endParaRPr/>
          </a:p>
          <a:p>
            <a:pPr defTabSz="457200">
              <a:defRPr sz="1800">
                <a:solidFill>
                  <a:srgbClr val="FFD900"/>
                </a:solidFill>
              </a:defRPr>
            </a:pPr>
            <a:endParaRPr/>
          </a:p>
          <a:p>
            <a:pPr defTabSz="457200">
              <a:spcBef>
                <a:spcPts val="400"/>
              </a:spcBef>
              <a:defRPr sz="1800"/>
            </a:pPr>
            <a:r>
              <a:t>But likely with these final proportions / arrangement:</a:t>
            </a:r>
          </a:p>
        </p:txBody>
      </p:sp>
      <p:grpSp>
        <p:nvGrpSpPr>
          <p:cNvPr id="2322" name="Group 46"/>
          <p:cNvGrpSpPr/>
          <p:nvPr/>
        </p:nvGrpSpPr>
        <p:grpSpPr>
          <a:xfrm>
            <a:off x="381000" y="1295400"/>
            <a:ext cx="8534401" cy="1889761"/>
            <a:chOff x="0" y="0"/>
            <a:chExt cx="8534400" cy="1889760"/>
          </a:xfrm>
        </p:grpSpPr>
        <p:sp>
          <p:nvSpPr>
            <p:cNvPr id="2296" name="Rectangle 112"/>
            <p:cNvSpPr/>
            <p:nvPr/>
          </p:nvSpPr>
          <p:spPr>
            <a:xfrm flipH="1">
              <a:off x="2887771" y="2128"/>
              <a:ext cx="2780095" cy="904776"/>
            </a:xfrm>
            <a:prstGeom prst="rect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97" name="Rectangle 150"/>
            <p:cNvSpPr/>
            <p:nvPr/>
          </p:nvSpPr>
          <p:spPr>
            <a:xfrm>
              <a:off x="2057400" y="2664"/>
              <a:ext cx="805178" cy="904777"/>
            </a:xfrm>
            <a:prstGeom prst="rect">
              <a:avLst/>
            </a:prstGeom>
            <a:solidFill>
              <a:srgbClr val="6D6D6D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98" name="Left Arrow 157"/>
            <p:cNvSpPr/>
            <p:nvPr/>
          </p:nvSpPr>
          <p:spPr>
            <a:xfrm>
              <a:off x="2538653" y="678662"/>
              <a:ext cx="647849" cy="123379"/>
            </a:xfrm>
            <a:prstGeom prst="leftArrow">
              <a:avLst>
                <a:gd name="adj1" fmla="val 50000"/>
                <a:gd name="adj2" fmla="val 49991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99" name="Rectangle 240"/>
            <p:cNvSpPr/>
            <p:nvPr/>
          </p:nvSpPr>
          <p:spPr>
            <a:xfrm>
              <a:off x="5388833" y="325842"/>
              <a:ext cx="173768" cy="45240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00" name="Cross 29"/>
            <p:cNvSpPr/>
            <p:nvPr/>
          </p:nvSpPr>
          <p:spPr>
            <a:xfrm>
              <a:off x="5426068" y="471082"/>
              <a:ext cx="115846" cy="90478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01" name="Left Arrow 247"/>
            <p:cNvSpPr/>
            <p:nvPr/>
          </p:nvSpPr>
          <p:spPr>
            <a:xfrm>
              <a:off x="7366261" y="87743"/>
              <a:ext cx="558539" cy="666678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6600"/>
            </a:solidFill>
            <a:ln w="12700" cap="flat">
              <a:solidFill>
                <a:srgbClr val="FF993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02" name="Left Arrow 157"/>
            <p:cNvSpPr/>
            <p:nvPr/>
          </p:nvSpPr>
          <p:spPr>
            <a:xfrm>
              <a:off x="2537626" y="490348"/>
              <a:ext cx="647849" cy="123379"/>
            </a:xfrm>
            <a:prstGeom prst="leftArrow">
              <a:avLst>
                <a:gd name="adj1" fmla="val 50000"/>
                <a:gd name="adj2" fmla="val 49991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03" name="Left Arrow 157"/>
            <p:cNvSpPr/>
            <p:nvPr/>
          </p:nvSpPr>
          <p:spPr>
            <a:xfrm>
              <a:off x="2537626" y="297703"/>
              <a:ext cx="647849" cy="123380"/>
            </a:xfrm>
            <a:prstGeom prst="leftArrow">
              <a:avLst>
                <a:gd name="adj1" fmla="val 50000"/>
                <a:gd name="adj2" fmla="val 49991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04" name="Left Arrow 157"/>
            <p:cNvSpPr/>
            <p:nvPr/>
          </p:nvSpPr>
          <p:spPr>
            <a:xfrm>
              <a:off x="2536598" y="109390"/>
              <a:ext cx="647849" cy="123379"/>
            </a:xfrm>
            <a:prstGeom prst="leftArrow">
              <a:avLst>
                <a:gd name="adj1" fmla="val 50000"/>
                <a:gd name="adj2" fmla="val 49991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05" name="TextBox 16"/>
            <p:cNvSpPr txBox="1"/>
            <p:nvPr/>
          </p:nvSpPr>
          <p:spPr>
            <a:xfrm>
              <a:off x="7874523" y="248920"/>
              <a:ext cx="659878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400" b="0">
                  <a:solidFill>
                    <a:srgbClr val="FF6600"/>
                  </a:solidFill>
                </a:defRPr>
              </a:pPr>
              <a:r>
                <a:t>Sun</a:t>
              </a:r>
              <a:r>
                <a:rPr>
                  <a:solidFill>
                    <a:srgbClr val="FFFFFF"/>
                  </a:solidFill>
                </a:rPr>
                <a:t> </a:t>
              </a:r>
            </a:p>
          </p:txBody>
        </p:sp>
        <p:sp>
          <p:nvSpPr>
            <p:cNvPr id="2306" name="TextBox 17"/>
            <p:cNvSpPr txBox="1"/>
            <p:nvPr/>
          </p:nvSpPr>
          <p:spPr>
            <a:xfrm>
              <a:off x="2254578" y="944899"/>
              <a:ext cx="1303257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400" b="0">
                  <a:solidFill>
                    <a:srgbClr val="FFD900"/>
                  </a:solidFill>
                </a:defRPr>
              </a:lvl1pPr>
            </a:lstStyle>
            <a:p>
              <a:r>
                <a:t>Electric Field</a:t>
              </a:r>
            </a:p>
          </p:txBody>
        </p:sp>
        <p:sp>
          <p:nvSpPr>
            <p:cNvPr id="2307" name="TextBox 18"/>
            <p:cNvSpPr txBox="1"/>
            <p:nvPr/>
          </p:nvSpPr>
          <p:spPr>
            <a:xfrm>
              <a:off x="3429000" y="944899"/>
              <a:ext cx="2057400" cy="523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400" b="0">
                  <a:solidFill>
                    <a:srgbClr val="CDD1DA"/>
                  </a:solidFill>
                </a:defRPr>
              </a:lvl1pPr>
            </a:lstStyle>
            <a:p>
              <a:r>
                <a:t>Light-liberated electrons &amp; holes</a:t>
              </a:r>
            </a:p>
          </p:txBody>
        </p:sp>
        <p:sp>
          <p:nvSpPr>
            <p:cNvPr id="2308" name="Rectangle 150"/>
            <p:cNvSpPr/>
            <p:nvPr/>
          </p:nvSpPr>
          <p:spPr>
            <a:xfrm>
              <a:off x="914400" y="0"/>
              <a:ext cx="1143000" cy="904776"/>
            </a:xfrm>
            <a:prstGeom prst="rect">
              <a:avLst/>
            </a:prstGeom>
            <a:solidFill>
              <a:srgbClr val="373737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09" name="Straight Connector 21"/>
            <p:cNvSpPr/>
            <p:nvPr/>
          </p:nvSpPr>
          <p:spPr>
            <a:xfrm flipH="1" flipV="1">
              <a:off x="533400" y="477520"/>
              <a:ext cx="381001" cy="1589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10" name="Straight Connector 29"/>
            <p:cNvSpPr/>
            <p:nvPr/>
          </p:nvSpPr>
          <p:spPr>
            <a:xfrm flipV="1">
              <a:off x="533399" y="477520"/>
              <a:ext cx="1590" cy="381001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11" name="Rectangle 150"/>
            <p:cNvSpPr/>
            <p:nvPr/>
          </p:nvSpPr>
          <p:spPr>
            <a:xfrm>
              <a:off x="5684520" y="0"/>
              <a:ext cx="1021081" cy="904776"/>
            </a:xfrm>
            <a:prstGeom prst="rect">
              <a:avLst/>
            </a:prstGeom>
            <a:solidFill>
              <a:srgbClr val="373737">
                <a:alpha val="38000"/>
              </a:srgbClr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12" name="Rectangle 240"/>
            <p:cNvSpPr/>
            <p:nvPr/>
          </p:nvSpPr>
          <p:spPr>
            <a:xfrm>
              <a:off x="4648200" y="478242"/>
              <a:ext cx="173767" cy="45240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13" name="Cross 29"/>
            <p:cNvSpPr/>
            <p:nvPr/>
          </p:nvSpPr>
          <p:spPr>
            <a:xfrm>
              <a:off x="4685434" y="623482"/>
              <a:ext cx="115846" cy="90478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14" name="Rectangle 240"/>
            <p:cNvSpPr/>
            <p:nvPr/>
          </p:nvSpPr>
          <p:spPr>
            <a:xfrm>
              <a:off x="3962400" y="241802"/>
              <a:ext cx="173767" cy="45240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15" name="Cross 29"/>
            <p:cNvSpPr/>
            <p:nvPr/>
          </p:nvSpPr>
          <p:spPr>
            <a:xfrm>
              <a:off x="3999634" y="387042"/>
              <a:ext cx="115846" cy="90478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16" name="TextBox 40"/>
            <p:cNvSpPr txBox="1"/>
            <p:nvPr/>
          </p:nvSpPr>
          <p:spPr>
            <a:xfrm>
              <a:off x="955040" y="1010919"/>
              <a:ext cx="990601" cy="739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400" b="0">
                  <a:solidFill>
                    <a:srgbClr val="FFFFFF"/>
                  </a:solidFill>
                </a:defRPr>
              </a:lvl1pPr>
            </a:lstStyle>
            <a:p>
              <a:r>
                <a:t>Metallic Contact Layer</a:t>
              </a:r>
            </a:p>
          </p:txBody>
        </p:sp>
        <p:sp>
          <p:nvSpPr>
            <p:cNvPr id="2317" name="TextBox 41"/>
            <p:cNvSpPr txBox="1"/>
            <p:nvPr/>
          </p:nvSpPr>
          <p:spPr>
            <a:xfrm>
              <a:off x="5638800" y="934720"/>
              <a:ext cx="1143000" cy="955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400" b="0">
                  <a:solidFill>
                    <a:srgbClr val="FFFFFF"/>
                  </a:solidFill>
                </a:defRPr>
              </a:pPr>
              <a:r>
                <a:t>Transparent </a:t>
              </a:r>
            </a:p>
            <a:p>
              <a:pPr algn="ctr">
                <a:defRPr sz="1400" b="0">
                  <a:solidFill>
                    <a:srgbClr val="FFFFFF"/>
                  </a:solidFill>
                </a:defRPr>
              </a:pPr>
              <a:r>
                <a:t>Metallic Contact Layer</a:t>
              </a:r>
            </a:p>
          </p:txBody>
        </p:sp>
        <p:sp>
          <p:nvSpPr>
            <p:cNvPr id="2318" name="TextBox 42"/>
            <p:cNvSpPr txBox="1"/>
            <p:nvPr/>
          </p:nvSpPr>
          <p:spPr>
            <a:xfrm>
              <a:off x="0" y="944899"/>
              <a:ext cx="990600" cy="523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400" b="0">
                  <a:solidFill>
                    <a:srgbClr val="FFFFFF"/>
                  </a:solidFill>
                </a:defRPr>
              </a:lvl1pPr>
            </a:lstStyle>
            <a:p>
              <a:r>
                <a:t>Metallic Wire</a:t>
              </a:r>
            </a:p>
          </p:txBody>
        </p:sp>
        <p:sp>
          <p:nvSpPr>
            <p:cNvPr id="2319" name="Straight Connector 43"/>
            <p:cNvSpPr/>
            <p:nvPr/>
          </p:nvSpPr>
          <p:spPr>
            <a:xfrm flipH="1" flipV="1">
              <a:off x="6705600" y="477520"/>
              <a:ext cx="381001" cy="1589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20" name="Straight Connector 44"/>
            <p:cNvSpPr/>
            <p:nvPr/>
          </p:nvSpPr>
          <p:spPr>
            <a:xfrm flipV="1">
              <a:off x="7085012" y="477520"/>
              <a:ext cx="1589" cy="381001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21" name="TextBox 45"/>
            <p:cNvSpPr txBox="1"/>
            <p:nvPr/>
          </p:nvSpPr>
          <p:spPr>
            <a:xfrm>
              <a:off x="6781800" y="1010919"/>
              <a:ext cx="990600" cy="523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400" b="0">
                  <a:solidFill>
                    <a:srgbClr val="FFFFFF"/>
                  </a:solidFill>
                </a:defRPr>
              </a:lvl1pPr>
            </a:lstStyle>
            <a:p>
              <a:r>
                <a:t>Metallic Wire</a:t>
              </a:r>
            </a:p>
          </p:txBody>
        </p:sp>
      </p:grpSp>
      <p:grpSp>
        <p:nvGrpSpPr>
          <p:cNvPr id="2353" name="Group 93"/>
          <p:cNvGrpSpPr/>
          <p:nvPr/>
        </p:nvGrpSpPr>
        <p:grpSpPr>
          <a:xfrm>
            <a:off x="2209798" y="4038601"/>
            <a:ext cx="4800602" cy="2209800"/>
            <a:chOff x="0" y="0"/>
            <a:chExt cx="4800601" cy="2209799"/>
          </a:xfrm>
        </p:grpSpPr>
        <p:sp>
          <p:nvSpPr>
            <p:cNvPr id="2323" name="Rectangle 112"/>
            <p:cNvSpPr/>
            <p:nvPr/>
          </p:nvSpPr>
          <p:spPr>
            <a:xfrm flipH="1">
              <a:off x="-1" y="695425"/>
              <a:ext cx="4800601" cy="599975"/>
            </a:xfrm>
            <a:prstGeom prst="rect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24" name="Rectangle 150"/>
            <p:cNvSpPr/>
            <p:nvPr/>
          </p:nvSpPr>
          <p:spPr>
            <a:xfrm>
              <a:off x="1" y="1295399"/>
              <a:ext cx="4800601" cy="304801"/>
            </a:xfrm>
            <a:prstGeom prst="rect">
              <a:avLst/>
            </a:prstGeom>
            <a:solidFill>
              <a:srgbClr val="6D6D6D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25" name="Rectangle 240"/>
            <p:cNvSpPr/>
            <p:nvPr/>
          </p:nvSpPr>
          <p:spPr>
            <a:xfrm>
              <a:off x="3712435" y="754882"/>
              <a:ext cx="173768" cy="45240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26" name="Cross 29"/>
            <p:cNvSpPr/>
            <p:nvPr/>
          </p:nvSpPr>
          <p:spPr>
            <a:xfrm>
              <a:off x="3749669" y="900121"/>
              <a:ext cx="115846" cy="90479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27" name="Left Arrow 247"/>
            <p:cNvSpPr/>
            <p:nvPr/>
          </p:nvSpPr>
          <p:spPr>
            <a:xfrm rot="16200000">
              <a:off x="2308739" y="-1546738"/>
              <a:ext cx="335525" cy="3429001"/>
            </a:xfrm>
            <a:prstGeom prst="leftArrow">
              <a:avLst>
                <a:gd name="adj1" fmla="val 50000"/>
                <a:gd name="adj2" fmla="val 55457"/>
              </a:avLst>
            </a:prstGeom>
            <a:solidFill>
              <a:srgbClr val="FF6600"/>
            </a:solidFill>
            <a:ln w="12700" cap="flat">
              <a:solidFill>
                <a:srgbClr val="FF993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28" name="Left Arrow 157"/>
            <p:cNvSpPr/>
            <p:nvPr/>
          </p:nvSpPr>
          <p:spPr>
            <a:xfrm rot="16200000">
              <a:off x="152401" y="1239871"/>
              <a:ext cx="381001" cy="123380"/>
            </a:xfrm>
            <a:prstGeom prst="leftArrow">
              <a:avLst>
                <a:gd name="adj1" fmla="val 50000"/>
                <a:gd name="adj2" fmla="val 49991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29" name="Rectangle 150"/>
            <p:cNvSpPr/>
            <p:nvPr/>
          </p:nvSpPr>
          <p:spPr>
            <a:xfrm>
              <a:off x="1" y="1600199"/>
              <a:ext cx="4800601" cy="228601"/>
            </a:xfrm>
            <a:prstGeom prst="rect">
              <a:avLst/>
            </a:prstGeom>
            <a:solidFill>
              <a:srgbClr val="373737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30" name="Straight Connector 62"/>
            <p:cNvSpPr/>
            <p:nvPr/>
          </p:nvSpPr>
          <p:spPr>
            <a:xfrm flipV="1">
              <a:off x="2392681" y="1828799"/>
              <a:ext cx="1589" cy="381001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31" name="Rectangle 150"/>
            <p:cNvSpPr/>
            <p:nvPr/>
          </p:nvSpPr>
          <p:spPr>
            <a:xfrm>
              <a:off x="1" y="457199"/>
              <a:ext cx="4800601" cy="228601"/>
            </a:xfrm>
            <a:prstGeom prst="rect">
              <a:avLst/>
            </a:prstGeom>
            <a:solidFill>
              <a:srgbClr val="373737">
                <a:alpha val="38000"/>
              </a:srgbClr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32" name="Rectangle 240"/>
            <p:cNvSpPr/>
            <p:nvPr/>
          </p:nvSpPr>
          <p:spPr>
            <a:xfrm>
              <a:off x="2667001" y="838199"/>
              <a:ext cx="173768" cy="45240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33" name="Cross 29"/>
            <p:cNvSpPr/>
            <p:nvPr/>
          </p:nvSpPr>
          <p:spPr>
            <a:xfrm>
              <a:off x="2704237" y="983438"/>
              <a:ext cx="115846" cy="90479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34" name="Rectangle 240"/>
            <p:cNvSpPr/>
            <p:nvPr/>
          </p:nvSpPr>
          <p:spPr>
            <a:xfrm>
              <a:off x="1524001" y="761999"/>
              <a:ext cx="173768" cy="45240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35" name="Cross 29"/>
            <p:cNvSpPr/>
            <p:nvPr/>
          </p:nvSpPr>
          <p:spPr>
            <a:xfrm>
              <a:off x="1561236" y="907238"/>
              <a:ext cx="115846" cy="90479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36" name="Straight Connector 72"/>
            <p:cNvSpPr/>
            <p:nvPr/>
          </p:nvSpPr>
          <p:spPr>
            <a:xfrm flipV="1">
              <a:off x="228601" y="76199"/>
              <a:ext cx="1589" cy="381001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37" name="Left Arrow 157"/>
            <p:cNvSpPr/>
            <p:nvPr/>
          </p:nvSpPr>
          <p:spPr>
            <a:xfrm rot="16200000">
              <a:off x="1524001" y="1232981"/>
              <a:ext cx="381001" cy="123379"/>
            </a:xfrm>
            <a:prstGeom prst="leftArrow">
              <a:avLst>
                <a:gd name="adj1" fmla="val 50000"/>
                <a:gd name="adj2" fmla="val 49991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38" name="Left Arrow 157"/>
            <p:cNvSpPr/>
            <p:nvPr/>
          </p:nvSpPr>
          <p:spPr>
            <a:xfrm rot="16200000">
              <a:off x="1166591" y="1226089"/>
              <a:ext cx="381001" cy="123379"/>
            </a:xfrm>
            <a:prstGeom prst="leftArrow">
              <a:avLst>
                <a:gd name="adj1" fmla="val 50000"/>
                <a:gd name="adj2" fmla="val 49991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39" name="Left Arrow 157"/>
            <p:cNvSpPr/>
            <p:nvPr/>
          </p:nvSpPr>
          <p:spPr>
            <a:xfrm rot="16200000">
              <a:off x="838201" y="1232981"/>
              <a:ext cx="381001" cy="123379"/>
            </a:xfrm>
            <a:prstGeom prst="leftArrow">
              <a:avLst>
                <a:gd name="adj1" fmla="val 50000"/>
                <a:gd name="adj2" fmla="val 49991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40" name="Left Arrow 157"/>
            <p:cNvSpPr/>
            <p:nvPr/>
          </p:nvSpPr>
          <p:spPr>
            <a:xfrm rot="16200000">
              <a:off x="480790" y="1226089"/>
              <a:ext cx="381001" cy="123379"/>
            </a:xfrm>
            <a:prstGeom prst="leftArrow">
              <a:avLst>
                <a:gd name="adj1" fmla="val 50000"/>
                <a:gd name="adj2" fmla="val 49991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41" name="Left Arrow 157"/>
            <p:cNvSpPr/>
            <p:nvPr/>
          </p:nvSpPr>
          <p:spPr>
            <a:xfrm rot="16200000">
              <a:off x="2902492" y="1243140"/>
              <a:ext cx="381001" cy="123379"/>
            </a:xfrm>
            <a:prstGeom prst="leftArrow">
              <a:avLst>
                <a:gd name="adj1" fmla="val 50000"/>
                <a:gd name="adj2" fmla="val 49991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42" name="Left Arrow 157"/>
            <p:cNvSpPr/>
            <p:nvPr/>
          </p:nvSpPr>
          <p:spPr>
            <a:xfrm rot="16200000">
              <a:off x="2545082" y="1236250"/>
              <a:ext cx="381001" cy="123379"/>
            </a:xfrm>
            <a:prstGeom prst="leftArrow">
              <a:avLst>
                <a:gd name="adj1" fmla="val 50000"/>
                <a:gd name="adj2" fmla="val 49991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43" name="Left Arrow 157"/>
            <p:cNvSpPr/>
            <p:nvPr/>
          </p:nvSpPr>
          <p:spPr>
            <a:xfrm rot="16200000">
              <a:off x="2216692" y="1243140"/>
              <a:ext cx="381001" cy="123379"/>
            </a:xfrm>
            <a:prstGeom prst="leftArrow">
              <a:avLst>
                <a:gd name="adj1" fmla="val 50000"/>
                <a:gd name="adj2" fmla="val 49991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44" name="Left Arrow 157"/>
            <p:cNvSpPr/>
            <p:nvPr/>
          </p:nvSpPr>
          <p:spPr>
            <a:xfrm rot="16200000">
              <a:off x="1859282" y="1236250"/>
              <a:ext cx="381001" cy="123379"/>
            </a:xfrm>
            <a:prstGeom prst="leftArrow">
              <a:avLst>
                <a:gd name="adj1" fmla="val 50000"/>
                <a:gd name="adj2" fmla="val 49991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45" name="Left Arrow 157"/>
            <p:cNvSpPr/>
            <p:nvPr/>
          </p:nvSpPr>
          <p:spPr>
            <a:xfrm rot="16200000">
              <a:off x="4274092" y="1236250"/>
              <a:ext cx="381001" cy="123379"/>
            </a:xfrm>
            <a:prstGeom prst="leftArrow">
              <a:avLst>
                <a:gd name="adj1" fmla="val 50000"/>
                <a:gd name="adj2" fmla="val 49991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46" name="Left Arrow 157"/>
            <p:cNvSpPr/>
            <p:nvPr/>
          </p:nvSpPr>
          <p:spPr>
            <a:xfrm rot="16200000">
              <a:off x="3916681" y="1229358"/>
              <a:ext cx="381001" cy="123379"/>
            </a:xfrm>
            <a:prstGeom prst="leftArrow">
              <a:avLst>
                <a:gd name="adj1" fmla="val 50000"/>
                <a:gd name="adj2" fmla="val 49991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47" name="Left Arrow 157"/>
            <p:cNvSpPr/>
            <p:nvPr/>
          </p:nvSpPr>
          <p:spPr>
            <a:xfrm rot="16200000">
              <a:off x="3588292" y="1236250"/>
              <a:ext cx="381001" cy="123379"/>
            </a:xfrm>
            <a:prstGeom prst="leftArrow">
              <a:avLst>
                <a:gd name="adj1" fmla="val 50000"/>
                <a:gd name="adj2" fmla="val 49991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48" name="Left Arrow 157"/>
            <p:cNvSpPr/>
            <p:nvPr/>
          </p:nvSpPr>
          <p:spPr>
            <a:xfrm rot="16200000">
              <a:off x="3230882" y="1229358"/>
              <a:ext cx="381001" cy="123379"/>
            </a:xfrm>
            <a:prstGeom prst="leftArrow">
              <a:avLst>
                <a:gd name="adj1" fmla="val 50000"/>
                <a:gd name="adj2" fmla="val 49991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49" name="Rectangle 240"/>
            <p:cNvSpPr/>
            <p:nvPr/>
          </p:nvSpPr>
          <p:spPr>
            <a:xfrm>
              <a:off x="435834" y="914399"/>
              <a:ext cx="173768" cy="45240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50" name="Cross 29"/>
            <p:cNvSpPr/>
            <p:nvPr/>
          </p:nvSpPr>
          <p:spPr>
            <a:xfrm>
              <a:off x="473069" y="1059638"/>
              <a:ext cx="115846" cy="90479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51" name="Rectangle 240"/>
            <p:cNvSpPr/>
            <p:nvPr/>
          </p:nvSpPr>
          <p:spPr>
            <a:xfrm>
              <a:off x="4398235" y="838199"/>
              <a:ext cx="173768" cy="45240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52" name="Cross 29"/>
            <p:cNvSpPr/>
            <p:nvPr/>
          </p:nvSpPr>
          <p:spPr>
            <a:xfrm>
              <a:off x="4435469" y="983438"/>
              <a:ext cx="115846" cy="90479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354" name="Rectangle 5"/>
          <p:cNvSpPr txBox="1"/>
          <p:nvPr/>
        </p:nvSpPr>
        <p:spPr>
          <a:xfrm>
            <a:off x="304800" y="6517545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Rectangle 2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686800" cy="381000"/>
          </a:xfrm>
          <a:prstGeom prst="rect">
            <a:avLst/>
          </a:prstGeom>
        </p:spPr>
        <p:txBody>
          <a:bodyPr/>
          <a:lstStyle>
            <a:lvl1pPr defTabSz="457200">
              <a:defRPr sz="2000"/>
            </a:lvl1pPr>
          </a:lstStyle>
          <a:p>
            <a:r>
              <a:t>In that full structure, where might Graphene/Nanotubes be used ? </a:t>
            </a:r>
          </a:p>
        </p:txBody>
      </p:sp>
      <p:sp>
        <p:nvSpPr>
          <p:cNvPr id="2357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8200"/>
            <a:ext cx="8763000" cy="6172200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ts val="400"/>
              </a:spcBef>
              <a:defRPr sz="1800">
                <a:solidFill>
                  <a:srgbClr val="FFD900"/>
                </a:solidFill>
              </a:defRPr>
            </a:pPr>
            <a:r>
              <a:t>Well, what are they really good at / good for?</a:t>
            </a:r>
          </a:p>
          <a:p>
            <a:pPr defTabSz="457200">
              <a:defRPr sz="1000"/>
            </a:pPr>
            <a:endParaRPr/>
          </a:p>
          <a:p>
            <a:pPr defTabSz="457200">
              <a:spcBef>
                <a:spcPts val="400"/>
              </a:spcBef>
              <a:defRPr sz="1800"/>
            </a:pPr>
            <a:r>
              <a:t>1) They are really, really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strong</a:t>
            </a:r>
            <a:r>
              <a:t> – but that's largely irrelevant to solar cells</a:t>
            </a:r>
          </a:p>
          <a:p>
            <a:pPr defTabSz="457200"/>
            <a:endParaRPr/>
          </a:p>
          <a:p>
            <a:pPr defTabSz="457200">
              <a:spcBef>
                <a:spcPts val="400"/>
              </a:spcBef>
              <a:defRPr sz="1800"/>
            </a:pPr>
            <a:r>
              <a:t>2) Electrons can move through them really, really easily and quickly</a:t>
            </a:r>
          </a:p>
          <a:p>
            <a:pPr defTabSz="457200">
              <a:defRPr sz="700"/>
            </a:pPr>
            <a:endParaRPr/>
          </a:p>
          <a:p>
            <a:pPr defTabSz="457200">
              <a:spcBef>
                <a:spcPts val="400"/>
              </a:spcBef>
              <a:defRPr sz="1800"/>
            </a:pPr>
            <a:r>
              <a:t>	Which is to say that they are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superb conductors </a:t>
            </a:r>
          </a:p>
          <a:p>
            <a:pPr defTabSz="457200"/>
            <a:endParaRPr sz="1600"/>
          </a:p>
          <a:p>
            <a:pPr defTabSz="457200">
              <a:spcBef>
                <a:spcPts val="400"/>
              </a:spcBef>
              <a:defRPr sz="1800"/>
            </a:pPr>
            <a:r>
              <a:t>So they COULD be used in: 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Top wire</a:t>
            </a:r>
            <a:r>
              <a:t>,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bottom metallic contact</a:t>
            </a:r>
            <a:r>
              <a:t>,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bottom wire</a:t>
            </a:r>
          </a:p>
          <a:p>
            <a:pPr defTabSz="457200">
              <a:defRPr sz="900"/>
            </a:pPr>
            <a:endParaRPr/>
          </a:p>
          <a:p>
            <a:pPr defTabSz="457200">
              <a:spcBef>
                <a:spcPts val="400"/>
              </a:spcBef>
              <a:defRPr sz="1800"/>
            </a:pPr>
            <a:r>
              <a:t>	And this IS (frequently) suggested in the press and by researchers</a:t>
            </a:r>
          </a:p>
          <a:p>
            <a:pPr defTabSz="457200">
              <a:defRPr sz="800"/>
            </a:pPr>
            <a:endParaRPr/>
          </a:p>
          <a:p>
            <a:pPr defTabSz="457200">
              <a:spcBef>
                <a:spcPts val="400"/>
              </a:spcBef>
              <a:defRPr sz="1800"/>
            </a:pPr>
            <a:r>
              <a:t>		But in those places standard metals already work pretty well</a:t>
            </a:r>
          </a:p>
          <a:p>
            <a:pPr defTabSz="457200">
              <a:defRPr sz="800"/>
            </a:pPr>
            <a:endParaRPr/>
          </a:p>
          <a:p>
            <a:pPr defTabSz="457200">
              <a:spcBef>
                <a:spcPts val="400"/>
              </a:spcBef>
              <a:defRPr sz="1800"/>
            </a:pPr>
            <a:r>
              <a:t>			And substitution of graphene/CNTs =&gt; Minimal impact on efficiency</a:t>
            </a:r>
          </a:p>
          <a:p>
            <a:pPr defTabSz="457200">
              <a:defRPr sz="1400"/>
            </a:pPr>
            <a:endParaRPr/>
          </a:p>
          <a:p>
            <a:pPr defTabSz="457200">
              <a:spcBef>
                <a:spcPts val="400"/>
              </a:spcBef>
              <a:defRPr sz="1800" b="1">
                <a:latin typeface="Tahoma"/>
                <a:ea typeface="Tahoma"/>
                <a:cs typeface="Tahoma"/>
                <a:sym typeface="Tahoma"/>
              </a:defRPr>
            </a:pPr>
            <a:r>
              <a:rPr b="0"/>
              <a:t>The</a:t>
            </a:r>
            <a:r>
              <a:t> top contact </a:t>
            </a:r>
            <a:r>
              <a:rPr b="0"/>
              <a:t>offers a somewhat bigger opportunity for improvement:</a:t>
            </a:r>
          </a:p>
          <a:p>
            <a:pPr defTabSz="457200">
              <a:defRPr sz="900"/>
            </a:pPr>
            <a:endParaRPr/>
          </a:p>
          <a:p>
            <a:pPr defTabSz="457200">
              <a:spcBef>
                <a:spcPts val="400"/>
              </a:spcBef>
              <a:defRPr sz="1800"/>
            </a:pPr>
            <a:r>
              <a:t>	IT must be both a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good conductor </a:t>
            </a:r>
            <a:r>
              <a:t>and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largely transparent</a:t>
            </a:r>
          </a:p>
          <a:p>
            <a:pPr defTabSz="457200">
              <a:defRPr sz="1000"/>
            </a:pPr>
            <a:endParaRPr/>
          </a:p>
          <a:p>
            <a:pPr algn="ctr" defTabSz="457200">
              <a:spcBef>
                <a:spcPts val="400"/>
              </a:spcBef>
              <a:defRPr sz="1800"/>
            </a:pPr>
            <a:r>
              <a:t>THAT is a rare and scientifically challenging combination: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457200"/>
            <a:ext cx="8763000" cy="6393604"/>
          </a:xfrm>
          <a:prstGeom prst="rect">
            <a:avLst/>
          </a:prstGeom>
        </p:spPr>
        <p:txBody>
          <a:bodyPr/>
          <a:lstStyle/>
          <a:p>
            <a:pPr defTabSz="457200">
              <a:spcBef>
                <a:spcPts val="400"/>
              </a:spcBef>
              <a:defRPr sz="1800"/>
            </a:pPr>
            <a:r>
              <a:t>A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"good conductor" </a:t>
            </a:r>
            <a:r>
              <a:t>must pass a lot of electrical current easily</a:t>
            </a:r>
          </a:p>
          <a:p>
            <a:pPr defTabSz="457200">
              <a:defRPr sz="900" b="1"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defTabSz="457200">
              <a:spcBef>
                <a:spcPts val="400"/>
              </a:spcBef>
              <a:defRPr sz="1800"/>
            </a:pPr>
            <a:r>
              <a:t>	Electrical current = (#number of free electrons) x (average electron speed)</a:t>
            </a:r>
          </a:p>
          <a:p>
            <a:pPr defTabSz="457200">
              <a:defRPr sz="900"/>
            </a:pPr>
            <a:endParaRPr/>
          </a:p>
          <a:p>
            <a:pPr defTabSz="457200">
              <a:spcBef>
                <a:spcPts val="400"/>
              </a:spcBef>
              <a:defRPr sz="1800"/>
            </a:pPr>
            <a:r>
              <a:t>	Graphene/CNT electrons can travel at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exceptionally</a:t>
            </a:r>
            <a:r>
              <a:t> high speeds</a:t>
            </a:r>
          </a:p>
          <a:p>
            <a:pPr defTabSz="457200">
              <a:defRPr sz="900"/>
            </a:pPr>
            <a:endParaRPr/>
          </a:p>
          <a:p>
            <a:pPr defTabSz="457200">
              <a:spcBef>
                <a:spcPts val="400"/>
              </a:spcBef>
              <a:defRPr sz="1800"/>
            </a:pPr>
            <a:r>
              <a:t>	</a:t>
            </a:r>
            <a:r>
              <a:rPr>
                <a:solidFill>
                  <a:srgbClr val="FECF29"/>
                </a:solidFill>
              </a:rPr>
              <a:t>So graphene is a good conductor </a:t>
            </a:r>
            <a:r>
              <a:rPr b="1">
                <a:solidFill>
                  <a:srgbClr val="FECF29"/>
                </a:solidFill>
                <a:latin typeface="Tahoma"/>
                <a:ea typeface="Tahoma"/>
                <a:cs typeface="Tahoma"/>
                <a:sym typeface="Tahoma"/>
              </a:rPr>
              <a:t>despite</a:t>
            </a:r>
            <a:r>
              <a:rPr>
                <a:solidFill>
                  <a:srgbClr val="FECF29"/>
                </a:solidFill>
              </a:rPr>
              <a:t> having fewer electrons than metals</a:t>
            </a:r>
          </a:p>
          <a:p>
            <a:pPr defTabSz="457200">
              <a:defRPr sz="2800"/>
            </a:pPr>
            <a:endParaRPr/>
          </a:p>
          <a:p>
            <a:pPr defTabSz="457200">
              <a:spcBef>
                <a:spcPts val="400"/>
              </a:spcBef>
              <a:defRPr sz="1800"/>
            </a:pPr>
            <a:r>
              <a:t>A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"transparent material" </a:t>
            </a:r>
            <a:r>
              <a:t>has to allow light (here sunlight) to pass through</a:t>
            </a:r>
          </a:p>
          <a:p>
            <a:pPr defTabSz="457200">
              <a:defRPr sz="1000"/>
            </a:pPr>
            <a:endParaRPr/>
          </a:p>
          <a:p>
            <a:pPr defTabSz="457200">
              <a:spcBef>
                <a:spcPts val="400"/>
              </a:spcBef>
              <a:defRPr sz="1800"/>
            </a:pPr>
            <a:r>
              <a:t>	Light = Oscillating </a:t>
            </a:r>
            <a:r>
              <a:rPr>
                <a:solidFill>
                  <a:srgbClr val="FECF29"/>
                </a:solidFill>
              </a:rPr>
              <a:t>electric (and magnetic) fields</a:t>
            </a:r>
          </a:p>
          <a:p>
            <a:pPr defTabSz="457200">
              <a:defRPr sz="1000"/>
            </a:pPr>
            <a:endParaRPr/>
          </a:p>
          <a:p>
            <a:pPr defTabSz="457200">
              <a:spcBef>
                <a:spcPts val="400"/>
              </a:spcBef>
              <a:defRPr sz="1800"/>
            </a:pPr>
            <a:r>
              <a:t>	When light's electric field strikes conductor, field shifts electrons:</a:t>
            </a:r>
          </a:p>
          <a:p>
            <a:pPr defTabSz="457200">
              <a:defRPr sz="800"/>
            </a:pPr>
            <a:endParaRPr/>
          </a:p>
          <a:p>
            <a:pPr defTabSz="457200">
              <a:spcBef>
                <a:spcPts val="400"/>
              </a:spcBef>
              <a:defRPr sz="1800"/>
            </a:pPr>
            <a:r>
              <a:t>	Electron shift =&gt; polarization =&gt; </a:t>
            </a:r>
            <a:r>
              <a:rPr>
                <a:solidFill>
                  <a:srgbClr val="FFCC00"/>
                </a:solidFill>
              </a:rPr>
              <a:t>counter electric field</a:t>
            </a:r>
          </a:p>
          <a:p>
            <a:pPr defTabSz="457200">
              <a:defRPr sz="1800"/>
            </a:pPr>
            <a:endParaRPr/>
          </a:p>
          <a:p>
            <a:pPr defTabSz="457200">
              <a:spcBef>
                <a:spcPts val="400"/>
              </a:spcBef>
              <a:defRPr sz="1800"/>
            </a:pPr>
            <a:r>
              <a:t>	If there are enough electrons, counter electric field cancels light field</a:t>
            </a:r>
          </a:p>
          <a:p>
            <a:pPr defTabSz="457200">
              <a:defRPr sz="800"/>
            </a:pPr>
            <a:endParaRPr/>
          </a:p>
          <a:p>
            <a:pPr defTabSz="457200">
              <a:spcBef>
                <a:spcPts val="400"/>
              </a:spcBef>
              <a:defRPr sz="1800"/>
            </a:pPr>
            <a:r>
              <a:t>		And such free-electron rich materials (metals) end up acting as </a:t>
            </a:r>
            <a:r>
              <a:rPr b="1">
                <a:solidFill>
                  <a:srgbClr val="FFD900"/>
                </a:solidFill>
                <a:latin typeface="Tahoma"/>
                <a:ea typeface="Tahoma"/>
                <a:cs typeface="Tahoma"/>
                <a:sym typeface="Tahoma"/>
              </a:rPr>
              <a:t>mirrors</a:t>
            </a:r>
          </a:p>
          <a:p>
            <a:pPr defTabSz="457200">
              <a:defRPr sz="1000"/>
            </a:pPr>
            <a:endParaRPr/>
          </a:p>
          <a:p>
            <a:pPr defTabSz="457200">
              <a:spcBef>
                <a:spcPts val="400"/>
              </a:spcBef>
              <a:defRPr sz="1800"/>
            </a:pPr>
            <a:r>
              <a:t>	</a:t>
            </a:r>
            <a:r>
              <a:rPr>
                <a:solidFill>
                  <a:srgbClr val="FECF29"/>
                </a:solidFill>
              </a:rPr>
              <a:t>But graphene has fewer electrons =&gt; Poor mirror (i.e., it's more transparent!)</a:t>
            </a:r>
          </a:p>
        </p:txBody>
      </p:sp>
      <p:grpSp>
        <p:nvGrpSpPr>
          <p:cNvPr id="2374" name="Group 22"/>
          <p:cNvGrpSpPr/>
          <p:nvPr/>
        </p:nvGrpSpPr>
        <p:grpSpPr>
          <a:xfrm>
            <a:off x="7584440" y="3581399"/>
            <a:ext cx="1330961" cy="1191493"/>
            <a:chOff x="0" y="0"/>
            <a:chExt cx="1330960" cy="1191490"/>
          </a:xfrm>
        </p:grpSpPr>
        <p:sp>
          <p:nvSpPr>
            <p:cNvPr id="2360" name="Up Arrow 4"/>
            <p:cNvSpPr/>
            <p:nvPr/>
          </p:nvSpPr>
          <p:spPr>
            <a:xfrm>
              <a:off x="0" y="48491"/>
              <a:ext cx="152401" cy="106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43"/>
                  </a:moveTo>
                  <a:lnTo>
                    <a:pt x="10800" y="0"/>
                  </a:lnTo>
                  <a:lnTo>
                    <a:pt x="21600" y="1543"/>
                  </a:lnTo>
                  <a:lnTo>
                    <a:pt x="16200" y="1543"/>
                  </a:lnTo>
                  <a:lnTo>
                    <a:pt x="16200" y="21600"/>
                  </a:lnTo>
                  <a:lnTo>
                    <a:pt x="5400" y="21600"/>
                  </a:lnTo>
                  <a:lnTo>
                    <a:pt x="5400" y="1543"/>
                  </a:lnTo>
                  <a:close/>
                </a:path>
              </a:pathLst>
            </a:custGeom>
            <a:solidFill>
              <a:srgbClr val="FECF2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spcBef>
                  <a:spcPts val="1000"/>
                </a:spcBef>
                <a:defRPr sz="3600"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2361" name="Straight Connector 8"/>
            <p:cNvSpPr/>
            <p:nvPr/>
          </p:nvSpPr>
          <p:spPr>
            <a:xfrm flipV="1">
              <a:off x="568960" y="1093383"/>
              <a:ext cx="173039" cy="1589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2364" name="Group 11"/>
            <p:cNvGrpSpPr/>
            <p:nvPr/>
          </p:nvGrpSpPr>
          <p:grpSpPr>
            <a:xfrm>
              <a:off x="724561" y="0"/>
              <a:ext cx="276519" cy="277093"/>
              <a:chOff x="0" y="0"/>
              <a:chExt cx="276518" cy="277092"/>
            </a:xfrm>
          </p:grpSpPr>
          <p:sp>
            <p:nvSpPr>
              <p:cNvPr id="2362" name="Oval 133"/>
              <p:cNvSpPr/>
              <p:nvPr/>
            </p:nvSpPr>
            <p:spPr>
              <a:xfrm>
                <a:off x="-1" y="-1"/>
                <a:ext cx="276520" cy="277094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363" name="Cross 134"/>
              <p:cNvSpPr/>
              <p:nvPr/>
            </p:nvSpPr>
            <p:spPr>
              <a:xfrm>
                <a:off x="69129" y="73891"/>
                <a:ext cx="138260" cy="138547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367" name="Group 12"/>
            <p:cNvGrpSpPr/>
            <p:nvPr/>
          </p:nvGrpSpPr>
          <p:grpSpPr>
            <a:xfrm>
              <a:off x="724561" y="353291"/>
              <a:ext cx="276519" cy="277093"/>
              <a:chOff x="0" y="0"/>
              <a:chExt cx="276518" cy="277092"/>
            </a:xfrm>
          </p:grpSpPr>
          <p:sp>
            <p:nvSpPr>
              <p:cNvPr id="2365" name="Oval 133"/>
              <p:cNvSpPr/>
              <p:nvPr/>
            </p:nvSpPr>
            <p:spPr>
              <a:xfrm>
                <a:off x="-1" y="-1"/>
                <a:ext cx="276520" cy="277094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366" name="Cross 134"/>
              <p:cNvSpPr/>
              <p:nvPr/>
            </p:nvSpPr>
            <p:spPr>
              <a:xfrm>
                <a:off x="69129" y="73891"/>
                <a:ext cx="138260" cy="138547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370" name="Group 15"/>
            <p:cNvGrpSpPr/>
            <p:nvPr/>
          </p:nvGrpSpPr>
          <p:grpSpPr>
            <a:xfrm>
              <a:off x="726758" y="734291"/>
              <a:ext cx="276519" cy="277093"/>
              <a:chOff x="0" y="0"/>
              <a:chExt cx="276518" cy="277092"/>
            </a:xfrm>
          </p:grpSpPr>
          <p:sp>
            <p:nvSpPr>
              <p:cNvPr id="2368" name="Oval 133"/>
              <p:cNvSpPr/>
              <p:nvPr/>
            </p:nvSpPr>
            <p:spPr>
              <a:xfrm>
                <a:off x="-1" y="-1"/>
                <a:ext cx="276520" cy="277094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369" name="Cross 134"/>
              <p:cNvSpPr/>
              <p:nvPr/>
            </p:nvSpPr>
            <p:spPr>
              <a:xfrm>
                <a:off x="69129" y="73891"/>
                <a:ext cx="138260" cy="138547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2371" name="Straight Connector 18"/>
            <p:cNvSpPr/>
            <p:nvPr/>
          </p:nvSpPr>
          <p:spPr>
            <a:xfrm flipV="1">
              <a:off x="782320" y="1189902"/>
              <a:ext cx="173039" cy="1589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72" name="Straight Connector 19"/>
            <p:cNvSpPr/>
            <p:nvPr/>
          </p:nvSpPr>
          <p:spPr>
            <a:xfrm flipV="1">
              <a:off x="939800" y="1079731"/>
              <a:ext cx="173039" cy="1589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73" name="Up Arrow 21"/>
            <p:cNvSpPr/>
            <p:nvPr/>
          </p:nvSpPr>
          <p:spPr>
            <a:xfrm rot="10800000" flipH="1">
              <a:off x="1178560" y="228600"/>
              <a:ext cx="152401" cy="76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"/>
                  </a:moveTo>
                  <a:lnTo>
                    <a:pt x="10800" y="0"/>
                  </a:lnTo>
                  <a:lnTo>
                    <a:pt x="21600" y="2160"/>
                  </a:lnTo>
                  <a:lnTo>
                    <a:pt x="16200" y="2160"/>
                  </a:lnTo>
                  <a:lnTo>
                    <a:pt x="16200" y="21600"/>
                  </a:lnTo>
                  <a:lnTo>
                    <a:pt x="5400" y="21600"/>
                  </a:lnTo>
                  <a:lnTo>
                    <a:pt x="5400" y="2160"/>
                  </a:lnTo>
                  <a:close/>
                </a:path>
              </a:pathLst>
            </a:custGeom>
            <a:solidFill>
              <a:srgbClr val="FF993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spcBef>
                  <a:spcPts val="1000"/>
                </a:spcBef>
                <a:defRPr sz="3600">
                  <a:solidFill>
                    <a:srgbClr val="CC3300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6" name="Rectangle 2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686800" cy="381000"/>
          </a:xfrm>
          <a:prstGeom prst="rect">
            <a:avLst/>
          </a:prstGeom>
        </p:spPr>
        <p:txBody>
          <a:bodyPr/>
          <a:lstStyle>
            <a:lvl1pPr defTabSz="457200">
              <a:defRPr sz="2000"/>
            </a:lvl1pPr>
          </a:lstStyle>
          <a:p>
            <a:r>
              <a:t>So graphene/CNT's could help out in transparent front conductor </a:t>
            </a:r>
          </a:p>
        </p:txBody>
      </p:sp>
      <p:sp>
        <p:nvSpPr>
          <p:cNvPr id="2377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8200"/>
            <a:ext cx="8763000" cy="6172200"/>
          </a:xfrm>
          <a:prstGeom prst="rect">
            <a:avLst/>
          </a:prstGeom>
        </p:spPr>
        <p:txBody>
          <a:bodyPr/>
          <a:lstStyle/>
          <a:p>
            <a:pPr defTabSz="457200">
              <a:spcBef>
                <a:spcPts val="400"/>
              </a:spcBef>
              <a:defRPr sz="1800"/>
            </a:pPr>
            <a:r>
              <a:t>This could trim the cost a little </a:t>
            </a:r>
          </a:p>
          <a:p>
            <a:pPr defTabSz="457200">
              <a:defRPr sz="700"/>
            </a:pPr>
            <a:endParaRPr/>
          </a:p>
          <a:p>
            <a:pPr defTabSz="457200">
              <a:spcBef>
                <a:spcPts val="400"/>
              </a:spcBef>
              <a:defRPr sz="1800"/>
            </a:pPr>
            <a:r>
              <a:t>	Because alternatives such as Indium Tin Oxide (ITO) are costly</a:t>
            </a:r>
          </a:p>
          <a:p>
            <a:pPr defTabSz="457200">
              <a:defRPr sz="1200"/>
            </a:pPr>
            <a:endParaRPr/>
          </a:p>
          <a:p>
            <a:pPr defTabSz="457200">
              <a:spcBef>
                <a:spcPts val="400"/>
              </a:spcBef>
              <a:defRPr sz="1800"/>
            </a:pPr>
            <a:r>
              <a:t>And/or it might slightly goose up efficiencies (say, a few percent)</a:t>
            </a:r>
          </a:p>
          <a:p>
            <a:pPr defTabSz="457200">
              <a:defRPr sz="1000"/>
            </a:pPr>
            <a:endParaRPr/>
          </a:p>
          <a:p>
            <a:pPr defTabSz="457200">
              <a:spcBef>
                <a:spcPts val="400"/>
              </a:spcBef>
              <a:defRPr sz="1800"/>
            </a:pPr>
            <a:r>
              <a:t>	Which would certainly be nice, but which would not yet be a huge deal</a:t>
            </a:r>
          </a:p>
          <a:p>
            <a:pPr defTabSz="457200">
              <a:defRPr sz="1800"/>
            </a:pPr>
            <a:endParaRPr/>
          </a:p>
          <a:p>
            <a:pPr defTabSz="457200">
              <a:spcBef>
                <a:spcPts val="400"/>
              </a:spcBef>
              <a:defRPr sz="1800">
                <a:solidFill>
                  <a:srgbClr val="FFD900"/>
                </a:solidFill>
              </a:defRPr>
            </a:pPr>
            <a:r>
              <a:t>To be a huge deal, graphene/CNT's would have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get out of the boonies </a:t>
            </a:r>
            <a:r>
              <a:t>of the cell!</a:t>
            </a:r>
          </a:p>
          <a:p>
            <a:pPr defTabSz="457200">
              <a:defRPr sz="1000"/>
            </a:pPr>
            <a:endParaRPr/>
          </a:p>
          <a:p>
            <a:pPr defTabSz="457200">
              <a:spcBef>
                <a:spcPts val="400"/>
              </a:spcBef>
              <a:defRPr sz="1800"/>
            </a:pPr>
            <a:r>
              <a:t>	AND instead enable big improvement in the function of the:</a:t>
            </a:r>
          </a:p>
          <a:p>
            <a:pPr defTabSz="457200">
              <a:defRPr sz="1000"/>
            </a:pPr>
            <a:endParaRPr/>
          </a:p>
          <a:p>
            <a:pPr defTabSz="457200">
              <a:spcBef>
                <a:spcPts val="400"/>
              </a:spcBef>
              <a:defRPr sz="1800"/>
            </a:pPr>
            <a:r>
              <a:t>		Semiconductor/dye, electron or hole transport layers</a:t>
            </a:r>
          </a:p>
          <a:p>
            <a:pPr defTabSz="457200">
              <a:defRPr sz="1800"/>
            </a:pPr>
            <a:endParaRPr/>
          </a:p>
          <a:p>
            <a:pPr defTabSz="457200">
              <a:spcBef>
                <a:spcPts val="400"/>
              </a:spcBef>
              <a:defRPr sz="1800"/>
            </a:pPr>
            <a:r>
              <a:t>But graphene is NOT a natural semiconductor, it's effectively a metal meaning that:</a:t>
            </a:r>
          </a:p>
          <a:p>
            <a:pPr defTabSz="457200">
              <a:defRPr sz="1000"/>
            </a:pPr>
            <a:endParaRPr/>
          </a:p>
          <a:p>
            <a:pPr defTabSz="457200">
              <a:spcBef>
                <a:spcPts val="400"/>
              </a:spcBef>
              <a:defRPr sz="1800"/>
            </a:pPr>
            <a:r>
              <a:t>	Electron liberation energy ~ 0   =&gt; No pushing force (Voltage) from layer(s)</a:t>
            </a:r>
          </a:p>
          <a:p>
            <a:pPr defTabSz="457200">
              <a:defRPr sz="1800"/>
            </a:pPr>
            <a:endParaRPr/>
          </a:p>
          <a:p>
            <a:pPr defTabSz="457200">
              <a:spcBef>
                <a:spcPts val="400"/>
              </a:spcBef>
              <a:defRPr sz="1800"/>
            </a:pPr>
            <a:r>
              <a:t>However, SOME forms of CNT are semiconductors so there is a possibility here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9" name="Rectangle 2"/>
          <p:cNvSpPr txBox="1">
            <a:spLocks noGrp="1"/>
          </p:cNvSpPr>
          <p:nvPr>
            <p:ph type="title"/>
          </p:nvPr>
        </p:nvSpPr>
        <p:spPr>
          <a:xfrm>
            <a:off x="152400" y="101600"/>
            <a:ext cx="8686800" cy="781011"/>
          </a:xfrm>
          <a:prstGeom prst="rect">
            <a:avLst/>
          </a:prstGeom>
        </p:spPr>
        <p:txBody>
          <a:bodyPr/>
          <a:lstStyle/>
          <a:p>
            <a:pPr defTabSz="457200">
              <a:defRPr sz="2000"/>
            </a:pPr>
            <a:r>
              <a:t>But the ONLY possibility justifying the current level of excitement is: </a:t>
            </a:r>
            <a:br/>
            <a:endParaRPr/>
          </a:p>
        </p:txBody>
      </p:sp>
      <p:sp>
        <p:nvSpPr>
          <p:cNvPr id="2380" name="Rectangle 3"/>
          <p:cNvSpPr txBox="1">
            <a:spLocks noGrp="1"/>
          </p:cNvSpPr>
          <p:nvPr>
            <p:ph type="body" idx="1"/>
          </p:nvPr>
        </p:nvSpPr>
        <p:spPr>
          <a:xfrm>
            <a:off x="177800" y="749300"/>
            <a:ext cx="8686800" cy="6172200"/>
          </a:xfrm>
          <a:prstGeom prst="rect">
            <a:avLst/>
          </a:prstGeom>
        </p:spPr>
        <p:txBody>
          <a:bodyPr/>
          <a:lstStyle/>
          <a:p>
            <a:pPr defTabSz="457200">
              <a:spcBef>
                <a:spcPts val="400"/>
              </a:spcBef>
              <a:defRPr sz="1800">
                <a:solidFill>
                  <a:srgbClr val="FFD900"/>
                </a:solidFill>
              </a:defRPr>
            </a:pPr>
            <a:r>
              <a:t>If, in the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heart</a:t>
            </a:r>
            <a:r>
              <a:t> of the cell, CNT's (or some modified form of graphene)</a:t>
            </a:r>
          </a:p>
          <a:p>
            <a:pPr defTabSz="457200">
              <a:defRPr sz="400">
                <a:solidFill>
                  <a:srgbClr val="FFD900"/>
                </a:solidFill>
              </a:defRPr>
            </a:pPr>
            <a:endParaRPr/>
          </a:p>
          <a:p>
            <a:pPr algn="r" defTabSz="457200">
              <a:spcBef>
                <a:spcPts val="400"/>
              </a:spcBef>
              <a:defRPr sz="1800">
                <a:solidFill>
                  <a:srgbClr val="FFD900"/>
                </a:solidFill>
              </a:defRPr>
            </a:pPr>
            <a:r>
              <a:t>could use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excess photon energy </a:t>
            </a:r>
            <a:r>
              <a:t>to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liberate additional electrons</a:t>
            </a:r>
          </a:p>
          <a:p>
            <a:pPr defTabSz="457200">
              <a:defRPr sz="1400"/>
            </a:pPr>
            <a:endParaRPr/>
          </a:p>
          <a:p>
            <a:pPr defTabSz="457200">
              <a:spcBef>
                <a:spcPts val="400"/>
              </a:spcBef>
              <a:defRPr sz="1800"/>
            </a:pPr>
            <a:r>
              <a:t>Instead, now, one photon gives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all</a:t>
            </a:r>
            <a:r>
              <a:t> of its energy to only one electron</a:t>
            </a:r>
          </a:p>
          <a:p>
            <a:pPr defTabSz="457200"/>
            <a:endParaRPr sz="1600"/>
          </a:p>
          <a:p>
            <a:pPr defTabSz="457200">
              <a:spcBef>
                <a:spcPts val="400"/>
              </a:spcBef>
              <a:defRPr sz="1800"/>
            </a:pPr>
            <a:r>
              <a:rPr sz="1600"/>
              <a:t>And if</a:t>
            </a:r>
            <a:r>
              <a:t> that photon's energy is MORE than enough to liberate that electron</a:t>
            </a:r>
          </a:p>
          <a:p>
            <a:pPr defTabSz="457200">
              <a:defRPr sz="600"/>
            </a:pPr>
            <a:endParaRPr/>
          </a:p>
          <a:p>
            <a:pPr defTabSz="457200">
              <a:spcBef>
                <a:spcPts val="400"/>
              </a:spcBef>
              <a:defRPr sz="1800"/>
            </a:pPr>
            <a:r>
              <a:t>	excess energy goes into electron's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kinetic</a:t>
            </a:r>
            <a:r>
              <a:t> energy and it just ricochets around, </a:t>
            </a:r>
          </a:p>
          <a:p>
            <a:pPr defTabSz="457200">
              <a:defRPr sz="600"/>
            </a:pPr>
            <a:endParaRPr/>
          </a:p>
          <a:p>
            <a:pPr defTabSz="457200">
              <a:spcBef>
                <a:spcPts val="400"/>
              </a:spcBef>
              <a:defRPr sz="1800"/>
            </a:pPr>
            <a:r>
              <a:t>		causing atoms to vibrate, sucking up that energy as waste heat</a:t>
            </a:r>
          </a:p>
          <a:p>
            <a:pPr defTabSz="457200">
              <a:defRPr sz="600"/>
            </a:pPr>
            <a:endParaRPr/>
          </a:p>
          <a:p>
            <a:pPr defTabSz="457200">
              <a:spcBef>
                <a:spcPts val="400"/>
              </a:spcBef>
              <a:defRPr sz="1800"/>
            </a:pPr>
            <a:r>
              <a:t>				= Fundamental reason ALL solar cell efficiencies are &lt;&lt; 100%</a:t>
            </a:r>
          </a:p>
          <a:p>
            <a:pPr defTabSz="457200">
              <a:defRPr sz="1800"/>
            </a:pPr>
            <a:endParaRPr/>
          </a:p>
          <a:p>
            <a:pPr algn="ctr" defTabSz="457200">
              <a:spcBef>
                <a:spcPts val="400"/>
              </a:spcBef>
              <a:defRPr sz="1800">
                <a:solidFill>
                  <a:srgbClr val="FFD900"/>
                </a:solidFill>
              </a:defRPr>
            </a:pPr>
            <a:r>
              <a:t>But in graphene, it's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believed </a:t>
            </a:r>
            <a:r>
              <a:t> that energetic photon </a:t>
            </a:r>
            <a:r>
              <a:rPr b="1"/>
              <a:t>might</a:t>
            </a:r>
            <a:r>
              <a:t> liberate 2 electrons</a:t>
            </a:r>
          </a:p>
          <a:p>
            <a:pPr defTabSz="457200">
              <a:defRPr sz="1000"/>
            </a:pPr>
            <a:endParaRPr/>
          </a:p>
          <a:p>
            <a:pPr algn="ctr" defTabSz="457200">
              <a:spcBef>
                <a:spcPts val="400"/>
              </a:spcBef>
              <a:defRPr sz="1800"/>
            </a:pPr>
            <a:r>
              <a:t>HOWEVER, reports have been rare and that result has been very hard to replicate</a:t>
            </a:r>
          </a:p>
          <a:p>
            <a:pPr defTabSz="457200">
              <a:defRPr sz="1800"/>
            </a:pPr>
            <a:endParaRPr/>
          </a:p>
          <a:p>
            <a:pPr algn="ctr" defTabSz="457200">
              <a:spcBef>
                <a:spcPts val="400"/>
              </a:spcBef>
              <a:defRPr sz="1800" i="1"/>
            </a:pPr>
            <a:r>
              <a:t>Leading to my personal conclusion that: </a:t>
            </a:r>
          </a:p>
          <a:p>
            <a:pPr defTabSz="457200">
              <a:defRPr sz="700" i="1"/>
            </a:pPr>
            <a:endParaRPr/>
          </a:p>
          <a:p>
            <a:pPr defTabSz="457200">
              <a:spcBef>
                <a:spcPts val="400"/>
              </a:spcBef>
              <a:defRPr sz="1800" i="1"/>
            </a:pPr>
            <a:r>
              <a:t>	Current bubbly press about graphene/CNT solar PV is premature and/or naive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33400"/>
          </a:xfrm>
          <a:prstGeom prst="rect">
            <a:avLst/>
          </a:prstGeom>
        </p:spPr>
        <p:txBody>
          <a:bodyPr/>
          <a:lstStyle/>
          <a:p>
            <a:r>
              <a:t>Those colors interact </a:t>
            </a:r>
            <a:r>
              <a:rPr b="1" i="0">
                <a:latin typeface="Tahoma"/>
                <a:ea typeface="Tahoma"/>
                <a:cs typeface="Tahoma"/>
                <a:sym typeface="Tahoma"/>
              </a:rPr>
              <a:t>very differently </a:t>
            </a:r>
            <a:r>
              <a:t>with matter:</a:t>
            </a:r>
          </a:p>
        </p:txBody>
      </p:sp>
      <p:sp>
        <p:nvSpPr>
          <p:cNvPr id="188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-88900" y="5168900"/>
            <a:ext cx="2971800" cy="1361930"/>
          </a:xfrm>
          <a:prstGeom prst="rect">
            <a:avLst/>
          </a:prstGeom>
        </p:spPr>
        <p:txBody>
          <a:bodyPr/>
          <a:lstStyle/>
          <a:p>
            <a:pPr algn="ctr"/>
            <a:r>
              <a:t>Vibrates a few atoms</a:t>
            </a:r>
          </a:p>
          <a:p>
            <a:pPr algn="ctr">
              <a:defRPr sz="1100"/>
            </a:pPr>
            <a:endParaRPr/>
          </a:p>
          <a:p>
            <a:pPr algn="ctr">
              <a:defRPr>
                <a:solidFill>
                  <a:srgbClr val="FFCC00"/>
                </a:solidFill>
              </a:defRPr>
            </a:pPr>
            <a:r>
              <a:t>But most light just </a:t>
            </a:r>
          </a:p>
          <a:p>
            <a:pPr algn="ctr">
              <a:defRPr>
                <a:solidFill>
                  <a:srgbClr val="FFCC00"/>
                </a:solidFill>
              </a:defRPr>
            </a:pPr>
            <a:r>
              <a:t>passes right through</a:t>
            </a:r>
          </a:p>
        </p:txBody>
      </p:sp>
      <p:grpSp>
        <p:nvGrpSpPr>
          <p:cNvPr id="191" name="Group 47"/>
          <p:cNvGrpSpPr/>
          <p:nvPr/>
        </p:nvGrpSpPr>
        <p:grpSpPr>
          <a:xfrm>
            <a:off x="6400800" y="838200"/>
            <a:ext cx="1828800" cy="457200"/>
            <a:chOff x="0" y="0"/>
            <a:chExt cx="1828800" cy="457200"/>
          </a:xfrm>
        </p:grpSpPr>
        <p:sp>
          <p:nvSpPr>
            <p:cNvPr id="189" name="Rectangle 41"/>
            <p:cNvSpPr/>
            <p:nvPr/>
          </p:nvSpPr>
          <p:spPr>
            <a:xfrm>
              <a:off x="0" y="0"/>
              <a:ext cx="1828800" cy="457200"/>
            </a:xfrm>
            <a:prstGeom prst="rect">
              <a:avLst/>
            </a:prstGeom>
            <a:solidFill>
              <a:srgbClr val="F573F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0" name="TextBox 44"/>
            <p:cNvSpPr txBox="1"/>
            <p:nvPr/>
          </p:nvSpPr>
          <p:spPr>
            <a:xfrm>
              <a:off x="76200" y="11667"/>
              <a:ext cx="1600200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0">
                  <a:solidFill>
                    <a:srgbClr val="FFFFFF"/>
                  </a:solidFill>
                </a:defRPr>
              </a:lvl1pPr>
            </a:lstStyle>
            <a:p>
              <a:r>
                <a:t>UV</a:t>
              </a:r>
            </a:p>
          </p:txBody>
        </p:sp>
      </p:grpSp>
      <p:grpSp>
        <p:nvGrpSpPr>
          <p:cNvPr id="194" name="Group 29"/>
          <p:cNvGrpSpPr/>
          <p:nvPr/>
        </p:nvGrpSpPr>
        <p:grpSpPr>
          <a:xfrm>
            <a:off x="380999" y="838200"/>
            <a:ext cx="1981201" cy="457200"/>
            <a:chOff x="0" y="0"/>
            <a:chExt cx="1981200" cy="457200"/>
          </a:xfrm>
        </p:grpSpPr>
        <p:sp>
          <p:nvSpPr>
            <p:cNvPr id="192" name="Rectangle 42"/>
            <p:cNvSpPr/>
            <p:nvPr/>
          </p:nvSpPr>
          <p:spPr>
            <a:xfrm>
              <a:off x="0" y="0"/>
              <a:ext cx="1981201" cy="457200"/>
            </a:xfrm>
            <a:prstGeom prst="rect">
              <a:avLst/>
            </a:prstGeom>
            <a:solidFill>
              <a:srgbClr val="80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3" name="TextBox 45"/>
            <p:cNvSpPr txBox="1"/>
            <p:nvPr/>
          </p:nvSpPr>
          <p:spPr>
            <a:xfrm>
              <a:off x="76200" y="10159"/>
              <a:ext cx="1752601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0">
                  <a:solidFill>
                    <a:srgbClr val="FFFFFF"/>
                  </a:solidFill>
                </a:defRPr>
              </a:lvl1pPr>
            </a:lstStyle>
            <a:p>
              <a:r>
                <a:t>Infrared</a:t>
              </a:r>
            </a:p>
          </p:txBody>
        </p:sp>
      </p:grpSp>
      <p:grpSp>
        <p:nvGrpSpPr>
          <p:cNvPr id="197" name="Group 40"/>
          <p:cNvGrpSpPr/>
          <p:nvPr/>
        </p:nvGrpSpPr>
        <p:grpSpPr>
          <a:xfrm>
            <a:off x="3352799" y="838200"/>
            <a:ext cx="1849122" cy="457200"/>
            <a:chOff x="0" y="0"/>
            <a:chExt cx="1849120" cy="457200"/>
          </a:xfrm>
        </p:grpSpPr>
        <p:sp>
          <p:nvSpPr>
            <p:cNvPr id="195" name="Rectangle 43"/>
            <p:cNvSpPr/>
            <p:nvPr/>
          </p:nvSpPr>
          <p:spPr>
            <a:xfrm>
              <a:off x="-1" y="0"/>
              <a:ext cx="1849122" cy="45720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6" name="TextBox 46"/>
            <p:cNvSpPr txBox="1"/>
            <p:nvPr/>
          </p:nvSpPr>
          <p:spPr>
            <a:xfrm>
              <a:off x="152400" y="20319"/>
              <a:ext cx="1600201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0">
                  <a:solidFill>
                    <a:srgbClr val="FFCC00"/>
                  </a:solidFill>
                </a:defRPr>
              </a:lvl1pPr>
            </a:lstStyle>
            <a:p>
              <a:r>
                <a:t>Visible</a:t>
              </a:r>
            </a:p>
          </p:txBody>
        </p:sp>
      </p:grpSp>
      <p:sp>
        <p:nvSpPr>
          <p:cNvPr id="198" name="Freeform 6"/>
          <p:cNvSpPr/>
          <p:nvPr/>
        </p:nvSpPr>
        <p:spPr>
          <a:xfrm rot="16200000">
            <a:off x="6419850" y="2076450"/>
            <a:ext cx="1790700" cy="457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343" y="10800"/>
                  <a:pt x="686" y="0"/>
                  <a:pt x="1029" y="0"/>
                </a:cubicBezTo>
                <a:cubicBezTo>
                  <a:pt x="1371" y="0"/>
                  <a:pt x="1714" y="21600"/>
                  <a:pt x="2057" y="21600"/>
                </a:cubicBezTo>
                <a:cubicBezTo>
                  <a:pt x="2400" y="21600"/>
                  <a:pt x="2743" y="0"/>
                  <a:pt x="3086" y="0"/>
                </a:cubicBezTo>
                <a:cubicBezTo>
                  <a:pt x="3429" y="0"/>
                  <a:pt x="3771" y="21600"/>
                  <a:pt x="4114" y="21600"/>
                </a:cubicBezTo>
                <a:cubicBezTo>
                  <a:pt x="4457" y="21600"/>
                  <a:pt x="4800" y="0"/>
                  <a:pt x="5143" y="0"/>
                </a:cubicBezTo>
                <a:cubicBezTo>
                  <a:pt x="5486" y="0"/>
                  <a:pt x="5829" y="21600"/>
                  <a:pt x="6171" y="21600"/>
                </a:cubicBezTo>
                <a:cubicBezTo>
                  <a:pt x="6514" y="21600"/>
                  <a:pt x="6857" y="0"/>
                  <a:pt x="7200" y="0"/>
                </a:cubicBezTo>
                <a:cubicBezTo>
                  <a:pt x="7543" y="0"/>
                  <a:pt x="7886" y="21600"/>
                  <a:pt x="8229" y="21600"/>
                </a:cubicBezTo>
                <a:cubicBezTo>
                  <a:pt x="8571" y="21600"/>
                  <a:pt x="8914" y="0"/>
                  <a:pt x="9257" y="0"/>
                </a:cubicBezTo>
                <a:cubicBezTo>
                  <a:pt x="9600" y="0"/>
                  <a:pt x="9943" y="21600"/>
                  <a:pt x="10286" y="21600"/>
                </a:cubicBezTo>
                <a:cubicBezTo>
                  <a:pt x="10629" y="21600"/>
                  <a:pt x="10971" y="0"/>
                  <a:pt x="11314" y="0"/>
                </a:cubicBezTo>
                <a:cubicBezTo>
                  <a:pt x="11657" y="0"/>
                  <a:pt x="12000" y="21600"/>
                  <a:pt x="12343" y="21600"/>
                </a:cubicBezTo>
                <a:cubicBezTo>
                  <a:pt x="12686" y="21600"/>
                  <a:pt x="13029" y="0"/>
                  <a:pt x="13371" y="0"/>
                </a:cubicBezTo>
                <a:cubicBezTo>
                  <a:pt x="13714" y="0"/>
                  <a:pt x="14057" y="21600"/>
                  <a:pt x="14400" y="21600"/>
                </a:cubicBezTo>
                <a:cubicBezTo>
                  <a:pt x="14743" y="21600"/>
                  <a:pt x="15086" y="0"/>
                  <a:pt x="15429" y="0"/>
                </a:cubicBezTo>
                <a:cubicBezTo>
                  <a:pt x="15771" y="0"/>
                  <a:pt x="16114" y="21600"/>
                  <a:pt x="16457" y="21600"/>
                </a:cubicBezTo>
                <a:cubicBezTo>
                  <a:pt x="16800" y="21600"/>
                  <a:pt x="17143" y="0"/>
                  <a:pt x="17486" y="0"/>
                </a:cubicBezTo>
                <a:cubicBezTo>
                  <a:pt x="17829" y="0"/>
                  <a:pt x="18171" y="21600"/>
                  <a:pt x="18514" y="21600"/>
                </a:cubicBezTo>
                <a:cubicBezTo>
                  <a:pt x="18857" y="21600"/>
                  <a:pt x="19200" y="0"/>
                  <a:pt x="19543" y="0"/>
                </a:cubicBezTo>
                <a:cubicBezTo>
                  <a:pt x="19886" y="0"/>
                  <a:pt x="20229" y="21600"/>
                  <a:pt x="20571" y="21600"/>
                </a:cubicBezTo>
                <a:cubicBezTo>
                  <a:pt x="20914" y="21600"/>
                  <a:pt x="21257" y="10800"/>
                  <a:pt x="21600" y="0"/>
                </a:cubicBezTo>
              </a:path>
            </a:pathLst>
          </a:custGeom>
          <a:ln w="28575">
            <a:solidFill>
              <a:srgbClr val="991499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9" name="Freeform 51"/>
          <p:cNvSpPr/>
          <p:nvPr/>
        </p:nvSpPr>
        <p:spPr>
          <a:xfrm>
            <a:off x="3604557" y="1371600"/>
            <a:ext cx="357293" cy="1752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63" h="21600" extrusionOk="0">
                <a:moveTo>
                  <a:pt x="0" y="0"/>
                </a:moveTo>
                <a:cubicBezTo>
                  <a:pt x="10090" y="606"/>
                  <a:pt x="20179" y="1212"/>
                  <a:pt x="20274" y="1869"/>
                </a:cubicBezTo>
                <a:cubicBezTo>
                  <a:pt x="20369" y="2527"/>
                  <a:pt x="600" y="3254"/>
                  <a:pt x="569" y="3946"/>
                </a:cubicBezTo>
                <a:cubicBezTo>
                  <a:pt x="537" y="4638"/>
                  <a:pt x="20084" y="5313"/>
                  <a:pt x="20084" y="6023"/>
                </a:cubicBezTo>
                <a:cubicBezTo>
                  <a:pt x="20084" y="6733"/>
                  <a:pt x="537" y="7529"/>
                  <a:pt x="569" y="8204"/>
                </a:cubicBezTo>
                <a:cubicBezTo>
                  <a:pt x="600" y="8879"/>
                  <a:pt x="20306" y="9381"/>
                  <a:pt x="20274" y="10073"/>
                </a:cubicBezTo>
                <a:cubicBezTo>
                  <a:pt x="20242" y="10765"/>
                  <a:pt x="348" y="11648"/>
                  <a:pt x="379" y="12358"/>
                </a:cubicBezTo>
                <a:cubicBezTo>
                  <a:pt x="411" y="13067"/>
                  <a:pt x="20495" y="13656"/>
                  <a:pt x="20463" y="14331"/>
                </a:cubicBezTo>
                <a:cubicBezTo>
                  <a:pt x="20432" y="15006"/>
                  <a:pt x="221" y="15733"/>
                  <a:pt x="190" y="16408"/>
                </a:cubicBezTo>
                <a:cubicBezTo>
                  <a:pt x="158" y="17083"/>
                  <a:pt x="20242" y="17706"/>
                  <a:pt x="20274" y="18381"/>
                </a:cubicBezTo>
                <a:cubicBezTo>
                  <a:pt x="20306" y="19056"/>
                  <a:pt x="1863" y="19921"/>
                  <a:pt x="379" y="20458"/>
                </a:cubicBezTo>
                <a:cubicBezTo>
                  <a:pt x="-1105" y="20994"/>
                  <a:pt x="11369" y="21600"/>
                  <a:pt x="11369" y="21600"/>
                </a:cubicBezTo>
              </a:path>
            </a:pathLst>
          </a:custGeom>
          <a:ln w="38100">
            <a:solidFill>
              <a:srgbClr val="FF0000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0" name="Freeform 52"/>
          <p:cNvSpPr/>
          <p:nvPr/>
        </p:nvSpPr>
        <p:spPr>
          <a:xfrm>
            <a:off x="4724400" y="1361017"/>
            <a:ext cx="380450" cy="18393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600" extrusionOk="0">
                <a:moveTo>
                  <a:pt x="0" y="0"/>
                </a:moveTo>
                <a:cubicBezTo>
                  <a:pt x="10456" y="533"/>
                  <a:pt x="20912" y="1066"/>
                  <a:pt x="21194" y="1642"/>
                </a:cubicBezTo>
                <a:cubicBezTo>
                  <a:pt x="21475" y="2218"/>
                  <a:pt x="1688" y="2866"/>
                  <a:pt x="1688" y="3456"/>
                </a:cubicBezTo>
                <a:cubicBezTo>
                  <a:pt x="1688" y="4046"/>
                  <a:pt x="21194" y="4622"/>
                  <a:pt x="21194" y="5184"/>
                </a:cubicBezTo>
                <a:cubicBezTo>
                  <a:pt x="21194" y="5746"/>
                  <a:pt x="1688" y="6250"/>
                  <a:pt x="1688" y="6826"/>
                </a:cubicBezTo>
                <a:cubicBezTo>
                  <a:pt x="1688" y="7402"/>
                  <a:pt x="21225" y="8035"/>
                  <a:pt x="21194" y="8640"/>
                </a:cubicBezTo>
                <a:cubicBezTo>
                  <a:pt x="21162" y="9245"/>
                  <a:pt x="1469" y="9893"/>
                  <a:pt x="1500" y="10454"/>
                </a:cubicBezTo>
                <a:cubicBezTo>
                  <a:pt x="1532" y="11016"/>
                  <a:pt x="21381" y="11462"/>
                  <a:pt x="21381" y="12010"/>
                </a:cubicBezTo>
                <a:cubicBezTo>
                  <a:pt x="21381" y="12557"/>
                  <a:pt x="1469" y="13176"/>
                  <a:pt x="1500" y="13738"/>
                </a:cubicBezTo>
                <a:cubicBezTo>
                  <a:pt x="1532" y="14299"/>
                  <a:pt x="21537" y="14803"/>
                  <a:pt x="21569" y="15379"/>
                </a:cubicBezTo>
                <a:cubicBezTo>
                  <a:pt x="21600" y="15955"/>
                  <a:pt x="1688" y="16603"/>
                  <a:pt x="1688" y="17194"/>
                </a:cubicBezTo>
                <a:cubicBezTo>
                  <a:pt x="1688" y="17784"/>
                  <a:pt x="21569" y="18346"/>
                  <a:pt x="21569" y="18922"/>
                </a:cubicBezTo>
                <a:cubicBezTo>
                  <a:pt x="21569" y="19498"/>
                  <a:pt x="3282" y="20203"/>
                  <a:pt x="1688" y="20650"/>
                </a:cubicBezTo>
                <a:cubicBezTo>
                  <a:pt x="94" y="21096"/>
                  <a:pt x="12003" y="21600"/>
                  <a:pt x="12003" y="21600"/>
                </a:cubicBezTo>
              </a:path>
            </a:pathLst>
          </a:custGeom>
          <a:ln w="28575">
            <a:solidFill>
              <a:srgbClr val="0A85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01" name="Picture 56" descr="Picture 56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314" y="3429000"/>
            <a:ext cx="804488" cy="516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Picture 57" descr="Picture 57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1398" y="3429000"/>
            <a:ext cx="830802" cy="5334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5" name="Group 91"/>
          <p:cNvGrpSpPr/>
          <p:nvPr/>
        </p:nvGrpSpPr>
        <p:grpSpPr>
          <a:xfrm>
            <a:off x="3492499" y="3428998"/>
            <a:ext cx="1689101" cy="457203"/>
            <a:chOff x="0" y="0"/>
            <a:chExt cx="1689100" cy="457202"/>
          </a:xfrm>
        </p:grpSpPr>
        <p:grpSp>
          <p:nvGrpSpPr>
            <p:cNvPr id="213" name="Group 48"/>
            <p:cNvGrpSpPr/>
            <p:nvPr/>
          </p:nvGrpSpPr>
          <p:grpSpPr>
            <a:xfrm>
              <a:off x="-1" y="0"/>
              <a:ext cx="1689101" cy="457203"/>
              <a:chOff x="0" y="0"/>
              <a:chExt cx="1689099" cy="457202"/>
            </a:xfrm>
          </p:grpSpPr>
          <p:sp>
            <p:nvSpPr>
              <p:cNvPr id="203" name="Oval 37"/>
              <p:cNvSpPr/>
              <p:nvPr/>
            </p:nvSpPr>
            <p:spPr>
              <a:xfrm>
                <a:off x="0" y="284020"/>
                <a:ext cx="168911" cy="166257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4" name="Straight Connector 60"/>
              <p:cNvSpPr/>
              <p:nvPr/>
            </p:nvSpPr>
            <p:spPr>
              <a:xfrm flipH="1">
                <a:off x="1111250" y="0"/>
                <a:ext cx="1001" cy="242888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5" name="Oval 39"/>
              <p:cNvSpPr/>
              <p:nvPr/>
            </p:nvSpPr>
            <p:spPr>
              <a:xfrm>
                <a:off x="506730" y="284020"/>
                <a:ext cx="168911" cy="166257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6" name="Straight Connector 62"/>
              <p:cNvSpPr/>
              <p:nvPr/>
            </p:nvSpPr>
            <p:spPr>
              <a:xfrm>
                <a:off x="176114" y="408385"/>
                <a:ext cx="295193" cy="119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7" name="Straight Connector 63"/>
              <p:cNvSpPr/>
              <p:nvPr/>
            </p:nvSpPr>
            <p:spPr>
              <a:xfrm>
                <a:off x="176114" y="325042"/>
                <a:ext cx="295193" cy="119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8" name="Oval 42"/>
              <p:cNvSpPr/>
              <p:nvPr/>
            </p:nvSpPr>
            <p:spPr>
              <a:xfrm>
                <a:off x="1013460" y="284020"/>
                <a:ext cx="168911" cy="166257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9" name="Straight Connector 65"/>
              <p:cNvSpPr/>
              <p:nvPr/>
            </p:nvSpPr>
            <p:spPr>
              <a:xfrm>
                <a:off x="689449" y="408385"/>
                <a:ext cx="296193" cy="119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0" name="Straight Connector 66"/>
              <p:cNvSpPr/>
              <p:nvPr/>
            </p:nvSpPr>
            <p:spPr>
              <a:xfrm>
                <a:off x="1196779" y="332185"/>
                <a:ext cx="295193" cy="119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1" name="Oval 45"/>
              <p:cNvSpPr/>
              <p:nvPr/>
            </p:nvSpPr>
            <p:spPr>
              <a:xfrm>
                <a:off x="1520189" y="290946"/>
                <a:ext cx="168911" cy="166257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2" name="Straight Connector 68"/>
              <p:cNvSpPr/>
              <p:nvPr/>
            </p:nvSpPr>
            <p:spPr>
              <a:xfrm>
                <a:off x="1196779" y="415529"/>
                <a:ext cx="295193" cy="119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214" name="Bent Arrow 69"/>
            <p:cNvSpPr/>
            <p:nvPr/>
          </p:nvSpPr>
          <p:spPr>
            <a:xfrm>
              <a:off x="774700" y="1"/>
              <a:ext cx="228600" cy="22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12150"/>
                  </a:lnTo>
                  <a:cubicBezTo>
                    <a:pt x="0" y="6931"/>
                    <a:pt x="4231" y="2700"/>
                    <a:pt x="9450" y="2700"/>
                  </a:cubicBezTo>
                  <a:lnTo>
                    <a:pt x="16200" y="2700"/>
                  </a:lnTo>
                  <a:lnTo>
                    <a:pt x="16200" y="0"/>
                  </a:lnTo>
                  <a:lnTo>
                    <a:pt x="21600" y="5400"/>
                  </a:lnTo>
                  <a:lnTo>
                    <a:pt x="16200" y="10800"/>
                  </a:lnTo>
                  <a:lnTo>
                    <a:pt x="16200" y="8100"/>
                  </a:lnTo>
                  <a:lnTo>
                    <a:pt x="9450" y="8100"/>
                  </a:lnTo>
                  <a:cubicBezTo>
                    <a:pt x="7213" y="8100"/>
                    <a:pt x="5400" y="9913"/>
                    <a:pt x="5400" y="12150"/>
                  </a:cubicBezTo>
                  <a:lnTo>
                    <a:pt x="5400" y="21600"/>
                  </a:lnTo>
                  <a:close/>
                </a:path>
              </a:pathLst>
            </a:custGeom>
            <a:solidFill>
              <a:srgbClr val="FFCC00"/>
            </a:solidFill>
            <a:ln w="12700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33" name="Group 92"/>
          <p:cNvGrpSpPr/>
          <p:nvPr/>
        </p:nvGrpSpPr>
        <p:grpSpPr>
          <a:xfrm>
            <a:off x="6464299" y="3427968"/>
            <a:ext cx="1689101" cy="635638"/>
            <a:chOff x="0" y="0"/>
            <a:chExt cx="1689100" cy="635637"/>
          </a:xfrm>
        </p:grpSpPr>
        <p:grpSp>
          <p:nvGrpSpPr>
            <p:cNvPr id="226" name="Group 48"/>
            <p:cNvGrpSpPr/>
            <p:nvPr/>
          </p:nvGrpSpPr>
          <p:grpSpPr>
            <a:xfrm>
              <a:off x="-1" y="1031"/>
              <a:ext cx="1689101" cy="457204"/>
              <a:chOff x="0" y="0"/>
              <a:chExt cx="1689099" cy="457202"/>
            </a:xfrm>
          </p:grpSpPr>
          <p:sp>
            <p:nvSpPr>
              <p:cNvPr id="216" name="Oval 37"/>
              <p:cNvSpPr/>
              <p:nvPr/>
            </p:nvSpPr>
            <p:spPr>
              <a:xfrm>
                <a:off x="0" y="284020"/>
                <a:ext cx="168911" cy="166257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7" name="Straight Connector 72"/>
              <p:cNvSpPr/>
              <p:nvPr/>
            </p:nvSpPr>
            <p:spPr>
              <a:xfrm flipH="1">
                <a:off x="1611899" y="0"/>
                <a:ext cx="1001" cy="242888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8" name="Oval 39"/>
              <p:cNvSpPr/>
              <p:nvPr/>
            </p:nvSpPr>
            <p:spPr>
              <a:xfrm>
                <a:off x="506730" y="284020"/>
                <a:ext cx="168911" cy="166257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9" name="Straight Connector 74"/>
              <p:cNvSpPr/>
              <p:nvPr/>
            </p:nvSpPr>
            <p:spPr>
              <a:xfrm>
                <a:off x="176114" y="408385"/>
                <a:ext cx="295193" cy="119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0" name="Straight Connector 75"/>
              <p:cNvSpPr/>
              <p:nvPr/>
            </p:nvSpPr>
            <p:spPr>
              <a:xfrm>
                <a:off x="176114" y="325042"/>
                <a:ext cx="295193" cy="119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1" name="Oval 42"/>
              <p:cNvSpPr/>
              <p:nvPr/>
            </p:nvSpPr>
            <p:spPr>
              <a:xfrm>
                <a:off x="1013460" y="284020"/>
                <a:ext cx="168911" cy="166257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2" name="Straight Connector 77"/>
              <p:cNvSpPr/>
              <p:nvPr/>
            </p:nvSpPr>
            <p:spPr>
              <a:xfrm>
                <a:off x="689449" y="408385"/>
                <a:ext cx="296193" cy="119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3" name="Straight Connector 78"/>
              <p:cNvSpPr/>
              <p:nvPr/>
            </p:nvSpPr>
            <p:spPr>
              <a:xfrm>
                <a:off x="1196779" y="332185"/>
                <a:ext cx="295193" cy="119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4" name="Oval 45"/>
              <p:cNvSpPr/>
              <p:nvPr/>
            </p:nvSpPr>
            <p:spPr>
              <a:xfrm>
                <a:off x="1520189" y="290946"/>
                <a:ext cx="168911" cy="166257"/>
              </a:xfrm>
              <a:prstGeom prst="ellipse">
                <a:avLst/>
              </a:prstGeom>
              <a:solidFill>
                <a:srgbClr val="DE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5" name="Straight Connector 80"/>
              <p:cNvSpPr/>
              <p:nvPr/>
            </p:nvSpPr>
            <p:spPr>
              <a:xfrm>
                <a:off x="1196779" y="415529"/>
                <a:ext cx="295193" cy="119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227" name="Right Arrow 85"/>
            <p:cNvSpPr/>
            <p:nvPr/>
          </p:nvSpPr>
          <p:spPr>
            <a:xfrm rot="17960715">
              <a:off x="704090" y="59186"/>
              <a:ext cx="209221" cy="12550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C00"/>
            </a:solidFill>
            <a:ln w="12700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8" name="Right Arrow 86"/>
            <p:cNvSpPr/>
            <p:nvPr/>
          </p:nvSpPr>
          <p:spPr>
            <a:xfrm rot="3241813">
              <a:off x="934722" y="59676"/>
              <a:ext cx="209221" cy="12550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C00"/>
            </a:solidFill>
            <a:ln w="12700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9" name="Right Arrow 87"/>
            <p:cNvSpPr/>
            <p:nvPr/>
          </p:nvSpPr>
          <p:spPr>
            <a:xfrm rot="17960715">
              <a:off x="1173721" y="60218"/>
              <a:ext cx="209221" cy="12550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C00"/>
            </a:solidFill>
            <a:ln w="12700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0" name="Right Arrow 88"/>
            <p:cNvSpPr/>
            <p:nvPr/>
          </p:nvSpPr>
          <p:spPr>
            <a:xfrm rot="3241813">
              <a:off x="1374891" y="59800"/>
              <a:ext cx="209221" cy="12550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C00"/>
            </a:solidFill>
            <a:ln w="12700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1" name="Right Arrow 89"/>
            <p:cNvSpPr/>
            <p:nvPr/>
          </p:nvSpPr>
          <p:spPr>
            <a:xfrm rot="5400000">
              <a:off x="1033571" y="513509"/>
              <a:ext cx="135070" cy="10918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CABF0"/>
            </a:solidFill>
            <a:ln w="12700" cap="flat">
              <a:solidFill>
                <a:srgbClr val="FCABF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2" name="Right Arrow 90"/>
            <p:cNvSpPr/>
            <p:nvPr/>
          </p:nvSpPr>
          <p:spPr>
            <a:xfrm rot="5400000">
              <a:off x="1540690" y="513509"/>
              <a:ext cx="135070" cy="10918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CABF0"/>
            </a:solidFill>
            <a:ln w="12700" cap="flat">
              <a:solidFill>
                <a:srgbClr val="FCABF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34" name="Freeform 93"/>
          <p:cNvSpPr/>
          <p:nvPr/>
        </p:nvSpPr>
        <p:spPr>
          <a:xfrm>
            <a:off x="1162298" y="1371600"/>
            <a:ext cx="357293" cy="3657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63" h="21600" extrusionOk="0">
                <a:moveTo>
                  <a:pt x="0" y="0"/>
                </a:moveTo>
                <a:cubicBezTo>
                  <a:pt x="10090" y="606"/>
                  <a:pt x="20179" y="1212"/>
                  <a:pt x="20274" y="1869"/>
                </a:cubicBezTo>
                <a:cubicBezTo>
                  <a:pt x="20369" y="2527"/>
                  <a:pt x="600" y="3254"/>
                  <a:pt x="569" y="3946"/>
                </a:cubicBezTo>
                <a:cubicBezTo>
                  <a:pt x="537" y="4638"/>
                  <a:pt x="20084" y="5313"/>
                  <a:pt x="20084" y="6023"/>
                </a:cubicBezTo>
                <a:cubicBezTo>
                  <a:pt x="20084" y="6733"/>
                  <a:pt x="537" y="7529"/>
                  <a:pt x="569" y="8204"/>
                </a:cubicBezTo>
                <a:cubicBezTo>
                  <a:pt x="600" y="8879"/>
                  <a:pt x="20306" y="9381"/>
                  <a:pt x="20274" y="10073"/>
                </a:cubicBezTo>
                <a:cubicBezTo>
                  <a:pt x="20242" y="10765"/>
                  <a:pt x="348" y="11648"/>
                  <a:pt x="379" y="12358"/>
                </a:cubicBezTo>
                <a:cubicBezTo>
                  <a:pt x="411" y="13067"/>
                  <a:pt x="20495" y="13656"/>
                  <a:pt x="20463" y="14331"/>
                </a:cubicBezTo>
                <a:cubicBezTo>
                  <a:pt x="20432" y="15006"/>
                  <a:pt x="221" y="15733"/>
                  <a:pt x="190" y="16408"/>
                </a:cubicBezTo>
                <a:cubicBezTo>
                  <a:pt x="158" y="17083"/>
                  <a:pt x="20242" y="17706"/>
                  <a:pt x="20274" y="18381"/>
                </a:cubicBezTo>
                <a:cubicBezTo>
                  <a:pt x="20306" y="19056"/>
                  <a:pt x="1863" y="19921"/>
                  <a:pt x="379" y="20458"/>
                </a:cubicBezTo>
                <a:cubicBezTo>
                  <a:pt x="-1105" y="20994"/>
                  <a:pt x="11369" y="21600"/>
                  <a:pt x="11369" y="21600"/>
                </a:cubicBezTo>
              </a:path>
            </a:pathLst>
          </a:custGeom>
          <a:ln w="38100">
            <a:solidFill>
              <a:srgbClr val="800000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Rectangle 3"/>
          <p:cNvSpPr txBox="1"/>
          <p:nvPr/>
        </p:nvSpPr>
        <p:spPr>
          <a:xfrm>
            <a:off x="2667000" y="4343400"/>
            <a:ext cx="3200400" cy="1134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3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Liberates electrons from bonds</a:t>
            </a:r>
          </a:p>
          <a:p>
            <a:pPr algn="ctr">
              <a:spcBef>
                <a:spcPts val="4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algn="ctr">
              <a:spcBef>
                <a:spcPts val="300"/>
              </a:spcBef>
              <a:defRPr sz="1600" b="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IFF the material has an electron liberation energy ≤ light energy</a:t>
            </a:r>
          </a:p>
        </p:txBody>
      </p:sp>
      <p:sp>
        <p:nvSpPr>
          <p:cNvPr id="236" name="Rectangle 3"/>
          <p:cNvSpPr txBox="1"/>
          <p:nvPr/>
        </p:nvSpPr>
        <p:spPr>
          <a:xfrm>
            <a:off x="6096000" y="4343400"/>
            <a:ext cx="2971800" cy="1844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3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Liberates electrons from bonds</a:t>
            </a:r>
          </a:p>
          <a:p>
            <a:pPr algn="ctr">
              <a:spcBef>
                <a:spcPts val="3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but gives them so much </a:t>
            </a:r>
            <a:r>
              <a:rPr b="1"/>
              <a:t>excess energy </a:t>
            </a:r>
            <a:r>
              <a:t>that they ricochet all around</a:t>
            </a:r>
          </a:p>
          <a:p>
            <a:pPr algn="ctr">
              <a:spcBef>
                <a:spcPts val="40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algn="ctr">
              <a:spcBef>
                <a:spcPts val="300"/>
              </a:spcBef>
              <a:defRPr sz="1600" b="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Excess energy is lost as struck atoms start to vibrate (=heat)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2" name="Rectangle 2"/>
          <p:cNvSpPr txBox="1">
            <a:spLocks noGrp="1"/>
          </p:cNvSpPr>
          <p:nvPr>
            <p:ph type="title"/>
          </p:nvPr>
        </p:nvSpPr>
        <p:spPr>
          <a:xfrm>
            <a:off x="197623" y="76200"/>
            <a:ext cx="8748754" cy="685800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Bringing us to </a:t>
            </a:r>
            <a:r>
              <a:rPr>
                <a:solidFill>
                  <a:srgbClr val="FBC901"/>
                </a:solidFill>
              </a:rPr>
              <a:t>Quantum Dots</a:t>
            </a:r>
            <a:r>
              <a:t> and the weird world of </a:t>
            </a:r>
            <a:r>
              <a:rPr>
                <a:solidFill>
                  <a:srgbClr val="FBC901"/>
                </a:solidFill>
              </a:rPr>
              <a:t>Quantum Mechanics</a:t>
            </a:r>
          </a:p>
        </p:txBody>
      </p:sp>
      <p:sp>
        <p:nvSpPr>
          <p:cNvPr id="2383" name="Rectangle 3"/>
          <p:cNvSpPr txBox="1">
            <a:spLocks noGrp="1"/>
          </p:cNvSpPr>
          <p:nvPr>
            <p:ph type="body" idx="1"/>
          </p:nvPr>
        </p:nvSpPr>
        <p:spPr>
          <a:xfrm>
            <a:off x="215900" y="982980"/>
            <a:ext cx="8915758" cy="561902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1800"/>
            </a:pPr>
            <a:r>
              <a:t>Which invokes the famous (or infamous) "</a:t>
            </a:r>
            <a:r>
              <a:rPr b="1"/>
              <a:t>Wave / Particle Duality</a:t>
            </a:r>
            <a:r>
              <a:t>"</a:t>
            </a:r>
          </a:p>
          <a:p>
            <a:pPr marL="0" lvl="1" indent="640896">
              <a:spcBef>
                <a:spcPts val="400"/>
              </a:spcBef>
              <a:buSzTx/>
              <a:buNone/>
              <a:defRPr sz="12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Specifically, in about 1900, it was recognized that electrons (thought to be particles) </a:t>
            </a:r>
          </a:p>
          <a:p>
            <a:pPr>
              <a:spcBef>
                <a:spcPts val="400"/>
              </a:spcBef>
              <a:defRPr sz="900"/>
            </a:pPr>
            <a:endParaRPr/>
          </a:p>
          <a:p>
            <a:pPr marL="0" lvl="1" indent="640896">
              <a:spcBef>
                <a:spcPts val="400"/>
              </a:spcBef>
              <a:buSzTx/>
              <a:buNone/>
              <a:defRPr sz="1800"/>
            </a:pPr>
            <a:r>
              <a:t>exhibited behavior then </a:t>
            </a:r>
            <a:r>
              <a:rPr b="1"/>
              <a:t>only</a:t>
            </a:r>
            <a:r>
              <a:t> recognized in waves (of sound / water / light . . . )</a:t>
            </a:r>
          </a:p>
          <a:p>
            <a:pPr marL="0" lvl="1" indent="640896">
              <a:spcBef>
                <a:spcPts val="400"/>
              </a:spcBef>
              <a:buSzTx/>
              <a:buNone/>
              <a:defRPr sz="12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Compelling the invention of a whole new set of rules, called quantum mechanics</a:t>
            </a:r>
          </a:p>
          <a:p>
            <a:pPr>
              <a:spcBef>
                <a:spcPts val="400"/>
              </a:spcBef>
              <a:defRPr sz="900"/>
            </a:pPr>
            <a:endParaRPr/>
          </a:p>
          <a:p>
            <a:pPr marL="0" lvl="1" indent="640896">
              <a:spcBef>
                <a:spcPts val="400"/>
              </a:spcBef>
              <a:buSzTx/>
              <a:buNone/>
              <a:defRPr sz="1800"/>
            </a:pPr>
            <a:r>
              <a:t>For which the saving grace was that </a:t>
            </a:r>
            <a:r>
              <a:rPr b="1">
                <a:solidFill>
                  <a:srgbClr val="FBC901"/>
                </a:solidFill>
              </a:rPr>
              <a:t>all waves exhibit very similar behavior</a:t>
            </a:r>
          </a:p>
          <a:p>
            <a:pPr marL="0" lvl="1" indent="640896">
              <a:spcBef>
                <a:spcPts val="400"/>
              </a:spcBef>
              <a:buSzTx/>
              <a:buNone/>
              <a:defRPr sz="900"/>
            </a:pPr>
            <a:endParaRPr/>
          </a:p>
          <a:p>
            <a:pPr marL="0" lvl="2" indent="1085850">
              <a:spcBef>
                <a:spcPts val="400"/>
              </a:spcBef>
              <a:buSzTx/>
              <a:buNone/>
              <a:defRPr sz="1800"/>
            </a:pPr>
            <a:r>
              <a:t>So electron waves </a:t>
            </a:r>
            <a:r>
              <a:rPr b="1"/>
              <a:t>should</a:t>
            </a:r>
            <a:r>
              <a:t> act like sound / water / light . . . waves</a:t>
            </a:r>
          </a:p>
          <a:p>
            <a:pPr marL="0" lvl="2" indent="1085850">
              <a:spcBef>
                <a:spcPts val="400"/>
              </a:spcBef>
              <a:buSzTx/>
              <a:buNone/>
              <a:defRPr sz="12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rPr b="1">
                <a:solidFill>
                  <a:srgbClr val="FBC901"/>
                </a:solidFill>
              </a:rPr>
              <a:t>UNCONSTRAINED</a:t>
            </a:r>
            <a:r>
              <a:t> sound / water / light . . . waves can have all sorts of energies</a:t>
            </a:r>
          </a:p>
          <a:p>
            <a:pPr>
              <a:spcBef>
                <a:spcPts val="400"/>
              </a:spcBef>
              <a:defRPr sz="900"/>
            </a:pPr>
            <a:endParaRPr/>
          </a:p>
          <a:p>
            <a:pPr marL="0" lvl="1" indent="640896">
              <a:spcBef>
                <a:spcPts val="400"/>
              </a:spcBef>
              <a:buSzTx/>
              <a:buNone/>
              <a:defRPr sz="1800"/>
            </a:pPr>
            <a:r>
              <a:t>The greater their energy, the greater their frequency (the lower their wavelength)</a:t>
            </a:r>
          </a:p>
          <a:p>
            <a:pPr>
              <a:spcBef>
                <a:spcPts val="400"/>
              </a:spcBef>
              <a:defRPr sz="13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But </a:t>
            </a:r>
            <a:r>
              <a:rPr b="1">
                <a:solidFill>
                  <a:srgbClr val="FBC901"/>
                </a:solidFill>
              </a:rPr>
              <a:t>TRAPPED</a:t>
            </a:r>
            <a:r>
              <a:t> in boxes (e.g., "dots"), waves bounce back &amp; forth and back &amp; forth . . .</a:t>
            </a:r>
          </a:p>
          <a:p>
            <a:pPr>
              <a:spcBef>
                <a:spcPts val="400"/>
              </a:spcBef>
              <a:defRPr sz="1200"/>
            </a:pPr>
            <a:endParaRPr/>
          </a:p>
          <a:p>
            <a:pPr marL="0" lvl="1" indent="640896">
              <a:spcBef>
                <a:spcPts val="400"/>
              </a:spcBef>
              <a:buSzTx/>
              <a:buNone/>
              <a:defRPr sz="1800"/>
            </a:pPr>
            <a:r>
              <a:t>With the generated left &amp; right moving waves tending to cancel one another out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" name="Rectangle 2"/>
          <p:cNvSpPr txBox="1">
            <a:spLocks noGrp="1"/>
          </p:cNvSpPr>
          <p:nvPr>
            <p:ph type="title"/>
          </p:nvPr>
        </p:nvSpPr>
        <p:spPr>
          <a:xfrm>
            <a:off x="215900" y="76200"/>
            <a:ext cx="8748753" cy="685800"/>
          </a:xfrm>
          <a:prstGeom prst="rect">
            <a:avLst/>
          </a:prstGeom>
        </p:spPr>
        <p:txBody>
          <a:bodyPr/>
          <a:lstStyle>
            <a:lvl1pPr defTabSz="886968">
              <a:defRPr sz="2134">
                <a:effectLst>
                  <a:outerShdw blurRad="36957" dist="36957" dir="2700000" rotWithShape="0">
                    <a:srgbClr val="000000"/>
                  </a:outerShdw>
                </a:effectLst>
              </a:defRPr>
            </a:lvl1pPr>
          </a:lstStyle>
          <a:p>
            <a:r>
              <a:t>But in such boxes, cancellation does NOT occur for certain wavelengths</a:t>
            </a:r>
          </a:p>
        </p:txBody>
      </p:sp>
      <p:sp>
        <p:nvSpPr>
          <p:cNvPr id="2386" name="Rectangle 3"/>
          <p:cNvSpPr txBox="1">
            <a:spLocks noGrp="1"/>
          </p:cNvSpPr>
          <p:nvPr>
            <p:ph type="body" idx="1"/>
          </p:nvPr>
        </p:nvSpPr>
        <p:spPr>
          <a:xfrm>
            <a:off x="304800" y="830580"/>
            <a:ext cx="8748753" cy="4064898"/>
          </a:xfrm>
          <a:prstGeom prst="rect">
            <a:avLst/>
          </a:prstGeom>
        </p:spPr>
        <p:txBody>
          <a:bodyPr/>
          <a:lstStyle/>
          <a:p>
            <a:pPr defTabSz="868680">
              <a:spcBef>
                <a:spcPts val="400"/>
              </a:spcBef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A ricocheting wave CAN survive IF its wavelength "fits" in the box, for instance when:</a:t>
            </a:r>
          </a:p>
          <a:p>
            <a:pPr defTabSz="868680">
              <a:spcBef>
                <a:spcPts val="400"/>
              </a:spcBef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57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608851" defTabSz="868680">
              <a:spcBef>
                <a:spcPts val="400"/>
              </a:spcBef>
              <a:buSzTx/>
              <a:buNone/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Wavelength (</a:t>
            </a:r>
            <a:r>
              <a:rPr>
                <a:latin typeface="STIXGeneral"/>
                <a:ea typeface="STIXGeneral"/>
                <a:cs typeface="STIXGeneral"/>
                <a:sym typeface="STIXGeneral"/>
              </a:rPr>
              <a:t>𝝺</a:t>
            </a:r>
            <a:r>
              <a:t>) = Box-width, Box-width/2, Box-width/3, Box-width/4 . . .</a:t>
            </a:r>
          </a:p>
          <a:p>
            <a:pPr marL="0" lvl="1" indent="608851" defTabSz="868680">
              <a:spcBef>
                <a:spcPts val="400"/>
              </a:spcBef>
              <a:buSzTx/>
              <a:buNone/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14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68680">
              <a:spcBef>
                <a:spcPts val="400"/>
              </a:spcBef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In my Nanoscience class lab, we observed this for waves trapped in springs and water</a:t>
            </a:r>
          </a:p>
          <a:p>
            <a:pPr defTabSz="868680">
              <a:spcBef>
                <a:spcPts val="400"/>
              </a:spcBef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608851" defTabSz="868680">
              <a:spcBef>
                <a:spcPts val="400"/>
              </a:spcBef>
              <a:buSzTx/>
              <a:buNone/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I also created a mathematical simulation of waves bouncing within a box</a:t>
            </a:r>
          </a:p>
          <a:p>
            <a:pPr marL="0" lvl="1" indent="608851" defTabSz="868680">
              <a:spcBef>
                <a:spcPts val="400"/>
              </a:spcBef>
              <a:buSzTx/>
              <a:buNone/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2" indent="1031557" defTabSz="868680">
              <a:spcBef>
                <a:spcPts val="400"/>
              </a:spcBef>
              <a:buSzTx/>
              <a:buNone/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My Nanoscience class notes on: "</a:t>
            </a:r>
            <a:r>
              <a:rPr b="1"/>
              <a:t>Waves (electron)</a:t>
            </a:r>
            <a:r>
              <a:t>" 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pptx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pdf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4"/>
              </a:rPr>
              <a:t>key</a:t>
            </a:r>
            <a:r>
              <a:t>)</a:t>
            </a:r>
          </a:p>
          <a:p>
            <a:pPr marL="0" lvl="2" indent="1031557" defTabSz="868680">
              <a:spcBef>
                <a:spcPts val="400"/>
              </a:spcBef>
              <a:buSzTx/>
              <a:buNone/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2" indent="1031557" defTabSz="868680">
              <a:spcBef>
                <a:spcPts val="400"/>
              </a:spcBef>
              <a:buSzTx/>
              <a:buNone/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That note set's Resource Webpage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5"/>
              </a:rPr>
              <a:t>Link</a:t>
            </a:r>
            <a:r>
              <a:t>) with embedded movies of:</a:t>
            </a:r>
          </a:p>
          <a:p>
            <a:pPr marL="0" lvl="2" indent="1031557" defTabSz="868680">
              <a:spcBef>
                <a:spcPts val="400"/>
              </a:spcBef>
              <a:buSzTx/>
              <a:buNone/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3" indent="1498472" defTabSz="868680">
              <a:spcBef>
                <a:spcPts val="400"/>
              </a:spcBef>
              <a:buSzTx/>
              <a:buNone/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- The lab's trapped water waves </a:t>
            </a:r>
          </a:p>
          <a:p>
            <a:pPr marL="0" lvl="3" indent="1498472" defTabSz="868680">
              <a:spcBef>
                <a:spcPts val="400"/>
              </a:spcBef>
              <a:buSzTx/>
              <a:buNone/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3" indent="1498472" defTabSz="868680">
              <a:spcBef>
                <a:spcPts val="400"/>
              </a:spcBef>
              <a:buSzTx/>
              <a:buNone/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- My animated mathematical simulation of trapped waves</a:t>
            </a:r>
          </a:p>
          <a:p>
            <a:pPr marL="0" lvl="3" indent="1498472" defTabSz="868680">
              <a:spcBef>
                <a:spcPts val="400"/>
              </a:spcBef>
              <a:buSzTx/>
              <a:buNone/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3" indent="1498472" defTabSz="868680">
              <a:spcBef>
                <a:spcPts val="400"/>
              </a:spcBef>
              <a:buSzTx/>
              <a:buNone/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- YouTube's </a:t>
            </a:r>
            <a:r>
              <a:rPr b="1">
                <a:solidFill>
                  <a:srgbClr val="FBC901"/>
                </a:solidFill>
              </a:rPr>
              <a:t>Mythbuster</a:t>
            </a:r>
            <a:r>
              <a:rPr b="1"/>
              <a:t> </a:t>
            </a:r>
            <a:r>
              <a:t>&amp; other demonstrations of trapped waves</a:t>
            </a:r>
          </a:p>
        </p:txBody>
      </p:sp>
      <p:pic>
        <p:nvPicPr>
          <p:cNvPr id="238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35276" y="5084373"/>
            <a:ext cx="2323342" cy="1534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56203" y="5036210"/>
            <a:ext cx="2347879" cy="16307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9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447722" y="5093544"/>
            <a:ext cx="2270177" cy="16958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1" name="Rectangle 2"/>
          <p:cNvSpPr txBox="1">
            <a:spLocks noGrp="1"/>
          </p:cNvSpPr>
          <p:nvPr>
            <p:ph type="title"/>
          </p:nvPr>
        </p:nvSpPr>
        <p:spPr>
          <a:xfrm>
            <a:off x="197623" y="76200"/>
            <a:ext cx="8748754" cy="685800"/>
          </a:xfrm>
          <a:prstGeom prst="rect">
            <a:avLst/>
          </a:prstGeom>
        </p:spPr>
        <p:txBody>
          <a:bodyPr/>
          <a:lstStyle/>
          <a:p>
            <a:r>
              <a:t>Summarizing Quantum Dot (Q-dot) factoids to this point:</a:t>
            </a:r>
          </a:p>
        </p:txBody>
      </p:sp>
      <p:sp>
        <p:nvSpPr>
          <p:cNvPr id="2392" name="Rectangle 3"/>
          <p:cNvSpPr txBox="1">
            <a:spLocks noGrp="1"/>
          </p:cNvSpPr>
          <p:nvPr>
            <p:ph type="body" idx="1"/>
          </p:nvPr>
        </p:nvSpPr>
        <p:spPr>
          <a:xfrm>
            <a:off x="294193" y="781628"/>
            <a:ext cx="8748753" cy="6053768"/>
          </a:xfrm>
          <a:prstGeom prst="rect">
            <a:avLst/>
          </a:prstGeom>
        </p:spPr>
        <p:txBody>
          <a:bodyPr/>
          <a:lstStyle/>
          <a:p>
            <a:pPr defTabSz="813816">
              <a:tabLst>
                <a:tab pos="406400" algn="l"/>
                <a:tab pos="812800" algn="l"/>
                <a:tab pos="1219200" algn="l"/>
                <a:tab pos="1625600" algn="l"/>
                <a:tab pos="2032000" algn="l"/>
              </a:tabLst>
              <a:defRPr sz="1602" b="1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r>
              <a:t>Electrons act like waves</a:t>
            </a:r>
          </a:p>
          <a:p>
            <a:pPr defTabSz="813816">
              <a:tabLst>
                <a:tab pos="406400" algn="l"/>
                <a:tab pos="812800" algn="l"/>
                <a:tab pos="1219200" algn="l"/>
                <a:tab pos="1625600" algn="l"/>
                <a:tab pos="2032000" algn="l"/>
              </a:tabLst>
              <a:defRPr sz="534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570397" defTabSz="813816">
              <a:buSzTx/>
              <a:buNone/>
              <a:tabLst>
                <a:tab pos="406400" algn="l"/>
                <a:tab pos="812800" algn="l"/>
                <a:tab pos="1219200" algn="l"/>
                <a:tab pos="1625600" algn="l"/>
                <a:tab pos="2032000" algn="l"/>
              </a:tabLst>
              <a:defRPr sz="1602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r>
              <a:t>Unconstrained waves can have all sorts of frequencies &amp; wavelengths</a:t>
            </a:r>
          </a:p>
          <a:p>
            <a:pPr marL="0" lvl="1" indent="570397" defTabSz="813816">
              <a:buSzTx/>
              <a:buNone/>
              <a:tabLst>
                <a:tab pos="406400" algn="l"/>
                <a:tab pos="812800" algn="l"/>
                <a:tab pos="1219200" algn="l"/>
                <a:tab pos="1625600" algn="l"/>
                <a:tab pos="2032000" algn="l"/>
              </a:tabLst>
              <a:defRPr sz="534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2" indent="966406" defTabSz="813816">
              <a:buSzTx/>
              <a:buNone/>
              <a:tabLst>
                <a:tab pos="406400" algn="l"/>
                <a:tab pos="812800" algn="l"/>
                <a:tab pos="1219200" algn="l"/>
                <a:tab pos="1625600" algn="l"/>
                <a:tab pos="2032000" algn="l"/>
              </a:tabLst>
              <a:defRPr sz="1602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r>
              <a:t>Implying different energies, because higher frequency =&gt; higher energy</a:t>
            </a:r>
          </a:p>
          <a:p>
            <a:pPr defTabSz="813816">
              <a:tabLst>
                <a:tab pos="406400" algn="l"/>
                <a:tab pos="812800" algn="l"/>
                <a:tab pos="1219200" algn="l"/>
                <a:tab pos="1625600" algn="l"/>
                <a:tab pos="2032000" algn="l"/>
              </a:tabLst>
              <a:defRPr sz="1068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13816">
              <a:tabLst>
                <a:tab pos="406400" algn="l"/>
                <a:tab pos="812800" algn="l"/>
                <a:tab pos="1219200" algn="l"/>
                <a:tab pos="1625600" algn="l"/>
                <a:tab pos="2032000" algn="l"/>
              </a:tabLst>
              <a:defRPr sz="1602" b="1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r>
              <a:t>But when trapped, and forced to ricochet back and forth within a BOX:</a:t>
            </a:r>
          </a:p>
          <a:p>
            <a:pPr defTabSz="813816">
              <a:tabLst>
                <a:tab pos="406400" algn="l"/>
                <a:tab pos="812800" algn="l"/>
                <a:tab pos="1219200" algn="l"/>
                <a:tab pos="1625600" algn="l"/>
                <a:tab pos="2032000" algn="l"/>
              </a:tabLst>
              <a:defRPr sz="534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570397" defTabSz="813816">
              <a:buSzTx/>
              <a:buNone/>
              <a:tabLst>
                <a:tab pos="406400" algn="l"/>
                <a:tab pos="812800" algn="l"/>
                <a:tab pos="1219200" algn="l"/>
                <a:tab pos="1625600" algn="l"/>
                <a:tab pos="2032000" algn="l"/>
              </a:tabLst>
              <a:defRPr sz="1602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r>
              <a:t>Most waves end up canceling themselves out  </a:t>
            </a:r>
          </a:p>
          <a:p>
            <a:pPr marL="0" lvl="1" indent="570397" defTabSz="813816">
              <a:buSzTx/>
              <a:buNone/>
              <a:tabLst>
                <a:tab pos="406400" algn="l"/>
                <a:tab pos="812800" algn="l"/>
                <a:tab pos="1219200" algn="l"/>
                <a:tab pos="1625600" algn="l"/>
                <a:tab pos="2032000" algn="l"/>
              </a:tabLst>
              <a:defRPr sz="1068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13816">
              <a:tabLst>
                <a:tab pos="406400" algn="l"/>
                <a:tab pos="812800" algn="l"/>
                <a:tab pos="1219200" algn="l"/>
                <a:tab pos="1625600" algn="l"/>
                <a:tab pos="2032000" algn="l"/>
              </a:tabLst>
              <a:defRPr sz="1602" b="1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r>
              <a:t>AN EXCEPTION = Trapped waves whose wavelength's = (width of box) / (an integer)</a:t>
            </a:r>
          </a:p>
          <a:p>
            <a:pPr defTabSz="813816">
              <a:tabLst>
                <a:tab pos="406400" algn="l"/>
                <a:tab pos="812800" algn="l"/>
                <a:tab pos="1219200" algn="l"/>
                <a:tab pos="1625600" algn="l"/>
                <a:tab pos="2032000" algn="l"/>
              </a:tabLst>
              <a:defRPr sz="534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570397" defTabSz="813816">
              <a:buSzTx/>
              <a:buNone/>
              <a:tabLst>
                <a:tab pos="406400" algn="l"/>
                <a:tab pos="812800" algn="l"/>
                <a:tab pos="1219200" algn="l"/>
                <a:tab pos="1625600" algn="l"/>
                <a:tab pos="2032000" algn="l"/>
              </a:tabLst>
              <a:defRPr sz="1602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r>
              <a:t>Surviving waves thus have QUANTIZED ENERGIES (these waves = </a:t>
            </a:r>
            <a:r>
              <a:rPr b="1">
                <a:solidFill>
                  <a:srgbClr val="FBC901"/>
                </a:solidFill>
              </a:rPr>
              <a:t>"standing waves"</a:t>
            </a:r>
            <a:r>
              <a:t>)</a:t>
            </a:r>
          </a:p>
          <a:p>
            <a:pPr defTabSz="813816">
              <a:tabLst>
                <a:tab pos="406400" algn="l"/>
                <a:tab pos="812800" algn="l"/>
                <a:tab pos="1219200" algn="l"/>
                <a:tab pos="1625600" algn="l"/>
                <a:tab pos="2032000" algn="l"/>
              </a:tabLst>
              <a:defRPr sz="534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2" indent="966406" defTabSz="813816">
              <a:buSzTx/>
              <a:buNone/>
              <a:tabLst>
                <a:tab pos="406400" algn="l"/>
                <a:tab pos="812800" algn="l"/>
                <a:tab pos="1219200" algn="l"/>
                <a:tab pos="1625600" algn="l"/>
                <a:tab pos="2032000" algn="l"/>
              </a:tabLst>
              <a:defRPr sz="1602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r>
              <a:t>Which is HOW Quantum mechanics got its name!</a:t>
            </a:r>
          </a:p>
          <a:p>
            <a:pPr defTabSz="813816">
              <a:tabLst>
                <a:tab pos="406400" algn="l"/>
                <a:tab pos="812800" algn="l"/>
                <a:tab pos="1219200" algn="l"/>
                <a:tab pos="1625600" algn="l"/>
                <a:tab pos="2032000" algn="l"/>
              </a:tabLst>
              <a:defRPr sz="534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3" indent="1403832" defTabSz="813816">
              <a:buSzTx/>
              <a:buNone/>
              <a:tabLst>
                <a:tab pos="406400" algn="l"/>
                <a:tab pos="812800" algn="l"/>
                <a:tab pos="1219200" algn="l"/>
                <a:tab pos="1625600" algn="l"/>
                <a:tab pos="2032000" algn="l"/>
              </a:tabLst>
              <a:defRPr sz="1602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r>
              <a:t>As it struggled to explain known energy levels of electrons bound within atoms</a:t>
            </a:r>
          </a:p>
          <a:p>
            <a:pPr marL="0" lvl="3" indent="1403832" defTabSz="813816">
              <a:buSzTx/>
              <a:buNone/>
              <a:tabLst>
                <a:tab pos="406400" algn="l"/>
                <a:tab pos="812800" algn="l"/>
                <a:tab pos="1219200" algn="l"/>
                <a:tab pos="1625600" algn="l"/>
                <a:tab pos="2032000" algn="l"/>
              </a:tabLst>
              <a:defRPr sz="1068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13816">
              <a:tabLst>
                <a:tab pos="406400" algn="l"/>
                <a:tab pos="812800" algn="l"/>
                <a:tab pos="1219200" algn="l"/>
                <a:tab pos="1625600" algn="l"/>
                <a:tab pos="2032000" algn="l"/>
              </a:tabLst>
              <a:defRPr sz="1602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r>
              <a:rPr b="1"/>
              <a:t>CONSEQUENCE:</a:t>
            </a:r>
            <a:r>
              <a:t>  As size of box changes, so should surviving electrons' wavelengths</a:t>
            </a:r>
          </a:p>
          <a:p>
            <a:pPr defTabSz="813816">
              <a:tabLst>
                <a:tab pos="406400" algn="l"/>
                <a:tab pos="812800" algn="l"/>
                <a:tab pos="1219200" algn="l"/>
                <a:tab pos="1625600" algn="l"/>
                <a:tab pos="2032000" algn="l"/>
              </a:tabLst>
              <a:defRPr sz="889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570397" defTabSz="813816">
              <a:buSzTx/>
              <a:buNone/>
              <a:tabLst>
                <a:tab pos="406400" algn="l"/>
                <a:tab pos="812800" algn="l"/>
                <a:tab pos="1219200" algn="l"/>
                <a:tab pos="1625600" algn="l"/>
                <a:tab pos="2032000" algn="l"/>
              </a:tabLst>
              <a:defRPr sz="1602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r>
              <a:t>Different size "atomic boxes" =&gt; Different allowed electron wave energies</a:t>
            </a:r>
          </a:p>
          <a:p>
            <a:pPr marL="0" lvl="1" indent="570397" defTabSz="813816">
              <a:buSzTx/>
              <a:buNone/>
              <a:tabLst>
                <a:tab pos="406400" algn="l"/>
                <a:tab pos="812800" algn="l"/>
                <a:tab pos="1219200" algn="l"/>
                <a:tab pos="1625600" algn="l"/>
                <a:tab pos="2032000" algn="l"/>
              </a:tabLst>
              <a:defRPr sz="979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570397" defTabSz="813816">
              <a:buSzTx/>
              <a:buNone/>
              <a:tabLst>
                <a:tab pos="406400" algn="l"/>
                <a:tab pos="812800" algn="l"/>
                <a:tab pos="1219200" algn="l"/>
                <a:tab pos="1625600" algn="l"/>
                <a:tab pos="2032000" algn="l"/>
              </a:tabLst>
              <a:defRPr sz="1602" b="1">
                <a:solidFill>
                  <a:srgbClr val="FBC901"/>
                </a:solidFill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r>
              <a:t>THUS: Different size quantum-dots have different electron energy levels =</a:t>
            </a:r>
          </a:p>
          <a:p>
            <a:pPr marL="0" lvl="1" indent="570397" defTabSz="813816">
              <a:buSzTx/>
              <a:buNone/>
              <a:tabLst>
                <a:tab pos="406400" algn="l"/>
                <a:tab pos="812800" algn="l"/>
                <a:tab pos="1219200" algn="l"/>
                <a:tab pos="1625600" algn="l"/>
                <a:tab pos="2032000" algn="l"/>
              </a:tabLst>
              <a:defRPr sz="1157" b="1">
                <a:solidFill>
                  <a:srgbClr val="FBC901"/>
                </a:solidFill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endParaRPr/>
          </a:p>
          <a:p>
            <a:pPr algn="ctr" defTabSz="813816">
              <a:tabLst>
                <a:tab pos="406400" algn="l"/>
                <a:tab pos="812800" algn="l"/>
                <a:tab pos="1219200" algn="l"/>
                <a:tab pos="1625600" algn="l"/>
                <a:tab pos="2032000" algn="l"/>
              </a:tabLst>
              <a:defRPr sz="1779" b="1">
                <a:solidFill>
                  <a:srgbClr val="FBC901"/>
                </a:solidFill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r>
              <a:t>The "QUANTUM SIZE EFFECT"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4" name="Rectangle 2"/>
          <p:cNvSpPr txBox="1">
            <a:spLocks noGrp="1"/>
          </p:cNvSpPr>
          <p:nvPr>
            <p:ph type="title"/>
          </p:nvPr>
        </p:nvSpPr>
        <p:spPr>
          <a:xfrm>
            <a:off x="197623" y="76200"/>
            <a:ext cx="8748754" cy="685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Quantum-dots can be made of ALL SORTS of different materials</a:t>
            </a:r>
          </a:p>
        </p:txBody>
      </p:sp>
      <p:sp>
        <p:nvSpPr>
          <p:cNvPr id="2395" name="Rectangle 3"/>
          <p:cNvSpPr txBox="1">
            <a:spLocks noGrp="1"/>
          </p:cNvSpPr>
          <p:nvPr>
            <p:ph type="body" idx="1"/>
          </p:nvPr>
        </p:nvSpPr>
        <p:spPr>
          <a:xfrm>
            <a:off x="215900" y="703580"/>
            <a:ext cx="8748753" cy="5619021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ts val="400"/>
              </a:spcBef>
              <a:defRPr sz="2000" b="1" i="1"/>
            </a:pPr>
            <a:r>
              <a:rPr b="0"/>
              <a:t>But the exact choice of their material becomes largely irrelevant!</a:t>
            </a:r>
          </a:p>
          <a:p>
            <a:pPr>
              <a:spcBef>
                <a:spcPts val="400"/>
              </a:spcBef>
              <a:defRPr sz="2100" b="1"/>
            </a:pPr>
            <a:endParaRPr b="0"/>
          </a:p>
          <a:p>
            <a:pPr>
              <a:spcBef>
                <a:spcPts val="400"/>
              </a:spcBef>
              <a:defRPr sz="1800" b="1"/>
            </a:pPr>
            <a:r>
              <a:rPr b="0"/>
              <a:t>Because sunlight's absorbance is no longer due to electron liberation from bonds</a:t>
            </a:r>
          </a:p>
          <a:p>
            <a:pPr>
              <a:spcBef>
                <a:spcPts val="400"/>
              </a:spcBef>
              <a:defRPr sz="1200" b="1"/>
            </a:pPr>
            <a:endParaRPr b="0"/>
          </a:p>
          <a:p>
            <a:pPr>
              <a:spcBef>
                <a:spcPts val="400"/>
              </a:spcBef>
              <a:defRPr sz="1800" b="1"/>
            </a:pPr>
            <a:r>
              <a:rPr b="0"/>
              <a:t>It's instead due to light kicking electrons from one quantum-energy-level to another</a:t>
            </a:r>
          </a:p>
          <a:p>
            <a:pPr>
              <a:spcBef>
                <a:spcPts val="400"/>
              </a:spcBef>
              <a:defRPr sz="800" b="1"/>
            </a:pPr>
            <a:endParaRPr b="0"/>
          </a:p>
          <a:p>
            <a:pPr marL="0" lvl="1" indent="640896">
              <a:spcBef>
                <a:spcPts val="400"/>
              </a:spcBef>
              <a:buSzTx/>
              <a:buNone/>
              <a:defRPr sz="1800" b="1"/>
            </a:pPr>
            <a:r>
              <a:rPr b="0"/>
              <a:t>With energy levels (and hence their differences) determined by the Q-dot SIZE</a:t>
            </a:r>
          </a:p>
          <a:p>
            <a:pPr>
              <a:spcBef>
                <a:spcPts val="400"/>
              </a:spcBef>
              <a:defRPr sz="1800" b="1"/>
            </a:pPr>
            <a:endParaRPr b="0"/>
          </a:p>
          <a:p>
            <a:pPr>
              <a:spcBef>
                <a:spcPts val="400"/>
              </a:spcBef>
              <a:defRPr sz="1800" b="1"/>
            </a:pPr>
            <a:endParaRPr b="0"/>
          </a:p>
          <a:p>
            <a:pPr algn="ctr">
              <a:spcBef>
                <a:spcPts val="400"/>
              </a:spcBef>
              <a:defRPr sz="2000" b="1">
                <a:solidFill>
                  <a:srgbClr val="FBC901"/>
                </a:solidFill>
              </a:defRPr>
            </a:pPr>
            <a:r>
              <a:t>Thus, to make a solar cell with peak Shockley-Quiesser efficiency:</a:t>
            </a:r>
          </a:p>
          <a:p>
            <a:pPr algn="ctr">
              <a:spcBef>
                <a:spcPts val="400"/>
              </a:spcBef>
              <a:defRPr sz="600" b="1"/>
            </a:pPr>
            <a:endParaRPr b="0"/>
          </a:p>
          <a:p>
            <a:pPr>
              <a:spcBef>
                <a:spcPts val="400"/>
              </a:spcBef>
              <a:defRPr sz="600" b="1"/>
            </a:pPr>
            <a:endParaRPr b="0"/>
          </a:p>
          <a:p>
            <a:pPr algn="ctr">
              <a:spcBef>
                <a:spcPts val="400"/>
              </a:spcBef>
              <a:defRPr sz="1800" b="1"/>
            </a:pPr>
            <a:r>
              <a:rPr b="0"/>
              <a:t>You no longer need to find a material with electron liberation energy of ~ 1.3 eV </a:t>
            </a:r>
          </a:p>
          <a:p>
            <a:pPr marL="0" lvl="1" indent="640896" algn="ctr">
              <a:spcBef>
                <a:spcPts val="400"/>
              </a:spcBef>
              <a:buSzTx/>
              <a:buNone/>
              <a:defRPr sz="900" b="1"/>
            </a:pPr>
            <a:endParaRPr b="0"/>
          </a:p>
          <a:p>
            <a:pPr algn="ctr">
              <a:spcBef>
                <a:spcPts val="400"/>
              </a:spcBef>
              <a:defRPr sz="1800" b="1"/>
            </a:pPr>
            <a:r>
              <a:rPr b="0"/>
              <a:t>Instead, just embed Q-dots with two trapped wave energies differing by ~ 1.3 eV</a:t>
            </a:r>
          </a:p>
          <a:p>
            <a:pPr marL="0" lvl="1" indent="640896" algn="ctr">
              <a:spcBef>
                <a:spcPts val="400"/>
              </a:spcBef>
              <a:buSzTx/>
              <a:buNone/>
              <a:defRPr sz="2100" b="1"/>
            </a:pPr>
            <a:endParaRPr b="0"/>
          </a:p>
          <a:p>
            <a:pPr algn="ctr">
              <a:spcBef>
                <a:spcPts val="400"/>
              </a:spcBef>
              <a:defRPr sz="1800" b="1"/>
            </a:pPr>
            <a:r>
              <a:rPr b="0"/>
              <a:t>Which is no longer determined by material, but (mostly) by the Q-dot's SIZE </a:t>
            </a:r>
          </a:p>
          <a:p>
            <a:pPr marL="0" lvl="2" indent="1085850" algn="ctr">
              <a:spcBef>
                <a:spcPts val="400"/>
              </a:spcBef>
              <a:buSzTx/>
              <a:buNone/>
              <a:defRPr sz="900" b="1"/>
            </a:pPr>
            <a:endParaRPr b="0"/>
          </a:p>
          <a:p>
            <a:pPr algn="ctr">
              <a:spcBef>
                <a:spcPts val="400"/>
              </a:spcBef>
              <a:defRPr sz="1800" b="1"/>
            </a:pPr>
            <a:r>
              <a:t>Which YOU CAN CONTROL (vs. Mother Nature's control of material's bandgap)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Rectangle 3"/>
          <p:cNvSpPr txBox="1"/>
          <p:nvPr/>
        </p:nvSpPr>
        <p:spPr>
          <a:xfrm>
            <a:off x="228600" y="228600"/>
            <a:ext cx="8861694" cy="6426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spcBef>
                <a:spcPts val="500"/>
              </a:spcBef>
              <a:defRPr sz="2200" b="0" i="1">
                <a:solidFill>
                  <a:srgbClr val="DE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What would such an embedded Q-dot solar cell look like?</a:t>
            </a:r>
            <a:endParaRPr>
              <a:solidFill>
                <a:srgbClr val="FFFFFF"/>
              </a:solidFill>
            </a:endParaRPr>
          </a:p>
          <a:p>
            <a:pPr defTabSz="457200">
              <a:spcBef>
                <a:spcPts val="400"/>
              </a:spcBef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Building from the example of conventional semiconductor photovoltaic cells:</a:t>
            </a:r>
          </a:p>
          <a:p>
            <a:pPr defTabSz="457200">
              <a:spcBef>
                <a:spcPts val="400"/>
              </a:spcBef>
              <a:defRPr sz="9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Swap of charge across junction =&gt; ELECTRIC FIELD =&gt; Sorting of electrons/holes</a:t>
            </a:r>
          </a:p>
          <a:p>
            <a:pPr defTabSz="457200">
              <a:spcBef>
                <a:spcPts val="400"/>
              </a:spcBef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457200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OUT		Electrical Current Pump		IN</a:t>
            </a:r>
          </a:p>
          <a:p>
            <a:pPr defTabSz="457200">
              <a:spcBef>
                <a:spcPts val="400"/>
              </a:spcBef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400"/>
              </a:spcBef>
              <a:defRPr sz="2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400"/>
              </a:spcBef>
              <a:defRPr sz="41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An analogous one </a:t>
            </a:r>
            <a:r>
              <a:rPr b="1">
                <a:solidFill>
                  <a:srgbClr val="2BAD81"/>
                </a:solidFill>
              </a:rPr>
              <a:t>Quantum Dot</a:t>
            </a:r>
            <a:r>
              <a:t> photovoltaic cell:</a:t>
            </a:r>
          </a:p>
          <a:p>
            <a:pPr defTabSz="457200">
              <a:spcBef>
                <a:spcPts val="400"/>
              </a:spcBef>
              <a:defRPr sz="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For instance, when semiconductor or polymer quantum dot meets metal:</a:t>
            </a:r>
          </a:p>
          <a:p>
            <a:pPr defTabSz="457200">
              <a:spcBef>
                <a:spcPts val="400"/>
              </a:spcBef>
              <a:defRPr sz="11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			</a:t>
            </a:r>
          </a:p>
          <a:p>
            <a:pPr algn="ctr" defTabSz="457200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OUT						IN</a:t>
            </a:r>
          </a:p>
          <a:p>
            <a:pPr defTabSz="457200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											</a:t>
            </a:r>
          </a:p>
          <a:p>
            <a:pPr defTabSz="457200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457200">
              <a:defRPr>
                <a:solidFill>
                  <a:srgbClr val="FECF2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Nano sized Q-dots =&gt; Nano power so we need LOTS of them working together:</a:t>
            </a:r>
          </a:p>
        </p:txBody>
      </p:sp>
      <p:grpSp>
        <p:nvGrpSpPr>
          <p:cNvPr id="2408" name="Group 23"/>
          <p:cNvGrpSpPr/>
          <p:nvPr/>
        </p:nvGrpSpPr>
        <p:grpSpPr>
          <a:xfrm>
            <a:off x="2730500" y="2337380"/>
            <a:ext cx="3729087" cy="951921"/>
            <a:chOff x="0" y="0"/>
            <a:chExt cx="3729085" cy="951919"/>
          </a:xfrm>
        </p:grpSpPr>
        <p:sp>
          <p:nvSpPr>
            <p:cNvPr id="2398" name="Rectangle 112"/>
            <p:cNvSpPr/>
            <p:nvPr/>
          </p:nvSpPr>
          <p:spPr>
            <a:xfrm flipH="1">
              <a:off x="1869974" y="0"/>
              <a:ext cx="1307836" cy="746825"/>
            </a:xfrm>
            <a:prstGeom prst="rect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99" name="Rectangle 150"/>
            <p:cNvSpPr/>
            <p:nvPr/>
          </p:nvSpPr>
          <p:spPr>
            <a:xfrm>
              <a:off x="562138" y="0"/>
              <a:ext cx="1327913" cy="746825"/>
            </a:xfrm>
            <a:prstGeom prst="rect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00" name="Left Arrow 157"/>
            <p:cNvSpPr/>
            <p:nvPr/>
          </p:nvSpPr>
          <p:spPr>
            <a:xfrm>
              <a:off x="1581734" y="543145"/>
              <a:ext cx="770075" cy="185293"/>
            </a:xfrm>
            <a:prstGeom prst="leftArrow">
              <a:avLst>
                <a:gd name="adj1" fmla="val 50000"/>
                <a:gd name="adj2" fmla="val 49969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01" name="Left Arrow 158"/>
            <p:cNvSpPr/>
            <p:nvPr/>
          </p:nvSpPr>
          <p:spPr>
            <a:xfrm>
              <a:off x="1543015" y="67893"/>
              <a:ext cx="834606" cy="185293"/>
            </a:xfrm>
            <a:prstGeom prst="leftArrow">
              <a:avLst>
                <a:gd name="adj1" fmla="val 50000"/>
                <a:gd name="adj2" fmla="val 50001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02" name="Left Arrow 159"/>
            <p:cNvSpPr/>
            <p:nvPr/>
          </p:nvSpPr>
          <p:spPr>
            <a:xfrm>
              <a:off x="1765290" y="271572"/>
              <a:ext cx="256692" cy="185294"/>
            </a:xfrm>
            <a:prstGeom prst="leftArrow">
              <a:avLst>
                <a:gd name="adj1" fmla="val 50000"/>
                <a:gd name="adj2" fmla="val 49975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03" name="Straight Connector 361"/>
            <p:cNvSpPr/>
            <p:nvPr/>
          </p:nvSpPr>
          <p:spPr>
            <a:xfrm flipV="1">
              <a:off x="10038" y="340880"/>
              <a:ext cx="2869" cy="611040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04" name="Straight Connector 363"/>
            <p:cNvSpPr/>
            <p:nvPr/>
          </p:nvSpPr>
          <p:spPr>
            <a:xfrm>
              <a:off x="3729085" y="340075"/>
              <a:ext cx="1" cy="611040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05" name="Straight Connector 364"/>
            <p:cNvSpPr/>
            <p:nvPr/>
          </p:nvSpPr>
          <p:spPr>
            <a:xfrm flipH="1" flipV="1">
              <a:off x="11471" y="950505"/>
              <a:ext cx="3717006" cy="1415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06" name="Straight Arrow Connector 373"/>
            <p:cNvSpPr/>
            <p:nvPr/>
          </p:nvSpPr>
          <p:spPr>
            <a:xfrm flipH="1" flipV="1">
              <a:off x="-1" y="338052"/>
              <a:ext cx="550668" cy="1415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07" name="Straight Arrow Connector 375"/>
            <p:cNvSpPr/>
            <p:nvPr/>
          </p:nvSpPr>
          <p:spPr>
            <a:xfrm flipH="1" flipV="1">
              <a:off x="3177810" y="362097"/>
              <a:ext cx="550667" cy="1415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420" name="Group 24"/>
          <p:cNvGrpSpPr/>
          <p:nvPr/>
        </p:nvGrpSpPr>
        <p:grpSpPr>
          <a:xfrm>
            <a:off x="3771899" y="4693858"/>
            <a:ext cx="1905002" cy="1314512"/>
            <a:chOff x="0" y="0"/>
            <a:chExt cx="1905001" cy="1314511"/>
          </a:xfrm>
        </p:grpSpPr>
        <p:sp>
          <p:nvSpPr>
            <p:cNvPr id="2409" name="Oval 379"/>
            <p:cNvSpPr/>
            <p:nvPr/>
          </p:nvSpPr>
          <p:spPr>
            <a:xfrm>
              <a:off x="476113" y="95175"/>
              <a:ext cx="654657" cy="1027892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10" name="Rectangle 112"/>
            <p:cNvSpPr/>
            <p:nvPr/>
          </p:nvSpPr>
          <p:spPr>
            <a:xfrm flipH="1">
              <a:off x="833199" y="0"/>
              <a:ext cx="595142" cy="1199207"/>
            </a:xfrm>
            <a:prstGeom prst="rect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11" name="Left Arrow 159"/>
            <p:cNvSpPr/>
            <p:nvPr/>
          </p:nvSpPr>
          <p:spPr>
            <a:xfrm>
              <a:off x="714170" y="262921"/>
              <a:ext cx="221940" cy="155850"/>
            </a:xfrm>
            <a:prstGeom prst="leftArrow">
              <a:avLst>
                <a:gd name="adj1" fmla="val 50000"/>
                <a:gd name="adj2" fmla="val 49975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12" name="Left Arrow 159"/>
            <p:cNvSpPr/>
            <p:nvPr/>
          </p:nvSpPr>
          <p:spPr>
            <a:xfrm>
              <a:off x="712931" y="434236"/>
              <a:ext cx="221939" cy="155850"/>
            </a:xfrm>
            <a:prstGeom prst="leftArrow">
              <a:avLst>
                <a:gd name="adj1" fmla="val 50000"/>
                <a:gd name="adj2" fmla="val 49975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13" name="Left Arrow 159"/>
            <p:cNvSpPr/>
            <p:nvPr/>
          </p:nvSpPr>
          <p:spPr>
            <a:xfrm>
              <a:off x="710451" y="624587"/>
              <a:ext cx="221939" cy="155849"/>
            </a:xfrm>
            <a:prstGeom prst="leftArrow">
              <a:avLst>
                <a:gd name="adj1" fmla="val 50000"/>
                <a:gd name="adj2" fmla="val 49975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14" name="Left Arrow 159"/>
            <p:cNvSpPr/>
            <p:nvPr/>
          </p:nvSpPr>
          <p:spPr>
            <a:xfrm>
              <a:off x="704251" y="795902"/>
              <a:ext cx="221940" cy="155850"/>
            </a:xfrm>
            <a:prstGeom prst="leftArrow">
              <a:avLst>
                <a:gd name="adj1" fmla="val 50000"/>
                <a:gd name="adj2" fmla="val 49975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15" name="Straight Connector 386"/>
            <p:cNvSpPr/>
            <p:nvPr/>
          </p:nvSpPr>
          <p:spPr>
            <a:xfrm flipV="1">
              <a:off x="0" y="626967"/>
              <a:ext cx="11159" cy="686451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16" name="Straight Connector 387"/>
            <p:cNvSpPr/>
            <p:nvPr/>
          </p:nvSpPr>
          <p:spPr>
            <a:xfrm>
              <a:off x="1905001" y="627514"/>
              <a:ext cx="1" cy="686450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17" name="Straight Connector 388"/>
            <p:cNvSpPr/>
            <p:nvPr/>
          </p:nvSpPr>
          <p:spPr>
            <a:xfrm flipH="1" flipV="1">
              <a:off x="0" y="1314511"/>
              <a:ext cx="1904455" cy="1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18" name="Straight Arrow Connector 389"/>
            <p:cNvSpPr/>
            <p:nvPr/>
          </p:nvSpPr>
          <p:spPr>
            <a:xfrm flipH="1" flipV="1">
              <a:off x="0" y="625777"/>
              <a:ext cx="476114" cy="1190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19" name="Straight Arrow Connector 390"/>
            <p:cNvSpPr/>
            <p:nvPr/>
          </p:nvSpPr>
          <p:spPr>
            <a:xfrm flipH="1" flipV="1">
              <a:off x="1428340" y="646001"/>
              <a:ext cx="476115" cy="1190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2" name="Rectangle 2"/>
          <p:cNvSpPr txBox="1">
            <a:spLocks noGrp="1"/>
          </p:cNvSpPr>
          <p:nvPr>
            <p:ph type="title"/>
          </p:nvPr>
        </p:nvSpPr>
        <p:spPr>
          <a:xfrm>
            <a:off x="152400" y="76200"/>
            <a:ext cx="8686800" cy="381000"/>
          </a:xfrm>
          <a:prstGeom prst="rect">
            <a:avLst/>
          </a:prstGeom>
        </p:spPr>
        <p:txBody>
          <a:bodyPr/>
          <a:lstStyle>
            <a:lvl1pPr defTabSz="457200">
              <a:defRPr sz="2000"/>
            </a:lvl1pPr>
          </a:lstStyle>
          <a:p>
            <a:r>
              <a:t>A better Quantum dot solar cell:</a:t>
            </a:r>
          </a:p>
        </p:txBody>
      </p:sp>
      <p:sp>
        <p:nvSpPr>
          <p:cNvPr id="2423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142019" y="672150"/>
            <a:ext cx="9067801" cy="462642"/>
          </a:xfrm>
          <a:prstGeom prst="rect">
            <a:avLst/>
          </a:prstGeom>
        </p:spPr>
        <p:txBody>
          <a:bodyPr/>
          <a:lstStyle>
            <a:lvl1pPr defTabSz="457200">
              <a:defRPr sz="1800"/>
            </a:lvl1pPr>
          </a:lstStyle>
          <a:p>
            <a:r>
              <a:t>With lots of same-size Quantum dots:</a:t>
            </a:r>
          </a:p>
        </p:txBody>
      </p:sp>
      <p:grpSp>
        <p:nvGrpSpPr>
          <p:cNvPr id="2455" name="Group"/>
          <p:cNvGrpSpPr/>
          <p:nvPr/>
        </p:nvGrpSpPr>
        <p:grpSpPr>
          <a:xfrm>
            <a:off x="1534505" y="1131793"/>
            <a:ext cx="3983064" cy="1194919"/>
            <a:chOff x="0" y="0"/>
            <a:chExt cx="3983063" cy="1194917"/>
          </a:xfrm>
        </p:grpSpPr>
        <p:sp>
          <p:nvSpPr>
            <p:cNvPr id="2424" name="Rectangle 75"/>
            <p:cNvSpPr/>
            <p:nvPr/>
          </p:nvSpPr>
          <p:spPr>
            <a:xfrm>
              <a:off x="0" y="377342"/>
              <a:ext cx="3500268" cy="44023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25" name="Right Arrow 5"/>
            <p:cNvSpPr/>
            <p:nvPr/>
          </p:nvSpPr>
          <p:spPr>
            <a:xfrm rot="5400000">
              <a:off x="1751352" y="-535523"/>
              <a:ext cx="251563" cy="144838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26" name="Oval 50"/>
            <p:cNvSpPr/>
            <p:nvPr/>
          </p:nvSpPr>
          <p:spPr>
            <a:xfrm>
              <a:off x="139684" y="629268"/>
              <a:ext cx="282134" cy="272452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27" name="Oval 76"/>
            <p:cNvSpPr/>
            <p:nvPr/>
          </p:nvSpPr>
          <p:spPr>
            <a:xfrm>
              <a:off x="561501" y="629268"/>
              <a:ext cx="283518" cy="272452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28" name="Oval 77"/>
            <p:cNvSpPr/>
            <p:nvPr/>
          </p:nvSpPr>
          <p:spPr>
            <a:xfrm>
              <a:off x="965339" y="629268"/>
              <a:ext cx="283518" cy="272452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29" name="Oval 78"/>
            <p:cNvSpPr/>
            <p:nvPr/>
          </p:nvSpPr>
          <p:spPr>
            <a:xfrm>
              <a:off x="1388539" y="629268"/>
              <a:ext cx="282135" cy="272452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30" name="Oval 79"/>
            <p:cNvSpPr/>
            <p:nvPr/>
          </p:nvSpPr>
          <p:spPr>
            <a:xfrm>
              <a:off x="1788229" y="629268"/>
              <a:ext cx="282135" cy="272452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31" name="Oval 80"/>
            <p:cNvSpPr/>
            <p:nvPr/>
          </p:nvSpPr>
          <p:spPr>
            <a:xfrm>
              <a:off x="2210046" y="629268"/>
              <a:ext cx="283518" cy="272452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32" name="Oval 81"/>
            <p:cNvSpPr/>
            <p:nvPr/>
          </p:nvSpPr>
          <p:spPr>
            <a:xfrm>
              <a:off x="2613885" y="629268"/>
              <a:ext cx="283518" cy="272452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33" name="Oval 82"/>
            <p:cNvSpPr/>
            <p:nvPr/>
          </p:nvSpPr>
          <p:spPr>
            <a:xfrm>
              <a:off x="3035702" y="629268"/>
              <a:ext cx="283518" cy="272452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34" name="Rectangle 4"/>
            <p:cNvSpPr/>
            <p:nvPr/>
          </p:nvSpPr>
          <p:spPr>
            <a:xfrm>
              <a:off x="0" y="817357"/>
              <a:ext cx="3500394" cy="377561"/>
            </a:xfrm>
            <a:prstGeom prst="rect">
              <a:avLst/>
            </a:prstGeom>
            <a:solidFill>
              <a:srgbClr val="6D6D6D"/>
            </a:solidFill>
            <a:ln w="12700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35" name="Straight Arrow Connector 83"/>
            <p:cNvSpPr/>
            <p:nvPr/>
          </p:nvSpPr>
          <p:spPr>
            <a:xfrm flipH="1">
              <a:off x="213317" y="755340"/>
              <a:ext cx="1258" cy="188672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36" name="Straight Arrow Connector 85"/>
            <p:cNvSpPr/>
            <p:nvPr/>
          </p:nvSpPr>
          <p:spPr>
            <a:xfrm flipH="1">
              <a:off x="347427" y="754684"/>
              <a:ext cx="1258" cy="188672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37" name="Straight Arrow Connector 86"/>
            <p:cNvSpPr/>
            <p:nvPr/>
          </p:nvSpPr>
          <p:spPr>
            <a:xfrm flipH="1">
              <a:off x="642469" y="755340"/>
              <a:ext cx="1258" cy="188672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38" name="Straight Arrow Connector 87"/>
            <p:cNvSpPr/>
            <p:nvPr/>
          </p:nvSpPr>
          <p:spPr>
            <a:xfrm flipH="1">
              <a:off x="776579" y="754684"/>
              <a:ext cx="1258" cy="188672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39" name="Straight Arrow Connector 88"/>
            <p:cNvSpPr/>
            <p:nvPr/>
          </p:nvSpPr>
          <p:spPr>
            <a:xfrm flipH="1">
              <a:off x="1038094" y="755340"/>
              <a:ext cx="1258" cy="188672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40" name="Straight Arrow Connector 89"/>
            <p:cNvSpPr/>
            <p:nvPr/>
          </p:nvSpPr>
          <p:spPr>
            <a:xfrm flipH="1">
              <a:off x="1172205" y="754684"/>
              <a:ext cx="1258" cy="188672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41" name="Straight Arrow Connector 90"/>
            <p:cNvSpPr/>
            <p:nvPr/>
          </p:nvSpPr>
          <p:spPr>
            <a:xfrm flipH="1">
              <a:off x="1467244" y="754684"/>
              <a:ext cx="1258" cy="188672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42" name="Straight Arrow Connector 91"/>
            <p:cNvSpPr/>
            <p:nvPr/>
          </p:nvSpPr>
          <p:spPr>
            <a:xfrm flipH="1">
              <a:off x="1601354" y="754029"/>
              <a:ext cx="1258" cy="188672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43" name="Straight Arrow Connector 92"/>
            <p:cNvSpPr/>
            <p:nvPr/>
          </p:nvSpPr>
          <p:spPr>
            <a:xfrm flipH="1">
              <a:off x="1856163" y="755340"/>
              <a:ext cx="1258" cy="188672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44" name="Straight Arrow Connector 93"/>
            <p:cNvSpPr/>
            <p:nvPr/>
          </p:nvSpPr>
          <p:spPr>
            <a:xfrm flipH="1">
              <a:off x="1990273" y="754684"/>
              <a:ext cx="1258" cy="188672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45" name="Straight Arrow Connector 94"/>
            <p:cNvSpPr/>
            <p:nvPr/>
          </p:nvSpPr>
          <p:spPr>
            <a:xfrm flipH="1">
              <a:off x="2293279" y="755335"/>
              <a:ext cx="1258" cy="188672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46" name="Straight Arrow Connector 95"/>
            <p:cNvSpPr/>
            <p:nvPr/>
          </p:nvSpPr>
          <p:spPr>
            <a:xfrm flipH="1">
              <a:off x="2427389" y="754679"/>
              <a:ext cx="1258" cy="188672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47" name="Straight Arrow Connector 96"/>
            <p:cNvSpPr/>
            <p:nvPr/>
          </p:nvSpPr>
          <p:spPr>
            <a:xfrm flipH="1">
              <a:off x="2701056" y="755340"/>
              <a:ext cx="1258" cy="188672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48" name="Straight Arrow Connector 97"/>
            <p:cNvSpPr/>
            <p:nvPr/>
          </p:nvSpPr>
          <p:spPr>
            <a:xfrm flipH="1">
              <a:off x="2835166" y="754684"/>
              <a:ext cx="1258" cy="188672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49" name="Straight Arrow Connector 98"/>
            <p:cNvSpPr/>
            <p:nvPr/>
          </p:nvSpPr>
          <p:spPr>
            <a:xfrm flipH="1">
              <a:off x="3123502" y="755340"/>
              <a:ext cx="1258" cy="188672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50" name="Straight Arrow Connector 99"/>
            <p:cNvSpPr/>
            <p:nvPr/>
          </p:nvSpPr>
          <p:spPr>
            <a:xfrm flipH="1">
              <a:off x="3257612" y="754684"/>
              <a:ext cx="1258" cy="188672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51" name="Straight Connector 101"/>
            <p:cNvSpPr/>
            <p:nvPr/>
          </p:nvSpPr>
          <p:spPr>
            <a:xfrm flipV="1">
              <a:off x="3319219" y="-1"/>
              <a:ext cx="663845" cy="503125"/>
            </a:xfrm>
            <a:prstGeom prst="line">
              <a:avLst/>
            </a:prstGeom>
            <a:noFill/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52" name="Straight Connector 102"/>
            <p:cNvSpPr/>
            <p:nvPr/>
          </p:nvSpPr>
          <p:spPr>
            <a:xfrm flipV="1">
              <a:off x="3319219" y="377342"/>
              <a:ext cx="603495" cy="314453"/>
            </a:xfrm>
            <a:prstGeom prst="line">
              <a:avLst/>
            </a:prstGeom>
            <a:noFill/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53" name="Straight Connector 105"/>
            <p:cNvSpPr/>
            <p:nvPr/>
          </p:nvSpPr>
          <p:spPr>
            <a:xfrm flipV="1">
              <a:off x="3319219" y="691795"/>
              <a:ext cx="603495" cy="125781"/>
            </a:xfrm>
            <a:prstGeom prst="line">
              <a:avLst/>
            </a:prstGeom>
            <a:noFill/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54" name="Straight Connector 109"/>
            <p:cNvSpPr/>
            <p:nvPr/>
          </p:nvSpPr>
          <p:spPr>
            <a:xfrm>
              <a:off x="3319219" y="1069137"/>
              <a:ext cx="603495" cy="1311"/>
            </a:xfrm>
            <a:prstGeom prst="line">
              <a:avLst/>
            </a:prstGeom>
            <a:noFill/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495" name="Group 157"/>
          <p:cNvGrpSpPr/>
          <p:nvPr/>
        </p:nvGrpSpPr>
        <p:grpSpPr>
          <a:xfrm>
            <a:off x="2247899" y="5257800"/>
            <a:ext cx="4343401" cy="773113"/>
            <a:chOff x="0" y="0"/>
            <a:chExt cx="4343400" cy="773112"/>
          </a:xfrm>
        </p:grpSpPr>
        <p:sp>
          <p:nvSpPr>
            <p:cNvPr id="2456" name="Straight Connector 364"/>
            <p:cNvSpPr/>
            <p:nvPr/>
          </p:nvSpPr>
          <p:spPr>
            <a:xfrm flipH="1" flipV="1">
              <a:off x="228599" y="8565"/>
              <a:ext cx="4114802" cy="1587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57" name="Straight Arrow Connector 373"/>
            <p:cNvSpPr/>
            <p:nvPr/>
          </p:nvSpPr>
          <p:spPr>
            <a:xfrm>
              <a:off x="76199" y="0"/>
              <a:ext cx="609601" cy="1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58" name="Straight Arrow Connector 375"/>
            <p:cNvSpPr/>
            <p:nvPr/>
          </p:nvSpPr>
          <p:spPr>
            <a:xfrm flipH="1" flipV="1">
              <a:off x="-1" y="771527"/>
              <a:ext cx="4343402" cy="1586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2464" name="Group 120"/>
            <p:cNvGrpSpPr/>
            <p:nvPr/>
          </p:nvGrpSpPr>
          <p:grpSpPr>
            <a:xfrm>
              <a:off x="762000" y="10153"/>
              <a:ext cx="457201" cy="762167"/>
              <a:chOff x="0" y="0"/>
              <a:chExt cx="457200" cy="762166"/>
            </a:xfrm>
          </p:grpSpPr>
          <p:sp>
            <p:nvSpPr>
              <p:cNvPr id="2459" name="Rectangle 150"/>
              <p:cNvSpPr/>
              <p:nvPr/>
            </p:nvSpPr>
            <p:spPr>
              <a:xfrm>
                <a:off x="0" y="152274"/>
                <a:ext cx="457200" cy="228413"/>
              </a:xfrm>
              <a:prstGeom prst="rect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60" name="Rectangle 150"/>
              <p:cNvSpPr/>
              <p:nvPr/>
            </p:nvSpPr>
            <p:spPr>
              <a:xfrm>
                <a:off x="0" y="380686"/>
                <a:ext cx="457200" cy="228413"/>
              </a:xfrm>
              <a:prstGeom prst="rect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61" name="Left Arrow 159"/>
              <p:cNvSpPr/>
              <p:nvPr/>
            </p:nvSpPr>
            <p:spPr>
              <a:xfrm rot="16200000">
                <a:off x="94096" y="302877"/>
                <a:ext cx="283930" cy="207964"/>
              </a:xfrm>
              <a:prstGeom prst="leftArrow">
                <a:avLst>
                  <a:gd name="adj1" fmla="val 50000"/>
                  <a:gd name="adj2" fmla="val 49975"/>
                </a:avLst>
              </a:prstGeom>
              <a:solidFill>
                <a:srgbClr val="FFD119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62" name="Straight Connector 361"/>
              <p:cNvSpPr/>
              <p:nvPr/>
            </p:nvSpPr>
            <p:spPr>
              <a:xfrm flipV="1">
                <a:off x="227805" y="609892"/>
                <a:ext cx="1588" cy="152275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63" name="Straight Connector 361"/>
              <p:cNvSpPr/>
              <p:nvPr/>
            </p:nvSpPr>
            <p:spPr>
              <a:xfrm flipV="1">
                <a:off x="228598" y="0"/>
                <a:ext cx="1589" cy="152275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470" name="Group 121"/>
            <p:cNvGrpSpPr/>
            <p:nvPr/>
          </p:nvGrpSpPr>
          <p:grpSpPr>
            <a:xfrm>
              <a:off x="1371600" y="10153"/>
              <a:ext cx="457200" cy="762167"/>
              <a:chOff x="0" y="0"/>
              <a:chExt cx="457200" cy="762166"/>
            </a:xfrm>
          </p:grpSpPr>
          <p:sp>
            <p:nvSpPr>
              <p:cNvPr id="2465" name="Rectangle 150"/>
              <p:cNvSpPr/>
              <p:nvPr/>
            </p:nvSpPr>
            <p:spPr>
              <a:xfrm>
                <a:off x="0" y="152274"/>
                <a:ext cx="457200" cy="228413"/>
              </a:xfrm>
              <a:prstGeom prst="rect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66" name="Rectangle 150"/>
              <p:cNvSpPr/>
              <p:nvPr/>
            </p:nvSpPr>
            <p:spPr>
              <a:xfrm>
                <a:off x="0" y="380686"/>
                <a:ext cx="457200" cy="228413"/>
              </a:xfrm>
              <a:prstGeom prst="rect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67" name="Left Arrow 159"/>
              <p:cNvSpPr/>
              <p:nvPr/>
            </p:nvSpPr>
            <p:spPr>
              <a:xfrm rot="16200000">
                <a:off x="94096" y="302877"/>
                <a:ext cx="283930" cy="207964"/>
              </a:xfrm>
              <a:prstGeom prst="leftArrow">
                <a:avLst>
                  <a:gd name="adj1" fmla="val 50000"/>
                  <a:gd name="adj2" fmla="val 49975"/>
                </a:avLst>
              </a:prstGeom>
              <a:solidFill>
                <a:srgbClr val="FFD119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68" name="Straight Connector 361"/>
              <p:cNvSpPr/>
              <p:nvPr/>
            </p:nvSpPr>
            <p:spPr>
              <a:xfrm flipV="1">
                <a:off x="227805" y="609892"/>
                <a:ext cx="1588" cy="152275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69" name="Straight Connector 361"/>
              <p:cNvSpPr/>
              <p:nvPr/>
            </p:nvSpPr>
            <p:spPr>
              <a:xfrm flipV="1">
                <a:off x="228598" y="0"/>
                <a:ext cx="1589" cy="152275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476" name="Group 128"/>
            <p:cNvGrpSpPr/>
            <p:nvPr/>
          </p:nvGrpSpPr>
          <p:grpSpPr>
            <a:xfrm>
              <a:off x="1981200" y="10153"/>
              <a:ext cx="457200" cy="762167"/>
              <a:chOff x="0" y="0"/>
              <a:chExt cx="457200" cy="762166"/>
            </a:xfrm>
          </p:grpSpPr>
          <p:sp>
            <p:nvSpPr>
              <p:cNvPr id="2471" name="Rectangle 150"/>
              <p:cNvSpPr/>
              <p:nvPr/>
            </p:nvSpPr>
            <p:spPr>
              <a:xfrm>
                <a:off x="0" y="152274"/>
                <a:ext cx="457200" cy="228413"/>
              </a:xfrm>
              <a:prstGeom prst="rect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72" name="Rectangle 150"/>
              <p:cNvSpPr/>
              <p:nvPr/>
            </p:nvSpPr>
            <p:spPr>
              <a:xfrm>
                <a:off x="0" y="380686"/>
                <a:ext cx="457200" cy="228413"/>
              </a:xfrm>
              <a:prstGeom prst="rect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73" name="Left Arrow 159"/>
              <p:cNvSpPr/>
              <p:nvPr/>
            </p:nvSpPr>
            <p:spPr>
              <a:xfrm rot="16200000">
                <a:off x="94096" y="302877"/>
                <a:ext cx="283930" cy="207964"/>
              </a:xfrm>
              <a:prstGeom prst="leftArrow">
                <a:avLst>
                  <a:gd name="adj1" fmla="val 50000"/>
                  <a:gd name="adj2" fmla="val 49975"/>
                </a:avLst>
              </a:prstGeom>
              <a:solidFill>
                <a:srgbClr val="FFD119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74" name="Straight Connector 361"/>
              <p:cNvSpPr/>
              <p:nvPr/>
            </p:nvSpPr>
            <p:spPr>
              <a:xfrm flipV="1">
                <a:off x="227805" y="609892"/>
                <a:ext cx="1588" cy="152275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75" name="Straight Connector 361"/>
              <p:cNvSpPr/>
              <p:nvPr/>
            </p:nvSpPr>
            <p:spPr>
              <a:xfrm flipV="1">
                <a:off x="228598" y="0"/>
                <a:ext cx="1589" cy="152275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482" name="Group 135"/>
            <p:cNvGrpSpPr/>
            <p:nvPr/>
          </p:nvGrpSpPr>
          <p:grpSpPr>
            <a:xfrm>
              <a:off x="2590800" y="10153"/>
              <a:ext cx="457200" cy="762167"/>
              <a:chOff x="0" y="0"/>
              <a:chExt cx="457200" cy="762166"/>
            </a:xfrm>
          </p:grpSpPr>
          <p:sp>
            <p:nvSpPr>
              <p:cNvPr id="2477" name="Rectangle 150"/>
              <p:cNvSpPr/>
              <p:nvPr/>
            </p:nvSpPr>
            <p:spPr>
              <a:xfrm>
                <a:off x="0" y="152274"/>
                <a:ext cx="457200" cy="228413"/>
              </a:xfrm>
              <a:prstGeom prst="rect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78" name="Rectangle 150"/>
              <p:cNvSpPr/>
              <p:nvPr/>
            </p:nvSpPr>
            <p:spPr>
              <a:xfrm>
                <a:off x="0" y="380686"/>
                <a:ext cx="457200" cy="228413"/>
              </a:xfrm>
              <a:prstGeom prst="rect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79" name="Left Arrow 159"/>
              <p:cNvSpPr/>
              <p:nvPr/>
            </p:nvSpPr>
            <p:spPr>
              <a:xfrm rot="16200000">
                <a:off x="94096" y="302877"/>
                <a:ext cx="283930" cy="207964"/>
              </a:xfrm>
              <a:prstGeom prst="leftArrow">
                <a:avLst>
                  <a:gd name="adj1" fmla="val 50000"/>
                  <a:gd name="adj2" fmla="val 49975"/>
                </a:avLst>
              </a:prstGeom>
              <a:solidFill>
                <a:srgbClr val="FFD119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80" name="Straight Connector 361"/>
              <p:cNvSpPr/>
              <p:nvPr/>
            </p:nvSpPr>
            <p:spPr>
              <a:xfrm flipV="1">
                <a:off x="227805" y="609892"/>
                <a:ext cx="1588" cy="152275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81" name="Straight Connector 361"/>
              <p:cNvSpPr/>
              <p:nvPr/>
            </p:nvSpPr>
            <p:spPr>
              <a:xfrm flipV="1">
                <a:off x="228598" y="0"/>
                <a:ext cx="1589" cy="152275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488" name="Group 143"/>
            <p:cNvGrpSpPr/>
            <p:nvPr/>
          </p:nvGrpSpPr>
          <p:grpSpPr>
            <a:xfrm>
              <a:off x="3200400" y="10153"/>
              <a:ext cx="457200" cy="762167"/>
              <a:chOff x="0" y="0"/>
              <a:chExt cx="457200" cy="762166"/>
            </a:xfrm>
          </p:grpSpPr>
          <p:sp>
            <p:nvSpPr>
              <p:cNvPr id="2483" name="Rectangle 150"/>
              <p:cNvSpPr/>
              <p:nvPr/>
            </p:nvSpPr>
            <p:spPr>
              <a:xfrm>
                <a:off x="0" y="152274"/>
                <a:ext cx="457200" cy="228413"/>
              </a:xfrm>
              <a:prstGeom prst="rect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84" name="Rectangle 150"/>
              <p:cNvSpPr/>
              <p:nvPr/>
            </p:nvSpPr>
            <p:spPr>
              <a:xfrm>
                <a:off x="0" y="380686"/>
                <a:ext cx="457200" cy="228413"/>
              </a:xfrm>
              <a:prstGeom prst="rect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85" name="Left Arrow 159"/>
              <p:cNvSpPr/>
              <p:nvPr/>
            </p:nvSpPr>
            <p:spPr>
              <a:xfrm rot="16200000">
                <a:off x="94096" y="302877"/>
                <a:ext cx="283930" cy="207964"/>
              </a:xfrm>
              <a:prstGeom prst="leftArrow">
                <a:avLst>
                  <a:gd name="adj1" fmla="val 50000"/>
                  <a:gd name="adj2" fmla="val 49975"/>
                </a:avLst>
              </a:prstGeom>
              <a:solidFill>
                <a:srgbClr val="FFD119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86" name="Straight Connector 361"/>
              <p:cNvSpPr/>
              <p:nvPr/>
            </p:nvSpPr>
            <p:spPr>
              <a:xfrm flipV="1">
                <a:off x="227805" y="609892"/>
                <a:ext cx="1588" cy="152275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87" name="Straight Connector 361"/>
              <p:cNvSpPr/>
              <p:nvPr/>
            </p:nvSpPr>
            <p:spPr>
              <a:xfrm flipV="1">
                <a:off x="228598" y="0"/>
                <a:ext cx="1589" cy="152275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494" name="Group 149"/>
            <p:cNvGrpSpPr/>
            <p:nvPr/>
          </p:nvGrpSpPr>
          <p:grpSpPr>
            <a:xfrm>
              <a:off x="3810000" y="9360"/>
              <a:ext cx="457200" cy="762167"/>
              <a:chOff x="0" y="0"/>
              <a:chExt cx="457200" cy="762166"/>
            </a:xfrm>
          </p:grpSpPr>
          <p:sp>
            <p:nvSpPr>
              <p:cNvPr id="2489" name="Rectangle 150"/>
              <p:cNvSpPr/>
              <p:nvPr/>
            </p:nvSpPr>
            <p:spPr>
              <a:xfrm>
                <a:off x="0" y="152274"/>
                <a:ext cx="457200" cy="228413"/>
              </a:xfrm>
              <a:prstGeom prst="rect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90" name="Rectangle 150"/>
              <p:cNvSpPr/>
              <p:nvPr/>
            </p:nvSpPr>
            <p:spPr>
              <a:xfrm>
                <a:off x="0" y="380686"/>
                <a:ext cx="457200" cy="228413"/>
              </a:xfrm>
              <a:prstGeom prst="rect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91" name="Left Arrow 159"/>
              <p:cNvSpPr/>
              <p:nvPr/>
            </p:nvSpPr>
            <p:spPr>
              <a:xfrm rot="16200000">
                <a:off x="94096" y="302877"/>
                <a:ext cx="283930" cy="207964"/>
              </a:xfrm>
              <a:prstGeom prst="leftArrow">
                <a:avLst>
                  <a:gd name="adj1" fmla="val 50000"/>
                  <a:gd name="adj2" fmla="val 49975"/>
                </a:avLst>
              </a:prstGeom>
              <a:solidFill>
                <a:srgbClr val="FFD119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92" name="Straight Connector 361"/>
              <p:cNvSpPr/>
              <p:nvPr/>
            </p:nvSpPr>
            <p:spPr>
              <a:xfrm flipV="1">
                <a:off x="227805" y="609892"/>
                <a:ext cx="1588" cy="152275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93" name="Straight Connector 361"/>
              <p:cNvSpPr/>
              <p:nvPr/>
            </p:nvSpPr>
            <p:spPr>
              <a:xfrm flipV="1">
                <a:off x="228598" y="0"/>
                <a:ext cx="1589" cy="152275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2496" name="Rectangle 3"/>
          <p:cNvSpPr txBox="1"/>
          <p:nvPr/>
        </p:nvSpPr>
        <p:spPr>
          <a:xfrm>
            <a:off x="5558983" y="894722"/>
            <a:ext cx="3711633" cy="1618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/>
          <a:p>
            <a:pPr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 sz="1500"/>
              <a:t>Transparent front conductor</a:t>
            </a:r>
          </a:p>
          <a:p>
            <a:pPr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5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Quantum dots</a:t>
            </a:r>
          </a:p>
          <a:p>
            <a:pPr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5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Charge separating Electric fields</a:t>
            </a:r>
          </a:p>
          <a:p>
            <a:pPr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5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Back Conductor</a:t>
            </a:r>
          </a:p>
        </p:txBody>
      </p:sp>
      <p:sp>
        <p:nvSpPr>
          <p:cNvPr id="2497" name="Rectangle 3"/>
          <p:cNvSpPr txBox="1"/>
          <p:nvPr/>
        </p:nvSpPr>
        <p:spPr>
          <a:xfrm>
            <a:off x="117378" y="2551807"/>
            <a:ext cx="9040883" cy="410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/>
          <a:p>
            <a:pPr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What's going on here?  You choose special quantum dot &amp; back conductor materials </a:t>
            </a:r>
          </a:p>
          <a:p>
            <a:pPr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sz="1700"/>
              <a:t>So that interface between them swaps charge, setting up electric field</a:t>
            </a:r>
          </a:p>
          <a:p>
            <a:pPr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Which propels ONLY photo-generated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holes</a:t>
            </a:r>
            <a:r>
              <a:t> into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back conductor</a:t>
            </a:r>
          </a:p>
          <a:p>
            <a:pPr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	Leaving photo-generated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electrons</a:t>
            </a:r>
            <a:r>
              <a:t> to be collected by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front conductor</a:t>
            </a:r>
            <a:endParaRPr sz="1400" b="1">
              <a:latin typeface="Tahoma"/>
              <a:ea typeface="Tahoma"/>
              <a:cs typeface="Tahoma"/>
              <a:sym typeface="Tahoma"/>
            </a:endParaRPr>
          </a:p>
          <a:p>
            <a:pPr algn="ctr"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solidFill>
                  <a:srgbClr val="FECF29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Result is MANY nano electron pumps working together ("in parallel"):</a:t>
            </a:r>
          </a:p>
          <a:p>
            <a:pPr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5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5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5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5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700">
                <a:solidFill>
                  <a:srgbClr val="FECF29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But this STILL uses only 1 thin light-absorbing QD layer =&gt; Very little current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Rectangle 2"/>
          <p:cNvSpPr txBox="1">
            <a:spLocks noGrp="1"/>
          </p:cNvSpPr>
          <p:nvPr>
            <p:ph type="title"/>
          </p:nvPr>
        </p:nvSpPr>
        <p:spPr>
          <a:xfrm>
            <a:off x="152400" y="152400"/>
            <a:ext cx="8686800" cy="381000"/>
          </a:xfrm>
          <a:prstGeom prst="rect">
            <a:avLst/>
          </a:prstGeom>
        </p:spPr>
        <p:txBody>
          <a:bodyPr/>
          <a:lstStyle>
            <a:lvl1pPr defTabSz="457200">
              <a:defRPr sz="2000"/>
            </a:lvl1pPr>
          </a:lstStyle>
          <a:p>
            <a:r>
              <a:t>An improved FOLDED quantum dot layer solar cell:</a:t>
            </a:r>
          </a:p>
        </p:txBody>
      </p:sp>
      <p:sp>
        <p:nvSpPr>
          <p:cNvPr id="2500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228600" y="762000"/>
            <a:ext cx="8763000" cy="381000"/>
          </a:xfrm>
          <a:prstGeom prst="rect">
            <a:avLst/>
          </a:prstGeom>
        </p:spPr>
        <p:txBody>
          <a:bodyPr/>
          <a:lstStyle>
            <a:lvl1pPr defTabSz="457200"/>
          </a:lstStyle>
          <a:p>
            <a:r>
              <a:t>THIS would be much better =	MORE DOTS!		With materials chosen so that:</a:t>
            </a:r>
          </a:p>
        </p:txBody>
      </p:sp>
      <p:grpSp>
        <p:nvGrpSpPr>
          <p:cNvPr id="2569" name="Group"/>
          <p:cNvGrpSpPr/>
          <p:nvPr/>
        </p:nvGrpSpPr>
        <p:grpSpPr>
          <a:xfrm>
            <a:off x="1028700" y="1236979"/>
            <a:ext cx="3303125" cy="1424879"/>
            <a:chOff x="0" y="0"/>
            <a:chExt cx="3303124" cy="1424877"/>
          </a:xfrm>
        </p:grpSpPr>
        <p:grpSp>
          <p:nvGrpSpPr>
            <p:cNvPr id="2567" name="Group 226"/>
            <p:cNvGrpSpPr/>
            <p:nvPr/>
          </p:nvGrpSpPr>
          <p:grpSpPr>
            <a:xfrm>
              <a:off x="0" y="245575"/>
              <a:ext cx="3303125" cy="1179303"/>
              <a:chOff x="0" y="-92"/>
              <a:chExt cx="3303124" cy="1179301"/>
            </a:xfrm>
          </p:grpSpPr>
          <p:sp>
            <p:nvSpPr>
              <p:cNvPr id="2501" name="Rectangle 202"/>
              <p:cNvSpPr/>
              <p:nvPr/>
            </p:nvSpPr>
            <p:spPr>
              <a:xfrm>
                <a:off x="1871770" y="98267"/>
                <a:ext cx="770730" cy="78614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02" name="Rectangle 155"/>
              <p:cNvSpPr/>
              <p:nvPr/>
            </p:nvSpPr>
            <p:spPr>
              <a:xfrm>
                <a:off x="440416" y="98267"/>
                <a:ext cx="440418" cy="786140"/>
              </a:xfrm>
              <a:prstGeom prst="rect">
                <a:avLst/>
              </a:prstGeom>
              <a:solidFill>
                <a:srgbClr val="C19D2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03" name="Rectangle 122"/>
              <p:cNvSpPr/>
              <p:nvPr/>
            </p:nvSpPr>
            <p:spPr>
              <a:xfrm>
                <a:off x="0" y="98267"/>
                <a:ext cx="440417" cy="78614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04" name="Oval 124"/>
              <p:cNvSpPr/>
              <p:nvPr/>
            </p:nvSpPr>
            <p:spPr>
              <a:xfrm>
                <a:off x="310342" y="627339"/>
                <a:ext cx="240179" cy="207795"/>
              </a:xfrm>
              <a:prstGeom prst="ellipse">
                <a:avLst/>
              </a:prstGeom>
              <a:solidFill>
                <a:schemeClr val="accent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05" name="Rectangle 132"/>
              <p:cNvSpPr/>
              <p:nvPr/>
            </p:nvSpPr>
            <p:spPr>
              <a:xfrm>
                <a:off x="0" y="885057"/>
                <a:ext cx="3303125" cy="294152"/>
              </a:xfrm>
              <a:prstGeom prst="rect">
                <a:avLst/>
              </a:prstGeom>
              <a:solidFill>
                <a:srgbClr val="6D6D6D"/>
              </a:solidFill>
              <a:ln w="12700" cap="flat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06" name="Oval 153"/>
              <p:cNvSpPr/>
              <p:nvPr/>
            </p:nvSpPr>
            <p:spPr>
              <a:xfrm>
                <a:off x="310342" y="392558"/>
                <a:ext cx="240179" cy="207795"/>
              </a:xfrm>
              <a:prstGeom prst="ellipse">
                <a:avLst/>
              </a:prstGeom>
              <a:solidFill>
                <a:schemeClr val="accent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07" name="Oval 154"/>
              <p:cNvSpPr/>
              <p:nvPr/>
            </p:nvSpPr>
            <p:spPr>
              <a:xfrm>
                <a:off x="310342" y="146983"/>
                <a:ext cx="240179" cy="207795"/>
              </a:xfrm>
              <a:prstGeom prst="ellipse">
                <a:avLst/>
              </a:prstGeom>
              <a:solidFill>
                <a:schemeClr val="accent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08" name="Straight Arrow Connector 133"/>
              <p:cNvSpPr/>
              <p:nvPr/>
            </p:nvSpPr>
            <p:spPr>
              <a:xfrm flipH="1" flipV="1">
                <a:off x="165156" y="245668"/>
                <a:ext cx="200445" cy="5460"/>
              </a:xfrm>
              <a:prstGeom prst="line">
                <a:avLst/>
              </a:prstGeom>
              <a:noFill/>
              <a:ln w="28575" cap="flat">
                <a:solidFill>
                  <a:srgbClr val="FECF2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09" name="Straight Arrow Connector 159"/>
              <p:cNvSpPr/>
              <p:nvPr/>
            </p:nvSpPr>
            <p:spPr>
              <a:xfrm flipH="1" flipV="1">
                <a:off x="440416" y="245668"/>
                <a:ext cx="200446" cy="5460"/>
              </a:xfrm>
              <a:prstGeom prst="line">
                <a:avLst/>
              </a:prstGeom>
              <a:noFill/>
              <a:ln w="28575" cap="flat">
                <a:solidFill>
                  <a:srgbClr val="FECF2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10" name="Straight Arrow Connector 160"/>
              <p:cNvSpPr/>
              <p:nvPr/>
            </p:nvSpPr>
            <p:spPr>
              <a:xfrm flipH="1" flipV="1">
                <a:off x="165156" y="485878"/>
                <a:ext cx="200445" cy="5460"/>
              </a:xfrm>
              <a:prstGeom prst="line">
                <a:avLst/>
              </a:prstGeom>
              <a:noFill/>
              <a:ln w="28575" cap="flat">
                <a:solidFill>
                  <a:srgbClr val="FECF2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11" name="Straight Arrow Connector 161"/>
              <p:cNvSpPr/>
              <p:nvPr/>
            </p:nvSpPr>
            <p:spPr>
              <a:xfrm flipH="1" flipV="1">
                <a:off x="440416" y="485878"/>
                <a:ext cx="200446" cy="5460"/>
              </a:xfrm>
              <a:prstGeom prst="line">
                <a:avLst/>
              </a:prstGeom>
              <a:noFill/>
              <a:ln w="28575" cap="flat">
                <a:solidFill>
                  <a:srgbClr val="FECF2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12" name="Straight Arrow Connector 162"/>
              <p:cNvSpPr/>
              <p:nvPr/>
            </p:nvSpPr>
            <p:spPr>
              <a:xfrm flipH="1" flipV="1">
                <a:off x="165156" y="731547"/>
                <a:ext cx="200445" cy="5459"/>
              </a:xfrm>
              <a:prstGeom prst="line">
                <a:avLst/>
              </a:prstGeom>
              <a:noFill/>
              <a:ln w="28575" cap="flat">
                <a:solidFill>
                  <a:srgbClr val="FECF2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13" name="Straight Arrow Connector 163"/>
              <p:cNvSpPr/>
              <p:nvPr/>
            </p:nvSpPr>
            <p:spPr>
              <a:xfrm flipH="1" flipV="1">
                <a:off x="440416" y="731547"/>
                <a:ext cx="200446" cy="5459"/>
              </a:xfrm>
              <a:prstGeom prst="line">
                <a:avLst/>
              </a:prstGeom>
              <a:noFill/>
              <a:ln w="28575" cap="flat">
                <a:solidFill>
                  <a:srgbClr val="FECF2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14" name="Rectangle 164"/>
              <p:cNvSpPr/>
              <p:nvPr/>
            </p:nvSpPr>
            <p:spPr>
              <a:xfrm>
                <a:off x="880833" y="98267"/>
                <a:ext cx="770730" cy="78614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2524" name="Group 180"/>
              <p:cNvGrpSpPr/>
              <p:nvPr/>
            </p:nvGrpSpPr>
            <p:grpSpPr>
              <a:xfrm>
                <a:off x="660624" y="146983"/>
                <a:ext cx="475706" cy="688150"/>
                <a:chOff x="0" y="0"/>
                <a:chExt cx="475704" cy="688149"/>
              </a:xfrm>
            </p:grpSpPr>
            <p:sp>
              <p:nvSpPr>
                <p:cNvPr id="2515" name="Oval 165"/>
                <p:cNvSpPr/>
                <p:nvPr/>
              </p:nvSpPr>
              <p:spPr>
                <a:xfrm rot="10800000">
                  <a:off x="84197" y="480356"/>
                  <a:ext cx="240179" cy="207794"/>
                </a:xfrm>
                <a:prstGeom prst="ellipse">
                  <a:avLst/>
                </a:prstGeom>
                <a:solidFill>
                  <a:schemeClr val="accent3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516" name="Oval 166"/>
                <p:cNvSpPr/>
                <p:nvPr/>
              </p:nvSpPr>
              <p:spPr>
                <a:xfrm rot="10800000">
                  <a:off x="84197" y="245575"/>
                  <a:ext cx="240179" cy="207795"/>
                </a:xfrm>
                <a:prstGeom prst="ellipse">
                  <a:avLst/>
                </a:prstGeom>
                <a:solidFill>
                  <a:schemeClr val="accent3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517" name="Oval 167"/>
                <p:cNvSpPr/>
                <p:nvPr/>
              </p:nvSpPr>
              <p:spPr>
                <a:xfrm rot="10800000">
                  <a:off x="84197" y="-1"/>
                  <a:ext cx="240179" cy="207795"/>
                </a:xfrm>
                <a:prstGeom prst="ellipse">
                  <a:avLst/>
                </a:prstGeom>
                <a:solidFill>
                  <a:schemeClr val="accent3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518" name="Straight Arrow Connector 168"/>
                <p:cNvSpPr/>
                <p:nvPr/>
              </p:nvSpPr>
              <p:spPr>
                <a:xfrm>
                  <a:off x="-1" y="98685"/>
                  <a:ext cx="200446" cy="5459"/>
                </a:xfrm>
                <a:prstGeom prst="line">
                  <a:avLst/>
                </a:prstGeom>
                <a:noFill/>
                <a:ln w="28575" cap="flat">
                  <a:solidFill>
                    <a:srgbClr val="FECF2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519" name="Straight Arrow Connector 169"/>
                <p:cNvSpPr/>
                <p:nvPr/>
              </p:nvSpPr>
              <p:spPr>
                <a:xfrm>
                  <a:off x="275260" y="98685"/>
                  <a:ext cx="200445" cy="5459"/>
                </a:xfrm>
                <a:prstGeom prst="line">
                  <a:avLst/>
                </a:prstGeom>
                <a:noFill/>
                <a:ln w="28575" cap="flat">
                  <a:solidFill>
                    <a:srgbClr val="FECF2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520" name="Straight Arrow Connector 170"/>
                <p:cNvSpPr/>
                <p:nvPr/>
              </p:nvSpPr>
              <p:spPr>
                <a:xfrm>
                  <a:off x="-1" y="338894"/>
                  <a:ext cx="200446" cy="5460"/>
                </a:xfrm>
                <a:prstGeom prst="line">
                  <a:avLst/>
                </a:prstGeom>
                <a:noFill/>
                <a:ln w="28575" cap="flat">
                  <a:solidFill>
                    <a:srgbClr val="FECF2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521" name="Straight Arrow Connector 171"/>
                <p:cNvSpPr/>
                <p:nvPr/>
              </p:nvSpPr>
              <p:spPr>
                <a:xfrm>
                  <a:off x="275260" y="338894"/>
                  <a:ext cx="200445" cy="5460"/>
                </a:xfrm>
                <a:prstGeom prst="line">
                  <a:avLst/>
                </a:prstGeom>
                <a:noFill/>
                <a:ln w="28575" cap="flat">
                  <a:solidFill>
                    <a:srgbClr val="FECF2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522" name="Straight Arrow Connector 172"/>
                <p:cNvSpPr/>
                <p:nvPr/>
              </p:nvSpPr>
              <p:spPr>
                <a:xfrm>
                  <a:off x="-1" y="584563"/>
                  <a:ext cx="200446" cy="5459"/>
                </a:xfrm>
                <a:prstGeom prst="line">
                  <a:avLst/>
                </a:prstGeom>
                <a:noFill/>
                <a:ln w="28575" cap="flat">
                  <a:solidFill>
                    <a:srgbClr val="FECF2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523" name="Straight Arrow Connector 173"/>
                <p:cNvSpPr/>
                <p:nvPr/>
              </p:nvSpPr>
              <p:spPr>
                <a:xfrm>
                  <a:off x="275260" y="584563"/>
                  <a:ext cx="200445" cy="5459"/>
                </a:xfrm>
                <a:prstGeom prst="line">
                  <a:avLst/>
                </a:prstGeom>
                <a:noFill/>
                <a:ln w="28575" cap="flat">
                  <a:solidFill>
                    <a:srgbClr val="FECF2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2525" name="Rectangle 181"/>
              <p:cNvSpPr/>
              <p:nvPr/>
            </p:nvSpPr>
            <p:spPr>
              <a:xfrm>
                <a:off x="1451117" y="98267"/>
                <a:ext cx="440418" cy="786140"/>
              </a:xfrm>
              <a:prstGeom prst="rect">
                <a:avLst/>
              </a:prstGeom>
              <a:solidFill>
                <a:srgbClr val="C19D2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26" name="Oval 183"/>
              <p:cNvSpPr/>
              <p:nvPr/>
            </p:nvSpPr>
            <p:spPr>
              <a:xfrm>
                <a:off x="1320980" y="627339"/>
                <a:ext cx="240178" cy="207795"/>
              </a:xfrm>
              <a:prstGeom prst="ellipse">
                <a:avLst/>
              </a:prstGeom>
              <a:solidFill>
                <a:schemeClr val="accent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27" name="Oval 184"/>
              <p:cNvSpPr/>
              <p:nvPr/>
            </p:nvSpPr>
            <p:spPr>
              <a:xfrm>
                <a:off x="1320980" y="392558"/>
                <a:ext cx="240178" cy="207795"/>
              </a:xfrm>
              <a:prstGeom prst="ellipse">
                <a:avLst/>
              </a:prstGeom>
              <a:solidFill>
                <a:schemeClr val="accent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28" name="Oval 185"/>
              <p:cNvSpPr/>
              <p:nvPr/>
            </p:nvSpPr>
            <p:spPr>
              <a:xfrm>
                <a:off x="1320980" y="146983"/>
                <a:ext cx="240178" cy="207795"/>
              </a:xfrm>
              <a:prstGeom prst="ellipse">
                <a:avLst/>
              </a:prstGeom>
              <a:solidFill>
                <a:schemeClr val="accent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29" name="Straight Arrow Connector 186"/>
              <p:cNvSpPr/>
              <p:nvPr/>
            </p:nvSpPr>
            <p:spPr>
              <a:xfrm flipH="1" flipV="1">
                <a:off x="1175857" y="245668"/>
                <a:ext cx="200445" cy="5460"/>
              </a:xfrm>
              <a:prstGeom prst="line">
                <a:avLst/>
              </a:prstGeom>
              <a:noFill/>
              <a:ln w="28575" cap="flat">
                <a:solidFill>
                  <a:srgbClr val="FECF2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30" name="Straight Arrow Connector 187"/>
              <p:cNvSpPr/>
              <p:nvPr/>
            </p:nvSpPr>
            <p:spPr>
              <a:xfrm flipH="1" flipV="1">
                <a:off x="1451118" y="245668"/>
                <a:ext cx="200445" cy="5460"/>
              </a:xfrm>
              <a:prstGeom prst="line">
                <a:avLst/>
              </a:prstGeom>
              <a:noFill/>
              <a:ln w="28575" cap="flat">
                <a:solidFill>
                  <a:srgbClr val="FECF2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31" name="Straight Arrow Connector 188"/>
              <p:cNvSpPr/>
              <p:nvPr/>
            </p:nvSpPr>
            <p:spPr>
              <a:xfrm flipH="1" flipV="1">
                <a:off x="1175857" y="485878"/>
                <a:ext cx="200445" cy="5460"/>
              </a:xfrm>
              <a:prstGeom prst="line">
                <a:avLst/>
              </a:prstGeom>
              <a:noFill/>
              <a:ln w="28575" cap="flat">
                <a:solidFill>
                  <a:srgbClr val="FECF2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32" name="Straight Arrow Connector 189"/>
              <p:cNvSpPr/>
              <p:nvPr/>
            </p:nvSpPr>
            <p:spPr>
              <a:xfrm flipH="1" flipV="1">
                <a:off x="1451118" y="485878"/>
                <a:ext cx="200445" cy="5460"/>
              </a:xfrm>
              <a:prstGeom prst="line">
                <a:avLst/>
              </a:prstGeom>
              <a:noFill/>
              <a:ln w="28575" cap="flat">
                <a:solidFill>
                  <a:srgbClr val="FECF2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33" name="Straight Arrow Connector 190"/>
              <p:cNvSpPr/>
              <p:nvPr/>
            </p:nvSpPr>
            <p:spPr>
              <a:xfrm flipH="1" flipV="1">
                <a:off x="1175857" y="731547"/>
                <a:ext cx="200445" cy="5459"/>
              </a:xfrm>
              <a:prstGeom prst="line">
                <a:avLst/>
              </a:prstGeom>
              <a:noFill/>
              <a:ln w="28575" cap="flat">
                <a:solidFill>
                  <a:srgbClr val="FECF2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34" name="Straight Arrow Connector 191"/>
              <p:cNvSpPr/>
              <p:nvPr/>
            </p:nvSpPr>
            <p:spPr>
              <a:xfrm flipH="1" flipV="1">
                <a:off x="1451118" y="731547"/>
                <a:ext cx="200445" cy="5459"/>
              </a:xfrm>
              <a:prstGeom prst="line">
                <a:avLst/>
              </a:prstGeom>
              <a:noFill/>
              <a:ln w="28575" cap="flat">
                <a:solidFill>
                  <a:srgbClr val="FECF2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2544" name="Group 192"/>
              <p:cNvGrpSpPr/>
              <p:nvPr/>
            </p:nvGrpSpPr>
            <p:grpSpPr>
              <a:xfrm>
                <a:off x="1671326" y="146983"/>
                <a:ext cx="475705" cy="688150"/>
                <a:chOff x="0" y="0"/>
                <a:chExt cx="475704" cy="688149"/>
              </a:xfrm>
            </p:grpSpPr>
            <p:sp>
              <p:nvSpPr>
                <p:cNvPr id="2535" name="Oval 193"/>
                <p:cNvSpPr/>
                <p:nvPr/>
              </p:nvSpPr>
              <p:spPr>
                <a:xfrm rot="10800000">
                  <a:off x="84134" y="480356"/>
                  <a:ext cx="240178" cy="207794"/>
                </a:xfrm>
                <a:prstGeom prst="ellipse">
                  <a:avLst/>
                </a:prstGeom>
                <a:solidFill>
                  <a:schemeClr val="accent3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536" name="Oval 194"/>
                <p:cNvSpPr/>
                <p:nvPr/>
              </p:nvSpPr>
              <p:spPr>
                <a:xfrm rot="10800000">
                  <a:off x="84134" y="245575"/>
                  <a:ext cx="240178" cy="207795"/>
                </a:xfrm>
                <a:prstGeom prst="ellipse">
                  <a:avLst/>
                </a:prstGeom>
                <a:solidFill>
                  <a:schemeClr val="accent3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537" name="Oval 195"/>
                <p:cNvSpPr/>
                <p:nvPr/>
              </p:nvSpPr>
              <p:spPr>
                <a:xfrm rot="10800000">
                  <a:off x="84134" y="-1"/>
                  <a:ext cx="240178" cy="207795"/>
                </a:xfrm>
                <a:prstGeom prst="ellipse">
                  <a:avLst/>
                </a:prstGeom>
                <a:solidFill>
                  <a:schemeClr val="accent3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538" name="Straight Arrow Connector 196"/>
                <p:cNvSpPr/>
                <p:nvPr/>
              </p:nvSpPr>
              <p:spPr>
                <a:xfrm>
                  <a:off x="-1" y="98685"/>
                  <a:ext cx="200446" cy="5459"/>
                </a:xfrm>
                <a:prstGeom prst="line">
                  <a:avLst/>
                </a:prstGeom>
                <a:noFill/>
                <a:ln w="28575" cap="flat">
                  <a:solidFill>
                    <a:srgbClr val="FECF2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539" name="Straight Arrow Connector 197"/>
                <p:cNvSpPr/>
                <p:nvPr/>
              </p:nvSpPr>
              <p:spPr>
                <a:xfrm>
                  <a:off x="275260" y="98685"/>
                  <a:ext cx="200445" cy="5459"/>
                </a:xfrm>
                <a:prstGeom prst="line">
                  <a:avLst/>
                </a:prstGeom>
                <a:noFill/>
                <a:ln w="28575" cap="flat">
                  <a:solidFill>
                    <a:srgbClr val="FECF2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540" name="Straight Arrow Connector 198"/>
                <p:cNvSpPr/>
                <p:nvPr/>
              </p:nvSpPr>
              <p:spPr>
                <a:xfrm>
                  <a:off x="-1" y="338894"/>
                  <a:ext cx="200446" cy="5460"/>
                </a:xfrm>
                <a:prstGeom prst="line">
                  <a:avLst/>
                </a:prstGeom>
                <a:noFill/>
                <a:ln w="28575" cap="flat">
                  <a:solidFill>
                    <a:srgbClr val="FECF2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541" name="Straight Arrow Connector 199"/>
                <p:cNvSpPr/>
                <p:nvPr/>
              </p:nvSpPr>
              <p:spPr>
                <a:xfrm>
                  <a:off x="275260" y="338894"/>
                  <a:ext cx="200445" cy="5460"/>
                </a:xfrm>
                <a:prstGeom prst="line">
                  <a:avLst/>
                </a:prstGeom>
                <a:noFill/>
                <a:ln w="28575" cap="flat">
                  <a:solidFill>
                    <a:srgbClr val="FECF2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542" name="Straight Arrow Connector 200"/>
                <p:cNvSpPr/>
                <p:nvPr/>
              </p:nvSpPr>
              <p:spPr>
                <a:xfrm>
                  <a:off x="-1" y="584563"/>
                  <a:ext cx="200446" cy="5459"/>
                </a:xfrm>
                <a:prstGeom prst="line">
                  <a:avLst/>
                </a:prstGeom>
                <a:noFill/>
                <a:ln w="28575" cap="flat">
                  <a:solidFill>
                    <a:srgbClr val="FECF2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543" name="Straight Arrow Connector 201"/>
                <p:cNvSpPr/>
                <p:nvPr/>
              </p:nvSpPr>
              <p:spPr>
                <a:xfrm>
                  <a:off x="275260" y="584563"/>
                  <a:ext cx="200445" cy="5459"/>
                </a:xfrm>
                <a:prstGeom prst="line">
                  <a:avLst/>
                </a:prstGeom>
                <a:noFill/>
                <a:ln w="28575" cap="flat">
                  <a:solidFill>
                    <a:srgbClr val="FECF2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2545" name="Rectangle 203"/>
              <p:cNvSpPr/>
              <p:nvPr/>
            </p:nvSpPr>
            <p:spPr>
              <a:xfrm>
                <a:off x="2442055" y="98267"/>
                <a:ext cx="440417" cy="786140"/>
              </a:xfrm>
              <a:prstGeom prst="rect">
                <a:avLst/>
              </a:prstGeom>
              <a:solidFill>
                <a:srgbClr val="C19D2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46" name="Oval 204"/>
              <p:cNvSpPr/>
              <p:nvPr/>
            </p:nvSpPr>
            <p:spPr>
              <a:xfrm>
                <a:off x="2312726" y="627339"/>
                <a:ext cx="238830" cy="207795"/>
              </a:xfrm>
              <a:prstGeom prst="ellipse">
                <a:avLst/>
              </a:prstGeom>
              <a:solidFill>
                <a:schemeClr val="accent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47" name="Oval 205"/>
              <p:cNvSpPr/>
              <p:nvPr/>
            </p:nvSpPr>
            <p:spPr>
              <a:xfrm>
                <a:off x="2312726" y="392558"/>
                <a:ext cx="238830" cy="207795"/>
              </a:xfrm>
              <a:prstGeom prst="ellipse">
                <a:avLst/>
              </a:prstGeom>
              <a:solidFill>
                <a:schemeClr val="accent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48" name="Oval 206"/>
              <p:cNvSpPr/>
              <p:nvPr/>
            </p:nvSpPr>
            <p:spPr>
              <a:xfrm>
                <a:off x="2312726" y="146983"/>
                <a:ext cx="238830" cy="207795"/>
              </a:xfrm>
              <a:prstGeom prst="ellipse">
                <a:avLst/>
              </a:prstGeom>
              <a:solidFill>
                <a:schemeClr val="accent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49" name="Straight Arrow Connector 207"/>
              <p:cNvSpPr/>
              <p:nvPr/>
            </p:nvSpPr>
            <p:spPr>
              <a:xfrm flipH="1" flipV="1">
                <a:off x="2166795" y="245668"/>
                <a:ext cx="200445" cy="5460"/>
              </a:xfrm>
              <a:prstGeom prst="line">
                <a:avLst/>
              </a:prstGeom>
              <a:noFill/>
              <a:ln w="28575" cap="flat">
                <a:solidFill>
                  <a:srgbClr val="FECF2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50" name="Straight Arrow Connector 208"/>
              <p:cNvSpPr/>
              <p:nvPr/>
            </p:nvSpPr>
            <p:spPr>
              <a:xfrm flipH="1" flipV="1">
                <a:off x="2442055" y="245668"/>
                <a:ext cx="200445" cy="5460"/>
              </a:xfrm>
              <a:prstGeom prst="line">
                <a:avLst/>
              </a:prstGeom>
              <a:noFill/>
              <a:ln w="28575" cap="flat">
                <a:solidFill>
                  <a:srgbClr val="FECF2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51" name="Straight Arrow Connector 209"/>
              <p:cNvSpPr/>
              <p:nvPr/>
            </p:nvSpPr>
            <p:spPr>
              <a:xfrm flipH="1" flipV="1">
                <a:off x="2166795" y="485878"/>
                <a:ext cx="200445" cy="5460"/>
              </a:xfrm>
              <a:prstGeom prst="line">
                <a:avLst/>
              </a:prstGeom>
              <a:noFill/>
              <a:ln w="28575" cap="flat">
                <a:solidFill>
                  <a:srgbClr val="FECF2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52" name="Straight Arrow Connector 210"/>
              <p:cNvSpPr/>
              <p:nvPr/>
            </p:nvSpPr>
            <p:spPr>
              <a:xfrm flipH="1" flipV="1">
                <a:off x="2442055" y="485878"/>
                <a:ext cx="200445" cy="5460"/>
              </a:xfrm>
              <a:prstGeom prst="line">
                <a:avLst/>
              </a:prstGeom>
              <a:noFill/>
              <a:ln w="28575" cap="flat">
                <a:solidFill>
                  <a:srgbClr val="FECF2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53" name="Straight Arrow Connector 211"/>
              <p:cNvSpPr/>
              <p:nvPr/>
            </p:nvSpPr>
            <p:spPr>
              <a:xfrm flipH="1" flipV="1">
                <a:off x="2166795" y="731547"/>
                <a:ext cx="200445" cy="5459"/>
              </a:xfrm>
              <a:prstGeom prst="line">
                <a:avLst/>
              </a:prstGeom>
              <a:noFill/>
              <a:ln w="28575" cap="flat">
                <a:solidFill>
                  <a:srgbClr val="FECF2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54" name="Straight Arrow Connector 212"/>
              <p:cNvSpPr/>
              <p:nvPr/>
            </p:nvSpPr>
            <p:spPr>
              <a:xfrm flipH="1" flipV="1">
                <a:off x="2442055" y="731547"/>
                <a:ext cx="200445" cy="5459"/>
              </a:xfrm>
              <a:prstGeom prst="line">
                <a:avLst/>
              </a:prstGeom>
              <a:noFill/>
              <a:ln w="28575" cap="flat">
                <a:solidFill>
                  <a:srgbClr val="FECF2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55" name="Rectangle 223"/>
              <p:cNvSpPr/>
              <p:nvPr/>
            </p:nvSpPr>
            <p:spPr>
              <a:xfrm>
                <a:off x="2862707" y="98267"/>
                <a:ext cx="440418" cy="78614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2565" name="Group 213"/>
              <p:cNvGrpSpPr/>
              <p:nvPr/>
            </p:nvGrpSpPr>
            <p:grpSpPr>
              <a:xfrm>
                <a:off x="2662263" y="146983"/>
                <a:ext cx="475705" cy="688150"/>
                <a:chOff x="0" y="0"/>
                <a:chExt cx="475704" cy="688149"/>
              </a:xfrm>
            </p:grpSpPr>
            <p:sp>
              <p:nvSpPr>
                <p:cNvPr id="2556" name="Oval 214"/>
                <p:cNvSpPr/>
                <p:nvPr/>
              </p:nvSpPr>
              <p:spPr>
                <a:xfrm rot="10800000">
                  <a:off x="83593" y="480356"/>
                  <a:ext cx="241528" cy="207794"/>
                </a:xfrm>
                <a:prstGeom prst="ellipse">
                  <a:avLst/>
                </a:prstGeom>
                <a:solidFill>
                  <a:schemeClr val="accent3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557" name="Oval 215"/>
                <p:cNvSpPr/>
                <p:nvPr/>
              </p:nvSpPr>
              <p:spPr>
                <a:xfrm rot="10800000">
                  <a:off x="83593" y="245575"/>
                  <a:ext cx="241528" cy="207795"/>
                </a:xfrm>
                <a:prstGeom prst="ellipse">
                  <a:avLst/>
                </a:prstGeom>
                <a:solidFill>
                  <a:schemeClr val="accent3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558" name="Oval 216"/>
                <p:cNvSpPr/>
                <p:nvPr/>
              </p:nvSpPr>
              <p:spPr>
                <a:xfrm rot="10800000">
                  <a:off x="83593" y="-1"/>
                  <a:ext cx="241528" cy="207795"/>
                </a:xfrm>
                <a:prstGeom prst="ellipse">
                  <a:avLst/>
                </a:prstGeom>
                <a:solidFill>
                  <a:schemeClr val="accent3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559" name="Straight Arrow Connector 217"/>
                <p:cNvSpPr/>
                <p:nvPr/>
              </p:nvSpPr>
              <p:spPr>
                <a:xfrm>
                  <a:off x="-1" y="98685"/>
                  <a:ext cx="200446" cy="5459"/>
                </a:xfrm>
                <a:prstGeom prst="line">
                  <a:avLst/>
                </a:prstGeom>
                <a:noFill/>
                <a:ln w="28575" cap="flat">
                  <a:solidFill>
                    <a:srgbClr val="FECF2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560" name="Straight Arrow Connector 218"/>
                <p:cNvSpPr/>
                <p:nvPr/>
              </p:nvSpPr>
              <p:spPr>
                <a:xfrm>
                  <a:off x="275260" y="98685"/>
                  <a:ext cx="200445" cy="5459"/>
                </a:xfrm>
                <a:prstGeom prst="line">
                  <a:avLst/>
                </a:prstGeom>
                <a:noFill/>
                <a:ln w="28575" cap="flat">
                  <a:solidFill>
                    <a:srgbClr val="FECF2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561" name="Straight Arrow Connector 219"/>
                <p:cNvSpPr/>
                <p:nvPr/>
              </p:nvSpPr>
              <p:spPr>
                <a:xfrm>
                  <a:off x="-1" y="338894"/>
                  <a:ext cx="200446" cy="5460"/>
                </a:xfrm>
                <a:prstGeom prst="line">
                  <a:avLst/>
                </a:prstGeom>
                <a:noFill/>
                <a:ln w="28575" cap="flat">
                  <a:solidFill>
                    <a:srgbClr val="FECF2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562" name="Straight Arrow Connector 220"/>
                <p:cNvSpPr/>
                <p:nvPr/>
              </p:nvSpPr>
              <p:spPr>
                <a:xfrm>
                  <a:off x="275260" y="338894"/>
                  <a:ext cx="200445" cy="5460"/>
                </a:xfrm>
                <a:prstGeom prst="line">
                  <a:avLst/>
                </a:prstGeom>
                <a:noFill/>
                <a:ln w="28575" cap="flat">
                  <a:solidFill>
                    <a:srgbClr val="FECF2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563" name="Straight Arrow Connector 221"/>
                <p:cNvSpPr/>
                <p:nvPr/>
              </p:nvSpPr>
              <p:spPr>
                <a:xfrm>
                  <a:off x="-1" y="584563"/>
                  <a:ext cx="200446" cy="5459"/>
                </a:xfrm>
                <a:prstGeom prst="line">
                  <a:avLst/>
                </a:prstGeom>
                <a:noFill/>
                <a:ln w="28575" cap="flat">
                  <a:solidFill>
                    <a:srgbClr val="FECF2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564" name="Straight Arrow Connector 222"/>
                <p:cNvSpPr/>
                <p:nvPr/>
              </p:nvSpPr>
              <p:spPr>
                <a:xfrm>
                  <a:off x="275260" y="584563"/>
                  <a:ext cx="200445" cy="5459"/>
                </a:xfrm>
                <a:prstGeom prst="line">
                  <a:avLst/>
                </a:prstGeom>
                <a:noFill/>
                <a:ln w="28575" cap="flat">
                  <a:solidFill>
                    <a:srgbClr val="FECF2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2566" name="Rectangle 224"/>
              <p:cNvSpPr/>
              <p:nvPr/>
            </p:nvSpPr>
            <p:spPr>
              <a:xfrm>
                <a:off x="0" y="-93"/>
                <a:ext cx="3303125" cy="98500"/>
              </a:xfrm>
              <a:prstGeom prst="rect">
                <a:avLst/>
              </a:prstGeom>
              <a:solidFill>
                <a:srgbClr val="B5FFFF"/>
              </a:solidFill>
              <a:ln w="12700" cap="flat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2568" name="Right Arrow 225"/>
            <p:cNvSpPr/>
            <p:nvPr/>
          </p:nvSpPr>
          <p:spPr>
            <a:xfrm rot="5400000">
              <a:off x="1572840" y="-467660"/>
              <a:ext cx="196536" cy="113185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570" name="Rectangle 3"/>
          <p:cNvSpPr txBox="1"/>
          <p:nvPr/>
        </p:nvSpPr>
        <p:spPr>
          <a:xfrm>
            <a:off x="4656058" y="1211580"/>
            <a:ext cx="4515883" cy="152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/>
          <a:p>
            <a:pPr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5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- Blue metal collects only charge from green</a:t>
            </a:r>
          </a:p>
          <a:p>
            <a:pPr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5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5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- Green sucks positive charge from dots</a:t>
            </a:r>
          </a:p>
          <a:p>
            <a:pPr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5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5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- Yellow sucks negative charge from dots</a:t>
            </a:r>
          </a:p>
          <a:p>
            <a:pPr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5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- Gray metal collects only current from yellow</a:t>
            </a:r>
          </a:p>
        </p:txBody>
      </p:sp>
      <p:sp>
        <p:nvSpPr>
          <p:cNvPr id="2571" name="Rectangle 3"/>
          <p:cNvSpPr txBox="1"/>
          <p:nvPr/>
        </p:nvSpPr>
        <p:spPr>
          <a:xfrm>
            <a:off x="228600" y="2776775"/>
            <a:ext cx="8763000" cy="1424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/>
          <a:p>
            <a:pPr lvl="1" indent="610280"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5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- Green and yellow self-segregate into such a pillared structure in which Q-dots go to interface</a:t>
            </a:r>
          </a:p>
          <a:p>
            <a:pPr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5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Sounds incredibly complex, doesn't it?  But such designs ARE being researched</a:t>
            </a:r>
          </a:p>
          <a:p>
            <a:pPr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E.G., </a:t>
            </a:r>
            <a:r>
              <a:rPr sz="1600"/>
              <a:t>Green and Yellow = Immiscible conducting polymers (e.g. "Block co-polymers")</a:t>
            </a:r>
          </a:p>
        </p:txBody>
      </p:sp>
      <p:sp>
        <p:nvSpPr>
          <p:cNvPr id="2572" name="Rectangle 3"/>
          <p:cNvSpPr txBox="1"/>
          <p:nvPr/>
        </p:nvSpPr>
        <p:spPr>
          <a:xfrm>
            <a:off x="265378" y="4316571"/>
            <a:ext cx="4829769" cy="2439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/>
          <a:p>
            <a:pPr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But single size Q-dots cells STILL convert only </a:t>
            </a:r>
          </a:p>
          <a:p>
            <a:pPr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~ 10.6% of sunlight energy to electrical energy </a:t>
            </a:r>
            <a:endParaRPr sz="1200"/>
          </a:p>
          <a:p>
            <a:pPr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sz="1200"/>
          </a:p>
          <a:p>
            <a:pPr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Putting them near bottom in the NREL chart:</a:t>
            </a:r>
            <a:endParaRPr>
              <a:solidFill>
                <a:srgbClr val="FFD900"/>
              </a:solidFill>
            </a:endParaRPr>
          </a:p>
          <a:p>
            <a:pPr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>
              <a:solidFill>
                <a:srgbClr val="FFD900"/>
              </a:solidFill>
            </a:endParaRPr>
          </a:p>
          <a:p>
            <a:pPr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>
              <a:solidFill>
                <a:srgbClr val="FFD900"/>
              </a:solidFill>
            </a:endParaRPr>
          </a:p>
          <a:p>
            <a:pPr algn="ctr"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>
                <a:solidFill>
                  <a:srgbClr val="FFD900"/>
                </a:solidFill>
              </a:rPr>
              <a:t>Could Q-dots be used more effectively?</a:t>
            </a:r>
          </a:p>
        </p:txBody>
      </p:sp>
      <p:grpSp>
        <p:nvGrpSpPr>
          <p:cNvPr id="2575" name="Group"/>
          <p:cNvGrpSpPr/>
          <p:nvPr/>
        </p:nvGrpSpPr>
        <p:grpSpPr>
          <a:xfrm>
            <a:off x="4995757" y="4375368"/>
            <a:ext cx="4037466" cy="2196768"/>
            <a:chOff x="0" y="0"/>
            <a:chExt cx="4037464" cy="2196766"/>
          </a:xfrm>
        </p:grpSpPr>
        <p:pic>
          <p:nvPicPr>
            <p:cNvPr id="2573" name="NREL Research Cell Efficiency Records 2016 - Emerging PV.jpg" descr="NREL Research Cell Efficiency Records 2016 - Emerging PV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037465" cy="21967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74" name="Rectangle 2"/>
            <p:cNvSpPr txBox="1"/>
            <p:nvPr/>
          </p:nvSpPr>
          <p:spPr>
            <a:xfrm>
              <a:off x="1956927" y="1342066"/>
              <a:ext cx="2079896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ctr">
              <a:normAutofit/>
            </a:bodyPr>
            <a:lstStyle/>
            <a:p>
              <a:pPr algn="ctr" defTabSz="457200">
                <a:defRPr sz="1600">
                  <a:solidFill>
                    <a:srgbClr val="FF9300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r>
                <a:t>Q-</a:t>
              </a:r>
              <a:r>
                <a:rPr sz="1200"/>
                <a:t>dot</a:t>
              </a:r>
              <a:r>
                <a:t> Cells</a:t>
              </a:r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7" name="Rectangle 2"/>
          <p:cNvSpPr txBox="1">
            <a:spLocks noGrp="1"/>
          </p:cNvSpPr>
          <p:nvPr>
            <p:ph type="title"/>
          </p:nvPr>
        </p:nvSpPr>
        <p:spPr>
          <a:xfrm>
            <a:off x="304800" y="2006600"/>
            <a:ext cx="8534400" cy="654050"/>
          </a:xfrm>
          <a:prstGeom prst="rect">
            <a:avLst/>
          </a:prstGeom>
        </p:spPr>
        <p:txBody>
          <a:bodyPr/>
          <a:lstStyle/>
          <a:p>
            <a:r>
              <a:t>Emerging "Multi-junction" / "Tandem" Photovoltaic Solar Cells</a:t>
            </a:r>
          </a:p>
        </p:txBody>
      </p:sp>
      <p:sp>
        <p:nvSpPr>
          <p:cNvPr id="2578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" name="Rectangle 2"/>
          <p:cNvSpPr txBox="1">
            <a:spLocks noGrp="1"/>
          </p:cNvSpPr>
          <p:nvPr>
            <p:ph type="title"/>
          </p:nvPr>
        </p:nvSpPr>
        <p:spPr>
          <a:xfrm>
            <a:off x="152400" y="127000"/>
            <a:ext cx="8686800" cy="533400"/>
          </a:xfrm>
          <a:prstGeom prst="rect">
            <a:avLst/>
          </a:prstGeom>
        </p:spPr>
        <p:txBody>
          <a:bodyPr/>
          <a:lstStyle>
            <a:lvl1pPr defTabSz="452627">
              <a:defRPr sz="2178" i="1">
                <a:effectLst>
                  <a:outerShdw blurRad="37719" dist="37719" dir="2700000" rotWithShape="0">
                    <a:srgbClr val="000000"/>
                  </a:outerShdw>
                </a:effectLst>
              </a:defRPr>
            </a:lvl1pPr>
          </a:lstStyle>
          <a:p>
            <a:r>
              <a:t>The Shockley-Quieser Limit = Choice of one "best" solar cell material:</a:t>
            </a:r>
          </a:p>
        </p:txBody>
      </p:sp>
      <p:sp>
        <p:nvSpPr>
          <p:cNvPr id="2581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152400" y="1016000"/>
            <a:ext cx="2895600" cy="457200"/>
          </a:xfrm>
          <a:prstGeom prst="rect">
            <a:avLst/>
          </a:prstGeom>
        </p:spPr>
        <p:txBody>
          <a:bodyPr/>
          <a:lstStyle>
            <a:lvl1pPr algn="ctr" defTabSz="457200">
              <a:spcBef>
                <a:spcPts val="300"/>
              </a:spcBef>
              <a:defRPr sz="1600" b="1">
                <a:solidFill>
                  <a:srgbClr val="BD2730"/>
                </a:solidFill>
              </a:defRPr>
            </a:lvl1pPr>
          </a:lstStyle>
          <a:p>
            <a:r>
              <a:t>Cell with small "bandgap"</a:t>
            </a:r>
          </a:p>
        </p:txBody>
      </p:sp>
      <p:grpSp>
        <p:nvGrpSpPr>
          <p:cNvPr id="2603" name="Group"/>
          <p:cNvGrpSpPr/>
          <p:nvPr/>
        </p:nvGrpSpPr>
        <p:grpSpPr>
          <a:xfrm>
            <a:off x="47802" y="1206501"/>
            <a:ext cx="2819399" cy="3013325"/>
            <a:chOff x="0" y="0"/>
            <a:chExt cx="2819398" cy="3013324"/>
          </a:xfrm>
        </p:grpSpPr>
        <p:sp>
          <p:nvSpPr>
            <p:cNvPr id="2582" name="Straight Arrow Connector 8"/>
            <p:cNvSpPr/>
            <p:nvPr/>
          </p:nvSpPr>
          <p:spPr>
            <a:xfrm flipV="1">
              <a:off x="386517" y="228599"/>
              <a:ext cx="1408" cy="2192216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grpSp>
          <p:nvGrpSpPr>
            <p:cNvPr id="2589" name="Group 19"/>
            <p:cNvGrpSpPr/>
            <p:nvPr/>
          </p:nvGrpSpPr>
          <p:grpSpPr>
            <a:xfrm>
              <a:off x="387925" y="2354383"/>
              <a:ext cx="2431474" cy="132862"/>
              <a:chOff x="0" y="0"/>
              <a:chExt cx="2431472" cy="132861"/>
            </a:xfrm>
          </p:grpSpPr>
          <p:sp>
            <p:nvSpPr>
              <p:cNvPr id="2583" name="Straight Arrow Connector 7"/>
              <p:cNvSpPr/>
              <p:nvPr/>
            </p:nvSpPr>
            <p:spPr>
              <a:xfrm>
                <a:off x="0" y="66430"/>
                <a:ext cx="2431473" cy="1385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2584" name="Straight Connector 13"/>
              <p:cNvSpPr/>
              <p:nvPr/>
            </p:nvSpPr>
            <p:spPr>
              <a:xfrm flipV="1">
                <a:off x="404541" y="0"/>
                <a:ext cx="1408" cy="13286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2585" name="Straight Connector 14"/>
              <p:cNvSpPr/>
              <p:nvPr/>
            </p:nvSpPr>
            <p:spPr>
              <a:xfrm flipV="1">
                <a:off x="810490" y="0"/>
                <a:ext cx="1408" cy="13286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2586" name="Straight Connector 15"/>
              <p:cNvSpPr/>
              <p:nvPr/>
            </p:nvSpPr>
            <p:spPr>
              <a:xfrm flipV="1">
                <a:off x="1214328" y="0"/>
                <a:ext cx="1408" cy="13286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2587" name="Straight Connector 16"/>
              <p:cNvSpPr/>
              <p:nvPr/>
            </p:nvSpPr>
            <p:spPr>
              <a:xfrm flipV="1">
                <a:off x="1619574" y="0"/>
                <a:ext cx="1408" cy="13286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2588" name="Straight Connector 17"/>
              <p:cNvSpPr/>
              <p:nvPr/>
            </p:nvSpPr>
            <p:spPr>
              <a:xfrm flipV="1">
                <a:off x="2024819" y="0"/>
                <a:ext cx="1408" cy="13286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2590" name="Rectangle 3"/>
            <p:cNvSpPr txBox="1"/>
            <p:nvPr/>
          </p:nvSpPr>
          <p:spPr>
            <a:xfrm>
              <a:off x="117761" y="2498318"/>
              <a:ext cx="644236" cy="459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0 eV  </a:t>
              </a:r>
            </a:p>
          </p:txBody>
        </p:sp>
        <p:sp>
          <p:nvSpPr>
            <p:cNvPr id="2591" name="Rectangle 3"/>
            <p:cNvSpPr txBox="1"/>
            <p:nvPr/>
          </p:nvSpPr>
          <p:spPr>
            <a:xfrm>
              <a:off x="2181509" y="2525996"/>
              <a:ext cx="561688" cy="459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5 eV  </a:t>
              </a:r>
            </a:p>
          </p:txBody>
        </p:sp>
        <p:sp>
          <p:nvSpPr>
            <p:cNvPr id="2592" name="Rectangle 3"/>
            <p:cNvSpPr txBox="1"/>
            <p:nvPr/>
          </p:nvSpPr>
          <p:spPr>
            <a:xfrm>
              <a:off x="845696" y="2553675"/>
              <a:ext cx="1298293" cy="459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Light's  Energy</a:t>
              </a:r>
            </a:p>
          </p:txBody>
        </p:sp>
        <p:sp>
          <p:nvSpPr>
            <p:cNvPr id="2593" name="Straight Arrow Connector 31"/>
            <p:cNvSpPr/>
            <p:nvPr/>
          </p:nvSpPr>
          <p:spPr>
            <a:xfrm>
              <a:off x="1130875" y="295028"/>
              <a:ext cx="540328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2594" name="Straight Arrow Connector 35"/>
            <p:cNvSpPr/>
            <p:nvPr/>
          </p:nvSpPr>
          <p:spPr>
            <a:xfrm flipH="1" flipV="1">
              <a:off x="1738744" y="295030"/>
              <a:ext cx="945573" cy="1386"/>
            </a:xfrm>
            <a:prstGeom prst="line">
              <a:avLst/>
            </a:prstGeom>
            <a:noFill/>
            <a:ln w="12700" cap="flat">
              <a:solidFill>
                <a:srgbClr val="FF00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2595" name="Straight Arrow Connector 39"/>
            <p:cNvSpPr/>
            <p:nvPr/>
          </p:nvSpPr>
          <p:spPr>
            <a:xfrm flipV="1">
              <a:off x="590547" y="295029"/>
              <a:ext cx="472787" cy="1388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2596" name="Rectangle 3"/>
            <p:cNvSpPr txBox="1"/>
            <p:nvPr/>
          </p:nvSpPr>
          <p:spPr>
            <a:xfrm>
              <a:off x="1177777" y="324555"/>
              <a:ext cx="472787" cy="459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VIS  </a:t>
              </a:r>
            </a:p>
          </p:txBody>
        </p:sp>
        <p:sp>
          <p:nvSpPr>
            <p:cNvPr id="2597" name="Rectangle 3"/>
            <p:cNvSpPr txBox="1"/>
            <p:nvPr/>
          </p:nvSpPr>
          <p:spPr>
            <a:xfrm rot="16200000">
              <a:off x="-1163273" y="1163272"/>
              <a:ext cx="2590800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Energy absorbed by solar cell</a:t>
              </a:r>
            </a:p>
          </p:txBody>
        </p:sp>
        <p:sp>
          <p:nvSpPr>
            <p:cNvPr id="2598" name="Straight Connector 44"/>
            <p:cNvSpPr/>
            <p:nvPr/>
          </p:nvSpPr>
          <p:spPr>
            <a:xfrm flipV="1">
              <a:off x="387925" y="427891"/>
              <a:ext cx="2296392" cy="1992923"/>
            </a:xfrm>
            <a:prstGeom prst="line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ys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2599" name="Rectangle 69"/>
            <p:cNvSpPr/>
            <p:nvPr/>
          </p:nvSpPr>
          <p:spPr>
            <a:xfrm>
              <a:off x="774700" y="2084320"/>
              <a:ext cx="1756063" cy="332154"/>
            </a:xfrm>
            <a:prstGeom prst="rect">
              <a:avLst/>
            </a:prstGeom>
            <a:solidFill>
              <a:srgbClr val="FF0000">
                <a:alpha val="7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2600" name="Rectangle 3"/>
            <p:cNvSpPr txBox="1"/>
            <p:nvPr/>
          </p:nvSpPr>
          <p:spPr>
            <a:xfrm>
              <a:off x="774700" y="2132298"/>
              <a:ext cx="1756063" cy="459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Electron Liberation</a:t>
              </a:r>
            </a:p>
          </p:txBody>
        </p:sp>
        <p:sp>
          <p:nvSpPr>
            <p:cNvPr id="2601" name="Right Triangle 71"/>
            <p:cNvSpPr/>
            <p:nvPr/>
          </p:nvSpPr>
          <p:spPr>
            <a:xfrm flipH="1">
              <a:off x="774700" y="554565"/>
              <a:ext cx="1756064" cy="1527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6D6D">
                <a:alpha val="6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2602" name="Rectangle 3"/>
            <p:cNvSpPr txBox="1"/>
            <p:nvPr/>
          </p:nvSpPr>
          <p:spPr>
            <a:xfrm>
              <a:off x="1292506" y="1600197"/>
              <a:ext cx="1298294" cy="459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57200">
                <a:spcBef>
                  <a:spcPts val="200"/>
                </a:spcBef>
                <a:defRPr sz="1200" b="0">
                  <a:solidFill>
                    <a:srgbClr val="C4C4C4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Butt Kicking</a:t>
              </a:r>
            </a:p>
          </p:txBody>
        </p:sp>
      </p:grpSp>
      <p:grpSp>
        <p:nvGrpSpPr>
          <p:cNvPr id="2625" name="Group"/>
          <p:cNvGrpSpPr/>
          <p:nvPr/>
        </p:nvGrpSpPr>
        <p:grpSpPr>
          <a:xfrm>
            <a:off x="3164603" y="1206499"/>
            <a:ext cx="2819400" cy="3013325"/>
            <a:chOff x="0" y="0"/>
            <a:chExt cx="2819399" cy="3013323"/>
          </a:xfrm>
        </p:grpSpPr>
        <p:sp>
          <p:nvSpPr>
            <p:cNvPr id="2604" name="Rectangle"/>
            <p:cNvSpPr/>
            <p:nvPr/>
          </p:nvSpPr>
          <p:spPr>
            <a:xfrm>
              <a:off x="1254464" y="1678849"/>
              <a:ext cx="1440771" cy="740687"/>
            </a:xfrm>
            <a:prstGeom prst="rect">
              <a:avLst/>
            </a:prstGeom>
            <a:solidFill>
              <a:srgbClr val="FF93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05" name="Rectangle 3"/>
            <p:cNvSpPr txBox="1"/>
            <p:nvPr/>
          </p:nvSpPr>
          <p:spPr>
            <a:xfrm>
              <a:off x="1219199" y="1891316"/>
              <a:ext cx="1553441" cy="459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Electron Liberation</a:t>
              </a:r>
            </a:p>
          </p:txBody>
        </p:sp>
        <p:sp>
          <p:nvSpPr>
            <p:cNvPr id="2606" name="Right Triangle 78"/>
            <p:cNvSpPr/>
            <p:nvPr/>
          </p:nvSpPr>
          <p:spPr>
            <a:xfrm flipH="1">
              <a:off x="1219200" y="413233"/>
              <a:ext cx="1485900" cy="1262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6D6D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2607" name="Rectangle 3"/>
            <p:cNvSpPr txBox="1"/>
            <p:nvPr/>
          </p:nvSpPr>
          <p:spPr>
            <a:xfrm>
              <a:off x="1504762" y="1295399"/>
              <a:ext cx="1298292" cy="459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57200">
                <a:spcBef>
                  <a:spcPts val="200"/>
                </a:spcBef>
                <a:defRPr sz="1200" b="0">
                  <a:solidFill>
                    <a:srgbClr val="C4C4C4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Butt Kicking</a:t>
              </a:r>
            </a:p>
          </p:txBody>
        </p:sp>
        <p:sp>
          <p:nvSpPr>
            <p:cNvPr id="2608" name="Straight Arrow Connector 107"/>
            <p:cNvSpPr/>
            <p:nvPr/>
          </p:nvSpPr>
          <p:spPr>
            <a:xfrm flipV="1">
              <a:off x="386519" y="228599"/>
              <a:ext cx="1408" cy="2192215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grpSp>
          <p:nvGrpSpPr>
            <p:cNvPr id="2615" name="Group 19"/>
            <p:cNvGrpSpPr/>
            <p:nvPr/>
          </p:nvGrpSpPr>
          <p:grpSpPr>
            <a:xfrm>
              <a:off x="387927" y="2354382"/>
              <a:ext cx="2431473" cy="132862"/>
              <a:chOff x="0" y="0"/>
              <a:chExt cx="2431472" cy="132861"/>
            </a:xfrm>
          </p:grpSpPr>
          <p:sp>
            <p:nvSpPr>
              <p:cNvPr id="2609" name="Straight Arrow Connector 118"/>
              <p:cNvSpPr/>
              <p:nvPr/>
            </p:nvSpPr>
            <p:spPr>
              <a:xfrm>
                <a:off x="-1" y="66430"/>
                <a:ext cx="2431474" cy="1385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2610" name="Straight Connector 119"/>
              <p:cNvSpPr/>
              <p:nvPr/>
            </p:nvSpPr>
            <p:spPr>
              <a:xfrm flipV="1">
                <a:off x="404541" y="0"/>
                <a:ext cx="1408" cy="13286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2611" name="Straight Connector 120"/>
              <p:cNvSpPr/>
              <p:nvPr/>
            </p:nvSpPr>
            <p:spPr>
              <a:xfrm flipV="1">
                <a:off x="810490" y="0"/>
                <a:ext cx="1408" cy="13286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2612" name="Straight Connector 121"/>
              <p:cNvSpPr/>
              <p:nvPr/>
            </p:nvSpPr>
            <p:spPr>
              <a:xfrm flipV="1">
                <a:off x="1214328" y="0"/>
                <a:ext cx="1408" cy="13286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2613" name="Straight Connector 122"/>
              <p:cNvSpPr/>
              <p:nvPr/>
            </p:nvSpPr>
            <p:spPr>
              <a:xfrm flipV="1">
                <a:off x="1619574" y="0"/>
                <a:ext cx="1408" cy="13286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2614" name="Straight Connector 123"/>
              <p:cNvSpPr/>
              <p:nvPr/>
            </p:nvSpPr>
            <p:spPr>
              <a:xfrm flipV="1">
                <a:off x="2024819" y="0"/>
                <a:ext cx="1408" cy="13286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2616" name="Rectangle 3"/>
            <p:cNvSpPr txBox="1"/>
            <p:nvPr/>
          </p:nvSpPr>
          <p:spPr>
            <a:xfrm>
              <a:off x="117763" y="2498316"/>
              <a:ext cx="644236" cy="459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0 eV  </a:t>
              </a:r>
            </a:p>
          </p:txBody>
        </p:sp>
        <p:sp>
          <p:nvSpPr>
            <p:cNvPr id="2617" name="Rectangle 3"/>
            <p:cNvSpPr txBox="1"/>
            <p:nvPr/>
          </p:nvSpPr>
          <p:spPr>
            <a:xfrm>
              <a:off x="2181511" y="2525995"/>
              <a:ext cx="561688" cy="459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5 eV  </a:t>
              </a:r>
            </a:p>
          </p:txBody>
        </p:sp>
        <p:sp>
          <p:nvSpPr>
            <p:cNvPr id="2618" name="Rectangle 3"/>
            <p:cNvSpPr txBox="1"/>
            <p:nvPr/>
          </p:nvSpPr>
          <p:spPr>
            <a:xfrm>
              <a:off x="845698" y="2553673"/>
              <a:ext cx="1298293" cy="459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Light's  Energy</a:t>
              </a:r>
            </a:p>
          </p:txBody>
        </p:sp>
        <p:sp>
          <p:nvSpPr>
            <p:cNvPr id="2619" name="Straight Arrow Connector 112"/>
            <p:cNvSpPr/>
            <p:nvPr/>
          </p:nvSpPr>
          <p:spPr>
            <a:xfrm>
              <a:off x="1130877" y="295027"/>
              <a:ext cx="540328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2620" name="Straight Arrow Connector 113"/>
            <p:cNvSpPr/>
            <p:nvPr/>
          </p:nvSpPr>
          <p:spPr>
            <a:xfrm flipH="1" flipV="1">
              <a:off x="1738745" y="295029"/>
              <a:ext cx="945573" cy="1386"/>
            </a:xfrm>
            <a:prstGeom prst="line">
              <a:avLst/>
            </a:prstGeom>
            <a:noFill/>
            <a:ln w="12700" cap="flat">
              <a:solidFill>
                <a:srgbClr val="FF00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2621" name="Straight Arrow Connector 114"/>
            <p:cNvSpPr/>
            <p:nvPr/>
          </p:nvSpPr>
          <p:spPr>
            <a:xfrm flipV="1">
              <a:off x="590549" y="295028"/>
              <a:ext cx="472787" cy="1388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2622" name="Rectangle 3"/>
            <p:cNvSpPr txBox="1"/>
            <p:nvPr/>
          </p:nvSpPr>
          <p:spPr>
            <a:xfrm>
              <a:off x="1177778" y="324554"/>
              <a:ext cx="472787" cy="459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VIS  </a:t>
              </a:r>
            </a:p>
          </p:txBody>
        </p:sp>
        <p:sp>
          <p:nvSpPr>
            <p:cNvPr id="2623" name="Rectangle 3"/>
            <p:cNvSpPr txBox="1"/>
            <p:nvPr/>
          </p:nvSpPr>
          <p:spPr>
            <a:xfrm rot="16200000">
              <a:off x="-1201373" y="1201372"/>
              <a:ext cx="2667000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Energy absorbed  by solar cell</a:t>
              </a:r>
            </a:p>
          </p:txBody>
        </p:sp>
        <p:sp>
          <p:nvSpPr>
            <p:cNvPr id="2624" name="Straight Connector 117"/>
            <p:cNvSpPr/>
            <p:nvPr/>
          </p:nvSpPr>
          <p:spPr>
            <a:xfrm flipV="1">
              <a:off x="387927" y="427890"/>
              <a:ext cx="2296391" cy="1992923"/>
            </a:xfrm>
            <a:prstGeom prst="line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ys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</p:grpSp>
      <p:sp>
        <p:nvSpPr>
          <p:cNvPr id="2626" name="Rectangle 3"/>
          <p:cNvSpPr txBox="1"/>
          <p:nvPr/>
        </p:nvSpPr>
        <p:spPr>
          <a:xfrm>
            <a:off x="3124200" y="1028700"/>
            <a:ext cx="3200400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spcBef>
                <a:spcPts val="300"/>
              </a:spcBef>
              <a:defRPr sz="1600">
                <a:solidFill>
                  <a:srgbClr val="FF93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Cell with medium "bandgap"</a:t>
            </a:r>
          </a:p>
        </p:txBody>
      </p:sp>
      <p:sp>
        <p:nvSpPr>
          <p:cNvPr id="2627" name="Rectangle 3"/>
          <p:cNvSpPr txBox="1"/>
          <p:nvPr/>
        </p:nvSpPr>
        <p:spPr>
          <a:xfrm>
            <a:off x="6400800" y="1016000"/>
            <a:ext cx="2667000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spcBef>
                <a:spcPts val="300"/>
              </a:spcBef>
              <a:defRPr sz="1600">
                <a:solidFill>
                  <a:srgbClr val="A938CC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Cell with large "bandgap"</a:t>
            </a:r>
          </a:p>
        </p:txBody>
      </p:sp>
      <p:grpSp>
        <p:nvGrpSpPr>
          <p:cNvPr id="2649" name="Group"/>
          <p:cNvGrpSpPr/>
          <p:nvPr/>
        </p:nvGrpSpPr>
        <p:grpSpPr>
          <a:xfrm>
            <a:off x="6206838" y="1278554"/>
            <a:ext cx="2860962" cy="2937125"/>
            <a:chOff x="0" y="0"/>
            <a:chExt cx="2860961" cy="2937123"/>
          </a:xfrm>
        </p:grpSpPr>
        <p:sp>
          <p:nvSpPr>
            <p:cNvPr id="2628" name="Rectangle 86"/>
            <p:cNvSpPr/>
            <p:nvPr/>
          </p:nvSpPr>
          <p:spPr>
            <a:xfrm>
              <a:off x="1839188" y="1078845"/>
              <a:ext cx="878033" cy="1262186"/>
            </a:xfrm>
            <a:prstGeom prst="rect">
              <a:avLst/>
            </a:prstGeom>
            <a:solidFill>
              <a:srgbClr val="FF00FF">
                <a:alpha val="6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2629" name="Rectangle 3"/>
            <p:cNvSpPr txBox="1"/>
            <p:nvPr/>
          </p:nvSpPr>
          <p:spPr>
            <a:xfrm>
              <a:off x="1704106" y="1489479"/>
              <a:ext cx="1080655" cy="6740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r>
                <a:t>Electron</a:t>
              </a:r>
            </a:p>
            <a:p>
              <a:pPr algn="ctr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r>
                <a:t>Liberation</a:t>
              </a:r>
            </a:p>
          </p:txBody>
        </p:sp>
        <p:sp>
          <p:nvSpPr>
            <p:cNvPr id="2630" name="Right Triangle 84"/>
            <p:cNvSpPr/>
            <p:nvPr/>
          </p:nvSpPr>
          <p:spPr>
            <a:xfrm flipH="1">
              <a:off x="1839188" y="360155"/>
              <a:ext cx="878033" cy="730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6D6D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2631" name="Rectangle 3"/>
            <p:cNvSpPr txBox="1"/>
            <p:nvPr/>
          </p:nvSpPr>
          <p:spPr>
            <a:xfrm>
              <a:off x="1949060" y="625879"/>
              <a:ext cx="810492" cy="6740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r" defTabSz="457200">
                <a:spcBef>
                  <a:spcPts val="200"/>
                </a:spcBef>
                <a:defRPr sz="1200" b="0">
                  <a:solidFill>
                    <a:srgbClr val="C4C4C4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r>
                <a:t>Butt </a:t>
              </a:r>
              <a:endParaRPr>
                <a:solidFill>
                  <a:srgbClr val="FFFFFF"/>
                </a:solidFill>
              </a:endParaRPr>
            </a:p>
            <a:p>
              <a:pPr algn="r" defTabSz="457200">
                <a:spcBef>
                  <a:spcPts val="200"/>
                </a:spcBef>
                <a:defRPr sz="1200" b="0">
                  <a:solidFill>
                    <a:srgbClr val="C4C4C4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r>
                <a:t>Kicking</a:t>
              </a:r>
            </a:p>
          </p:txBody>
        </p:sp>
        <p:sp>
          <p:nvSpPr>
            <p:cNvPr id="2632" name="Straight Arrow Connector 125"/>
            <p:cNvSpPr/>
            <p:nvPr/>
          </p:nvSpPr>
          <p:spPr>
            <a:xfrm flipV="1">
              <a:off x="428082" y="152399"/>
              <a:ext cx="1408" cy="2192216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grpSp>
          <p:nvGrpSpPr>
            <p:cNvPr id="2639" name="Group 19"/>
            <p:cNvGrpSpPr/>
            <p:nvPr/>
          </p:nvGrpSpPr>
          <p:grpSpPr>
            <a:xfrm>
              <a:off x="429489" y="2278183"/>
              <a:ext cx="2431473" cy="132862"/>
              <a:chOff x="0" y="0"/>
              <a:chExt cx="2431472" cy="132861"/>
            </a:xfrm>
          </p:grpSpPr>
          <p:sp>
            <p:nvSpPr>
              <p:cNvPr id="2633" name="Straight Arrow Connector 136"/>
              <p:cNvSpPr/>
              <p:nvPr/>
            </p:nvSpPr>
            <p:spPr>
              <a:xfrm>
                <a:off x="-1" y="66430"/>
                <a:ext cx="2431474" cy="1385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2634" name="Straight Connector 137"/>
              <p:cNvSpPr/>
              <p:nvPr/>
            </p:nvSpPr>
            <p:spPr>
              <a:xfrm flipV="1">
                <a:off x="404541" y="0"/>
                <a:ext cx="1408" cy="13286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2635" name="Straight Connector 138"/>
              <p:cNvSpPr/>
              <p:nvPr/>
            </p:nvSpPr>
            <p:spPr>
              <a:xfrm flipV="1">
                <a:off x="810490" y="0"/>
                <a:ext cx="1408" cy="13286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2636" name="Straight Connector 139"/>
              <p:cNvSpPr/>
              <p:nvPr/>
            </p:nvSpPr>
            <p:spPr>
              <a:xfrm flipV="1">
                <a:off x="1214328" y="0"/>
                <a:ext cx="1408" cy="13286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2637" name="Straight Connector 140"/>
              <p:cNvSpPr/>
              <p:nvPr/>
            </p:nvSpPr>
            <p:spPr>
              <a:xfrm flipV="1">
                <a:off x="1619574" y="0"/>
                <a:ext cx="1408" cy="13286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2638" name="Straight Connector 141"/>
              <p:cNvSpPr/>
              <p:nvPr/>
            </p:nvSpPr>
            <p:spPr>
              <a:xfrm flipV="1">
                <a:off x="2024819" y="0"/>
                <a:ext cx="1408" cy="13286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2640" name="Rectangle 3"/>
            <p:cNvSpPr txBox="1"/>
            <p:nvPr/>
          </p:nvSpPr>
          <p:spPr>
            <a:xfrm>
              <a:off x="159326" y="2422117"/>
              <a:ext cx="644236" cy="459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0 eV  </a:t>
              </a:r>
            </a:p>
          </p:txBody>
        </p:sp>
        <p:sp>
          <p:nvSpPr>
            <p:cNvPr id="2641" name="Rectangle 3"/>
            <p:cNvSpPr txBox="1"/>
            <p:nvPr/>
          </p:nvSpPr>
          <p:spPr>
            <a:xfrm>
              <a:off x="2223074" y="2449796"/>
              <a:ext cx="561688" cy="459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5 eV  </a:t>
              </a:r>
            </a:p>
          </p:txBody>
        </p:sp>
        <p:sp>
          <p:nvSpPr>
            <p:cNvPr id="2642" name="Rectangle 3"/>
            <p:cNvSpPr txBox="1"/>
            <p:nvPr/>
          </p:nvSpPr>
          <p:spPr>
            <a:xfrm>
              <a:off x="887261" y="2477474"/>
              <a:ext cx="1298293" cy="459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Light's  Energy</a:t>
              </a:r>
            </a:p>
          </p:txBody>
        </p:sp>
        <p:sp>
          <p:nvSpPr>
            <p:cNvPr id="2643" name="Straight Arrow Connector 130"/>
            <p:cNvSpPr/>
            <p:nvPr/>
          </p:nvSpPr>
          <p:spPr>
            <a:xfrm>
              <a:off x="1172439" y="218828"/>
              <a:ext cx="540328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2644" name="Straight Arrow Connector 131"/>
            <p:cNvSpPr/>
            <p:nvPr/>
          </p:nvSpPr>
          <p:spPr>
            <a:xfrm flipH="1" flipV="1">
              <a:off x="1780308" y="218830"/>
              <a:ext cx="945573" cy="1386"/>
            </a:xfrm>
            <a:prstGeom prst="line">
              <a:avLst/>
            </a:prstGeom>
            <a:noFill/>
            <a:ln w="12700" cap="flat">
              <a:solidFill>
                <a:srgbClr val="FF00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2645" name="Straight Arrow Connector 132"/>
            <p:cNvSpPr/>
            <p:nvPr/>
          </p:nvSpPr>
          <p:spPr>
            <a:xfrm flipV="1">
              <a:off x="632112" y="218829"/>
              <a:ext cx="472787" cy="1388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2646" name="Rectangle 3"/>
            <p:cNvSpPr txBox="1"/>
            <p:nvPr/>
          </p:nvSpPr>
          <p:spPr>
            <a:xfrm>
              <a:off x="1219341" y="248354"/>
              <a:ext cx="472787" cy="459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VIS  </a:t>
              </a:r>
            </a:p>
          </p:txBody>
        </p:sp>
        <p:sp>
          <p:nvSpPr>
            <p:cNvPr id="2647" name="Rectangle 3"/>
            <p:cNvSpPr txBox="1"/>
            <p:nvPr/>
          </p:nvSpPr>
          <p:spPr>
            <a:xfrm rot="16200000">
              <a:off x="-1087073" y="1087072"/>
              <a:ext cx="2438401" cy="264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Energy absorbed by solar cell</a:t>
              </a:r>
            </a:p>
          </p:txBody>
        </p:sp>
        <p:sp>
          <p:nvSpPr>
            <p:cNvPr id="2648" name="Straight Connector 135"/>
            <p:cNvSpPr/>
            <p:nvPr/>
          </p:nvSpPr>
          <p:spPr>
            <a:xfrm flipV="1">
              <a:off x="429489" y="351691"/>
              <a:ext cx="2296391" cy="1992923"/>
            </a:xfrm>
            <a:prstGeom prst="line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ys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</p:grpSp>
      <p:sp>
        <p:nvSpPr>
          <p:cNvPr id="2650" name="But in even BEST ~1.3 eV material, a good chunk of sunlight's energy (two-thirds!)…"/>
          <p:cNvSpPr txBox="1"/>
          <p:nvPr/>
        </p:nvSpPr>
        <p:spPr>
          <a:xfrm>
            <a:off x="243379" y="4472411"/>
            <a:ext cx="8835042" cy="2027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But in even BEST ~1.3 eV material, a good chunk of sunlight's energy (</a:t>
            </a:r>
            <a:r>
              <a:rPr b="1"/>
              <a:t>two-thirds!</a:t>
            </a:r>
            <a:r>
              <a:t>)</a:t>
            </a:r>
          </a:p>
          <a:p>
            <a:pPr>
              <a:defRPr sz="1400"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lvl="1">
              <a:defRPr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is wasted on non-electricity-producing electron "Butt-Kicking" </a:t>
            </a:r>
          </a:p>
          <a:p>
            <a:pPr lvl="1">
              <a:defRPr sz="1400"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lvl="2">
              <a:defRPr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= Excessive kinetic energy of liberated electrons (ultimately lost as heat)</a:t>
            </a:r>
          </a:p>
          <a:p>
            <a:pPr>
              <a:defRPr sz="1400"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What if cells of EACH different material were stacked atop one another?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Rectangle 3"/>
          <p:cNvSpPr txBox="1">
            <a:spLocks noGrp="1"/>
          </p:cNvSpPr>
          <p:nvPr>
            <p:ph type="body" idx="1"/>
          </p:nvPr>
        </p:nvSpPr>
        <p:spPr>
          <a:xfrm>
            <a:off x="109390" y="509846"/>
            <a:ext cx="6272967" cy="5685908"/>
          </a:xfrm>
          <a:prstGeom prst="rect">
            <a:avLst/>
          </a:prstGeom>
        </p:spPr>
        <p:txBody>
          <a:bodyPr/>
          <a:lstStyle/>
          <a:p>
            <a:pPr defTabSz="457200">
              <a:spcBef>
                <a:spcPts val="400"/>
              </a:spcBef>
              <a:defRPr sz="1800" b="1"/>
            </a:pPr>
            <a:r>
              <a:t>Top / first PV cell: Material with large bandgap:</a:t>
            </a:r>
          </a:p>
          <a:p>
            <a:pPr defTabSz="457200">
              <a:spcBef>
                <a:spcPts val="400"/>
              </a:spcBef>
              <a:defRPr sz="600"/>
            </a:pPr>
            <a:endParaRPr/>
          </a:p>
          <a:p>
            <a:pPr marL="0" lvl="1" indent="640896" defTabSz="457200">
              <a:spcBef>
                <a:spcPts val="400"/>
              </a:spcBef>
              <a:buSzTx/>
              <a:buNone/>
              <a:defRPr sz="1700"/>
            </a:pPr>
            <a:r>
              <a:t>Absorbs </a:t>
            </a:r>
            <a:r>
              <a:rPr>
                <a:solidFill>
                  <a:srgbClr val="B9ABFF"/>
                </a:solidFill>
              </a:rPr>
              <a:t>UV light </a:t>
            </a:r>
            <a:r>
              <a:t>with only weak butt-kicking</a:t>
            </a:r>
          </a:p>
          <a:p>
            <a:pPr marL="0" lvl="1" indent="640896" defTabSz="457200">
              <a:spcBef>
                <a:spcPts val="400"/>
              </a:spcBef>
              <a:buSzTx/>
              <a:buNone/>
              <a:defRPr sz="500"/>
            </a:pPr>
            <a:endParaRPr/>
          </a:p>
          <a:p>
            <a:pPr marL="0" lvl="1" indent="640896" defTabSz="457200">
              <a:spcBef>
                <a:spcPts val="400"/>
              </a:spcBef>
              <a:buSzTx/>
              <a:buNone/>
              <a:defRPr sz="1700"/>
            </a:pPr>
            <a:r>
              <a:t>Absorbs </a:t>
            </a:r>
            <a:r>
              <a:rPr>
                <a:solidFill>
                  <a:srgbClr val="FF40FF"/>
                </a:solidFill>
              </a:rPr>
              <a:t>purple-ish</a:t>
            </a:r>
            <a:r>
              <a:t> light with ~ zero butt-kicking</a:t>
            </a:r>
          </a:p>
          <a:p>
            <a:pPr marL="0" lvl="1" indent="640896" defTabSz="457200">
              <a:spcBef>
                <a:spcPts val="400"/>
              </a:spcBef>
              <a:buSzTx/>
              <a:buNone/>
              <a:defRPr sz="600"/>
            </a:pPr>
            <a:endParaRPr/>
          </a:p>
          <a:p>
            <a:pPr marL="0" lvl="1" indent="640896" defTabSz="457200">
              <a:spcBef>
                <a:spcPts val="400"/>
              </a:spcBef>
              <a:buSzTx/>
              <a:buNone/>
              <a:defRPr sz="1700"/>
            </a:pPr>
            <a:r>
              <a:t>But lets almost all lower energy light pass right through</a:t>
            </a:r>
          </a:p>
          <a:p>
            <a:pPr marL="0" lvl="1" indent="640896" defTabSz="457200">
              <a:spcBef>
                <a:spcPts val="400"/>
              </a:spcBef>
              <a:buSzTx/>
              <a:buNone/>
              <a:defRPr sz="1800"/>
            </a:pPr>
            <a:endParaRPr/>
          </a:p>
          <a:p>
            <a:pPr defTabSz="457200">
              <a:spcBef>
                <a:spcPts val="400"/>
              </a:spcBef>
              <a:defRPr sz="1800" b="1"/>
            </a:pPr>
            <a:r>
              <a:t>Middle / second PV cell: Material with medium bandgap:</a:t>
            </a:r>
          </a:p>
          <a:p>
            <a:pPr defTabSz="457200">
              <a:spcBef>
                <a:spcPts val="400"/>
              </a:spcBef>
              <a:defRPr sz="600"/>
            </a:pPr>
            <a:endParaRPr/>
          </a:p>
          <a:p>
            <a:pPr marL="0" lvl="1" indent="640896" defTabSz="457200">
              <a:spcBef>
                <a:spcPts val="400"/>
              </a:spcBef>
              <a:buSzTx/>
              <a:buNone/>
              <a:defRPr sz="1700"/>
            </a:pPr>
            <a:r>
              <a:t>Absorbs </a:t>
            </a:r>
            <a:r>
              <a:rPr>
                <a:solidFill>
                  <a:srgbClr val="00F900"/>
                </a:solidFill>
              </a:rPr>
              <a:t>green-ish</a:t>
            </a:r>
            <a:r>
              <a:t> light with only weak butt-kicking</a:t>
            </a:r>
          </a:p>
          <a:p>
            <a:pPr marL="0" lvl="1" indent="640896" defTabSz="457200">
              <a:spcBef>
                <a:spcPts val="400"/>
              </a:spcBef>
              <a:buSzTx/>
              <a:buNone/>
              <a:defRPr sz="500"/>
            </a:pPr>
            <a:endParaRPr/>
          </a:p>
          <a:p>
            <a:pPr marL="0" lvl="1" indent="640896" defTabSz="457200">
              <a:spcBef>
                <a:spcPts val="400"/>
              </a:spcBef>
              <a:buSzTx/>
              <a:buNone/>
              <a:defRPr sz="1700"/>
            </a:pPr>
            <a:r>
              <a:t>Absorbs </a:t>
            </a:r>
            <a:r>
              <a:rPr>
                <a:solidFill>
                  <a:srgbClr val="FF9300"/>
                </a:solidFill>
              </a:rPr>
              <a:t>orange-ish</a:t>
            </a:r>
            <a:r>
              <a:t> light with ~ zero butt-kicking</a:t>
            </a:r>
          </a:p>
          <a:p>
            <a:pPr marL="0" lvl="1" indent="640896" defTabSz="457200">
              <a:spcBef>
                <a:spcPts val="400"/>
              </a:spcBef>
              <a:buSzTx/>
              <a:buNone/>
              <a:defRPr sz="500"/>
            </a:pPr>
            <a:endParaRPr/>
          </a:p>
          <a:p>
            <a:pPr marL="0" lvl="1" indent="640896" defTabSz="457200">
              <a:spcBef>
                <a:spcPts val="400"/>
              </a:spcBef>
              <a:buSzTx/>
              <a:buNone/>
              <a:defRPr sz="1700"/>
            </a:pPr>
            <a:r>
              <a:t>But lets almost all lower energy light pass right through</a:t>
            </a:r>
          </a:p>
          <a:p>
            <a:pPr marL="0" lvl="1" indent="640896" defTabSz="457200">
              <a:spcBef>
                <a:spcPts val="400"/>
              </a:spcBef>
              <a:buSzTx/>
              <a:buNone/>
              <a:defRPr sz="1800"/>
            </a:pPr>
            <a:endParaRPr/>
          </a:p>
          <a:p>
            <a:pPr defTabSz="457200">
              <a:spcBef>
                <a:spcPts val="400"/>
              </a:spcBef>
              <a:defRPr sz="1800" b="1"/>
            </a:pPr>
            <a:r>
              <a:t>Bottom / third PV cell: Material with small bandgap:</a:t>
            </a:r>
          </a:p>
          <a:p>
            <a:pPr defTabSz="457200">
              <a:spcBef>
                <a:spcPts val="400"/>
              </a:spcBef>
              <a:defRPr sz="700"/>
            </a:pPr>
            <a:endParaRPr/>
          </a:p>
          <a:p>
            <a:pPr marL="0" lvl="1" indent="640896" defTabSz="457200">
              <a:spcBef>
                <a:spcPts val="400"/>
              </a:spcBef>
              <a:buSzTx/>
              <a:buNone/>
              <a:defRPr sz="1700"/>
            </a:pPr>
            <a:r>
              <a:t>Absorbs </a:t>
            </a:r>
            <a:r>
              <a:rPr>
                <a:solidFill>
                  <a:srgbClr val="FF2600"/>
                </a:solidFill>
              </a:rPr>
              <a:t>red-ish</a:t>
            </a:r>
            <a:r>
              <a:t> light with only weak butt-kicking</a:t>
            </a:r>
          </a:p>
          <a:p>
            <a:pPr marL="0" lvl="1" indent="640896" defTabSz="457200">
              <a:spcBef>
                <a:spcPts val="400"/>
              </a:spcBef>
              <a:buSzTx/>
              <a:buNone/>
              <a:defRPr sz="600"/>
            </a:pPr>
            <a:endParaRPr/>
          </a:p>
          <a:p>
            <a:pPr marL="0" lvl="1" indent="640896" defTabSz="457200">
              <a:spcBef>
                <a:spcPts val="400"/>
              </a:spcBef>
              <a:buSzTx/>
              <a:buNone/>
              <a:defRPr sz="1700"/>
            </a:pPr>
            <a:r>
              <a:t>Absorbs </a:t>
            </a:r>
            <a:r>
              <a:rPr>
                <a:solidFill>
                  <a:srgbClr val="B80003"/>
                </a:solidFill>
              </a:rPr>
              <a:t>near-infrared</a:t>
            </a:r>
            <a:r>
              <a:t> light with ~ zero butt-kicking</a:t>
            </a:r>
          </a:p>
          <a:p>
            <a:pPr marL="0" lvl="1" indent="640896" defTabSz="457200">
              <a:spcBef>
                <a:spcPts val="400"/>
              </a:spcBef>
              <a:buSzTx/>
              <a:buNone/>
              <a:defRPr sz="600"/>
            </a:pPr>
            <a:endParaRPr/>
          </a:p>
          <a:p>
            <a:pPr marL="0" lvl="1" indent="640896" defTabSz="457200">
              <a:spcBef>
                <a:spcPts val="400"/>
              </a:spcBef>
              <a:buSzTx/>
              <a:buNone/>
              <a:defRPr sz="1700"/>
            </a:pPr>
            <a:r>
              <a:t>Allowing only-deep infrared to pass through unmolested</a:t>
            </a:r>
          </a:p>
        </p:txBody>
      </p:sp>
      <p:sp>
        <p:nvSpPr>
          <p:cNvPr id="2653" name="Rectangle 3"/>
          <p:cNvSpPr txBox="1"/>
          <p:nvPr/>
        </p:nvSpPr>
        <p:spPr>
          <a:xfrm>
            <a:off x="73830" y="6291410"/>
            <a:ext cx="9067801" cy="530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>
            <a:lvl1pPr algn="ctr"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900">
                <a:solidFill>
                  <a:srgbClr val="FECF29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This is called a "Multi-junction" or "Tandem" PV solar cell</a:t>
            </a:r>
          </a:p>
        </p:txBody>
      </p:sp>
      <p:grpSp>
        <p:nvGrpSpPr>
          <p:cNvPr id="2667" name="Group"/>
          <p:cNvGrpSpPr/>
          <p:nvPr/>
        </p:nvGrpSpPr>
        <p:grpSpPr>
          <a:xfrm>
            <a:off x="6334498" y="192100"/>
            <a:ext cx="2654671" cy="5685907"/>
            <a:chOff x="0" y="0"/>
            <a:chExt cx="2654670" cy="5685906"/>
          </a:xfrm>
        </p:grpSpPr>
        <p:sp>
          <p:nvSpPr>
            <p:cNvPr id="2654" name="Rectangle 13"/>
            <p:cNvSpPr/>
            <p:nvPr/>
          </p:nvSpPr>
          <p:spPr>
            <a:xfrm>
              <a:off x="0" y="5302119"/>
              <a:ext cx="2639725" cy="191895"/>
            </a:xfrm>
            <a:prstGeom prst="rect">
              <a:avLst/>
            </a:prstGeom>
            <a:solidFill>
              <a:schemeClr val="accent5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spcBef>
                  <a:spcPts val="1000"/>
                </a:spcBef>
                <a:defRPr sz="3600"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2655" name="Rectangle 14"/>
            <p:cNvSpPr/>
            <p:nvPr/>
          </p:nvSpPr>
          <p:spPr>
            <a:xfrm>
              <a:off x="0" y="5494013"/>
              <a:ext cx="2639725" cy="191894"/>
            </a:xfrm>
            <a:prstGeom prst="rect">
              <a:avLst/>
            </a:prstGeom>
            <a:solidFill>
              <a:srgbClr val="F2D1CE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spcBef>
                  <a:spcPts val="1000"/>
                </a:spcBef>
                <a:defRPr sz="3600"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2656" name="Rectangle 10"/>
            <p:cNvSpPr/>
            <p:nvPr/>
          </p:nvSpPr>
          <p:spPr>
            <a:xfrm>
              <a:off x="0" y="3671023"/>
              <a:ext cx="2639725" cy="191895"/>
            </a:xfrm>
            <a:prstGeom prst="rect">
              <a:avLst/>
            </a:prstGeom>
            <a:solidFill>
              <a:srgbClr val="CCDCEE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spcBef>
                  <a:spcPts val="1000"/>
                </a:spcBef>
                <a:defRPr sz="3600"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2657" name="Rectangle 11"/>
            <p:cNvSpPr/>
            <p:nvPr/>
          </p:nvSpPr>
          <p:spPr>
            <a:xfrm>
              <a:off x="0" y="3862917"/>
              <a:ext cx="2639725" cy="191894"/>
            </a:xfrm>
            <a:prstGeom prst="rect">
              <a:avLst/>
            </a:prstGeom>
            <a:solidFill>
              <a:srgbClr val="DDDAA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spcBef>
                  <a:spcPts val="1000"/>
                </a:spcBef>
                <a:defRPr sz="3600"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2658" name="Rectangle 6"/>
            <p:cNvSpPr/>
            <p:nvPr/>
          </p:nvSpPr>
          <p:spPr>
            <a:xfrm>
              <a:off x="0" y="1848034"/>
              <a:ext cx="2639725" cy="191895"/>
            </a:xfrm>
            <a:prstGeom prst="rect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spcBef>
                  <a:spcPts val="1000"/>
                </a:spcBef>
                <a:defRPr sz="3600"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2659" name="Rectangle 7"/>
            <p:cNvSpPr/>
            <p:nvPr/>
          </p:nvSpPr>
          <p:spPr>
            <a:xfrm>
              <a:off x="0" y="2039928"/>
              <a:ext cx="2639725" cy="191894"/>
            </a:xfrm>
            <a:prstGeom prst="rect">
              <a:avLst/>
            </a:prstGeom>
            <a:solidFill>
              <a:srgbClr val="CB99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spcBef>
                  <a:spcPts val="1000"/>
                </a:spcBef>
                <a:defRPr sz="3600"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2660" name="Freeform 6"/>
            <p:cNvSpPr/>
            <p:nvPr/>
          </p:nvSpPr>
          <p:spPr>
            <a:xfrm rot="16200000">
              <a:off x="-608595" y="1117403"/>
              <a:ext cx="1583124" cy="261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43" y="10800"/>
                    <a:pt x="686" y="0"/>
                    <a:pt x="1029" y="0"/>
                  </a:cubicBezTo>
                  <a:cubicBezTo>
                    <a:pt x="1371" y="0"/>
                    <a:pt x="1714" y="21600"/>
                    <a:pt x="2057" y="21600"/>
                  </a:cubicBezTo>
                  <a:cubicBezTo>
                    <a:pt x="2400" y="21600"/>
                    <a:pt x="2743" y="0"/>
                    <a:pt x="3086" y="0"/>
                  </a:cubicBezTo>
                  <a:cubicBezTo>
                    <a:pt x="3429" y="0"/>
                    <a:pt x="3771" y="21600"/>
                    <a:pt x="4114" y="21600"/>
                  </a:cubicBezTo>
                  <a:cubicBezTo>
                    <a:pt x="4457" y="21600"/>
                    <a:pt x="4800" y="0"/>
                    <a:pt x="5143" y="0"/>
                  </a:cubicBezTo>
                  <a:cubicBezTo>
                    <a:pt x="5486" y="0"/>
                    <a:pt x="5829" y="21600"/>
                    <a:pt x="6171" y="21600"/>
                  </a:cubicBezTo>
                  <a:cubicBezTo>
                    <a:pt x="6514" y="21600"/>
                    <a:pt x="6857" y="0"/>
                    <a:pt x="7200" y="0"/>
                  </a:cubicBezTo>
                  <a:cubicBezTo>
                    <a:pt x="7543" y="0"/>
                    <a:pt x="7886" y="21600"/>
                    <a:pt x="8229" y="21600"/>
                  </a:cubicBezTo>
                  <a:cubicBezTo>
                    <a:pt x="8571" y="21600"/>
                    <a:pt x="8914" y="0"/>
                    <a:pt x="9257" y="0"/>
                  </a:cubicBezTo>
                  <a:cubicBezTo>
                    <a:pt x="9600" y="0"/>
                    <a:pt x="9943" y="21600"/>
                    <a:pt x="10286" y="21600"/>
                  </a:cubicBezTo>
                  <a:cubicBezTo>
                    <a:pt x="10629" y="21600"/>
                    <a:pt x="10971" y="0"/>
                    <a:pt x="11314" y="0"/>
                  </a:cubicBezTo>
                  <a:cubicBezTo>
                    <a:pt x="11657" y="0"/>
                    <a:pt x="12000" y="21600"/>
                    <a:pt x="12343" y="21600"/>
                  </a:cubicBezTo>
                  <a:cubicBezTo>
                    <a:pt x="12686" y="21600"/>
                    <a:pt x="13029" y="0"/>
                    <a:pt x="13371" y="0"/>
                  </a:cubicBezTo>
                  <a:cubicBezTo>
                    <a:pt x="13714" y="0"/>
                    <a:pt x="14057" y="21600"/>
                    <a:pt x="14400" y="21600"/>
                  </a:cubicBezTo>
                  <a:cubicBezTo>
                    <a:pt x="14743" y="21600"/>
                    <a:pt x="15086" y="0"/>
                    <a:pt x="15429" y="0"/>
                  </a:cubicBezTo>
                  <a:cubicBezTo>
                    <a:pt x="15771" y="0"/>
                    <a:pt x="16114" y="21600"/>
                    <a:pt x="16457" y="21600"/>
                  </a:cubicBezTo>
                  <a:cubicBezTo>
                    <a:pt x="16800" y="21600"/>
                    <a:pt x="17143" y="0"/>
                    <a:pt x="17486" y="0"/>
                  </a:cubicBezTo>
                  <a:cubicBezTo>
                    <a:pt x="17829" y="0"/>
                    <a:pt x="18171" y="21600"/>
                    <a:pt x="18514" y="21600"/>
                  </a:cubicBezTo>
                  <a:cubicBezTo>
                    <a:pt x="18857" y="21600"/>
                    <a:pt x="19200" y="0"/>
                    <a:pt x="19543" y="0"/>
                  </a:cubicBezTo>
                  <a:cubicBezTo>
                    <a:pt x="19886" y="0"/>
                    <a:pt x="20229" y="21600"/>
                    <a:pt x="20571" y="21600"/>
                  </a:cubicBezTo>
                  <a:cubicBezTo>
                    <a:pt x="20914" y="21600"/>
                    <a:pt x="21257" y="10800"/>
                    <a:pt x="21600" y="0"/>
                  </a:cubicBezTo>
                </a:path>
              </a:pathLst>
            </a:custGeom>
            <a:noFill/>
            <a:ln w="28575" cap="flat">
              <a:solidFill>
                <a:srgbClr val="927B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61" name="Freeform 6"/>
            <p:cNvSpPr/>
            <p:nvPr/>
          </p:nvSpPr>
          <p:spPr>
            <a:xfrm rot="16200000">
              <a:off x="-144333" y="2040184"/>
              <a:ext cx="3358140" cy="261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43" y="10800"/>
                    <a:pt x="686" y="0"/>
                    <a:pt x="1029" y="0"/>
                  </a:cubicBezTo>
                  <a:cubicBezTo>
                    <a:pt x="1371" y="0"/>
                    <a:pt x="1714" y="21600"/>
                    <a:pt x="2057" y="21600"/>
                  </a:cubicBezTo>
                  <a:cubicBezTo>
                    <a:pt x="2400" y="21600"/>
                    <a:pt x="2743" y="0"/>
                    <a:pt x="3086" y="0"/>
                  </a:cubicBezTo>
                  <a:cubicBezTo>
                    <a:pt x="3429" y="0"/>
                    <a:pt x="3771" y="21600"/>
                    <a:pt x="4114" y="21600"/>
                  </a:cubicBezTo>
                  <a:cubicBezTo>
                    <a:pt x="4457" y="21600"/>
                    <a:pt x="4800" y="0"/>
                    <a:pt x="5143" y="0"/>
                  </a:cubicBezTo>
                  <a:cubicBezTo>
                    <a:pt x="5486" y="0"/>
                    <a:pt x="5829" y="21600"/>
                    <a:pt x="6171" y="21600"/>
                  </a:cubicBezTo>
                  <a:cubicBezTo>
                    <a:pt x="6514" y="21600"/>
                    <a:pt x="6857" y="0"/>
                    <a:pt x="7200" y="0"/>
                  </a:cubicBezTo>
                  <a:cubicBezTo>
                    <a:pt x="7543" y="0"/>
                    <a:pt x="7886" y="21600"/>
                    <a:pt x="8229" y="21600"/>
                  </a:cubicBezTo>
                  <a:cubicBezTo>
                    <a:pt x="8571" y="21600"/>
                    <a:pt x="8914" y="0"/>
                    <a:pt x="9257" y="0"/>
                  </a:cubicBezTo>
                  <a:cubicBezTo>
                    <a:pt x="9600" y="0"/>
                    <a:pt x="9943" y="21600"/>
                    <a:pt x="10286" y="21600"/>
                  </a:cubicBezTo>
                  <a:cubicBezTo>
                    <a:pt x="10629" y="21600"/>
                    <a:pt x="10971" y="0"/>
                    <a:pt x="11314" y="0"/>
                  </a:cubicBezTo>
                  <a:cubicBezTo>
                    <a:pt x="11657" y="0"/>
                    <a:pt x="12000" y="21600"/>
                    <a:pt x="12343" y="21600"/>
                  </a:cubicBezTo>
                  <a:cubicBezTo>
                    <a:pt x="12686" y="21600"/>
                    <a:pt x="13029" y="0"/>
                    <a:pt x="13371" y="0"/>
                  </a:cubicBezTo>
                  <a:cubicBezTo>
                    <a:pt x="13714" y="0"/>
                    <a:pt x="14057" y="21600"/>
                    <a:pt x="14400" y="21600"/>
                  </a:cubicBezTo>
                  <a:cubicBezTo>
                    <a:pt x="14743" y="21600"/>
                    <a:pt x="15086" y="0"/>
                    <a:pt x="15429" y="0"/>
                  </a:cubicBezTo>
                  <a:cubicBezTo>
                    <a:pt x="15771" y="0"/>
                    <a:pt x="16114" y="21600"/>
                    <a:pt x="16457" y="21600"/>
                  </a:cubicBezTo>
                  <a:cubicBezTo>
                    <a:pt x="16800" y="21600"/>
                    <a:pt x="17143" y="0"/>
                    <a:pt x="17486" y="0"/>
                  </a:cubicBezTo>
                  <a:cubicBezTo>
                    <a:pt x="17829" y="0"/>
                    <a:pt x="18171" y="21600"/>
                    <a:pt x="18514" y="21600"/>
                  </a:cubicBezTo>
                  <a:cubicBezTo>
                    <a:pt x="18857" y="21600"/>
                    <a:pt x="19200" y="0"/>
                    <a:pt x="19543" y="0"/>
                  </a:cubicBezTo>
                  <a:cubicBezTo>
                    <a:pt x="19886" y="0"/>
                    <a:pt x="20229" y="21600"/>
                    <a:pt x="20571" y="21600"/>
                  </a:cubicBezTo>
                  <a:cubicBezTo>
                    <a:pt x="20914" y="21600"/>
                    <a:pt x="21257" y="10800"/>
                    <a:pt x="21600" y="0"/>
                  </a:cubicBezTo>
                </a:path>
              </a:pathLst>
            </a:custGeom>
            <a:noFill/>
            <a:ln w="28575" cap="flat">
              <a:solidFill>
                <a:srgbClr val="FF93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62" name="Freeform 6"/>
            <p:cNvSpPr/>
            <p:nvPr/>
          </p:nvSpPr>
          <p:spPr>
            <a:xfrm rot="16200000">
              <a:off x="-497202" y="2855733"/>
              <a:ext cx="4989236" cy="261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43" y="10800"/>
                    <a:pt x="686" y="0"/>
                    <a:pt x="1029" y="0"/>
                  </a:cubicBezTo>
                  <a:cubicBezTo>
                    <a:pt x="1371" y="0"/>
                    <a:pt x="1714" y="21600"/>
                    <a:pt x="2057" y="21600"/>
                  </a:cubicBezTo>
                  <a:cubicBezTo>
                    <a:pt x="2400" y="21600"/>
                    <a:pt x="2743" y="0"/>
                    <a:pt x="3086" y="0"/>
                  </a:cubicBezTo>
                  <a:cubicBezTo>
                    <a:pt x="3429" y="0"/>
                    <a:pt x="3771" y="21600"/>
                    <a:pt x="4114" y="21600"/>
                  </a:cubicBezTo>
                  <a:cubicBezTo>
                    <a:pt x="4457" y="21600"/>
                    <a:pt x="4800" y="0"/>
                    <a:pt x="5143" y="0"/>
                  </a:cubicBezTo>
                  <a:cubicBezTo>
                    <a:pt x="5486" y="0"/>
                    <a:pt x="5829" y="21600"/>
                    <a:pt x="6171" y="21600"/>
                  </a:cubicBezTo>
                  <a:cubicBezTo>
                    <a:pt x="6514" y="21600"/>
                    <a:pt x="6857" y="0"/>
                    <a:pt x="7200" y="0"/>
                  </a:cubicBezTo>
                  <a:cubicBezTo>
                    <a:pt x="7543" y="0"/>
                    <a:pt x="7886" y="21600"/>
                    <a:pt x="8229" y="21600"/>
                  </a:cubicBezTo>
                  <a:cubicBezTo>
                    <a:pt x="8571" y="21600"/>
                    <a:pt x="8914" y="0"/>
                    <a:pt x="9257" y="0"/>
                  </a:cubicBezTo>
                  <a:cubicBezTo>
                    <a:pt x="9600" y="0"/>
                    <a:pt x="9943" y="21600"/>
                    <a:pt x="10286" y="21600"/>
                  </a:cubicBezTo>
                  <a:cubicBezTo>
                    <a:pt x="10629" y="21600"/>
                    <a:pt x="10971" y="0"/>
                    <a:pt x="11314" y="0"/>
                  </a:cubicBezTo>
                  <a:cubicBezTo>
                    <a:pt x="11657" y="0"/>
                    <a:pt x="12000" y="21600"/>
                    <a:pt x="12343" y="21600"/>
                  </a:cubicBezTo>
                  <a:cubicBezTo>
                    <a:pt x="12686" y="21600"/>
                    <a:pt x="13029" y="0"/>
                    <a:pt x="13371" y="0"/>
                  </a:cubicBezTo>
                  <a:cubicBezTo>
                    <a:pt x="13714" y="0"/>
                    <a:pt x="14057" y="21600"/>
                    <a:pt x="14400" y="21600"/>
                  </a:cubicBezTo>
                  <a:cubicBezTo>
                    <a:pt x="14743" y="21600"/>
                    <a:pt x="15086" y="0"/>
                    <a:pt x="15429" y="0"/>
                  </a:cubicBezTo>
                  <a:cubicBezTo>
                    <a:pt x="15771" y="0"/>
                    <a:pt x="16114" y="21600"/>
                    <a:pt x="16457" y="21600"/>
                  </a:cubicBezTo>
                  <a:cubicBezTo>
                    <a:pt x="16800" y="21600"/>
                    <a:pt x="17143" y="0"/>
                    <a:pt x="17486" y="0"/>
                  </a:cubicBezTo>
                  <a:cubicBezTo>
                    <a:pt x="17829" y="0"/>
                    <a:pt x="18171" y="21600"/>
                    <a:pt x="18514" y="21600"/>
                  </a:cubicBezTo>
                  <a:cubicBezTo>
                    <a:pt x="18857" y="21600"/>
                    <a:pt x="19200" y="0"/>
                    <a:pt x="19543" y="0"/>
                  </a:cubicBezTo>
                  <a:cubicBezTo>
                    <a:pt x="19886" y="0"/>
                    <a:pt x="20229" y="21600"/>
                    <a:pt x="20571" y="21600"/>
                  </a:cubicBezTo>
                  <a:cubicBezTo>
                    <a:pt x="20914" y="21600"/>
                    <a:pt x="21257" y="10800"/>
                    <a:pt x="21600" y="0"/>
                  </a:cubicBezTo>
                </a:path>
              </a:pathLst>
            </a:custGeom>
            <a:noFill/>
            <a:ln w="28575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63" name="Multi-color sunlight in"/>
            <p:cNvSpPr txBox="1"/>
            <p:nvPr/>
          </p:nvSpPr>
          <p:spPr>
            <a:xfrm>
              <a:off x="14945" y="0"/>
              <a:ext cx="2639726" cy="370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rPr>
                  <a:solidFill>
                    <a:srgbClr val="A19BFF"/>
                  </a:solidFill>
                </a:rPr>
                <a:t>Multi-</a:t>
              </a:r>
              <a:r>
                <a:rPr>
                  <a:solidFill>
                    <a:srgbClr val="FF40FF"/>
                  </a:solidFill>
                </a:rPr>
                <a:t>color</a:t>
              </a:r>
              <a:r>
                <a:t> </a:t>
              </a:r>
              <a:r>
                <a:rPr>
                  <a:solidFill>
                    <a:srgbClr val="00F900"/>
                  </a:solidFill>
                </a:rPr>
                <a:t>sun</a:t>
              </a:r>
              <a:r>
                <a:rPr>
                  <a:solidFill>
                    <a:srgbClr val="FF9300"/>
                  </a:solidFill>
                </a:rPr>
                <a:t>light</a:t>
              </a:r>
              <a:r>
                <a:rPr>
                  <a:solidFill>
                    <a:srgbClr val="FF2600"/>
                  </a:solidFill>
                </a:rPr>
                <a:t> in</a:t>
              </a:r>
            </a:p>
          </p:txBody>
        </p:sp>
        <p:sp>
          <p:nvSpPr>
            <p:cNvPr id="2664" name="Freeform 6"/>
            <p:cNvSpPr/>
            <p:nvPr/>
          </p:nvSpPr>
          <p:spPr>
            <a:xfrm rot="16200000">
              <a:off x="-151395" y="1130103"/>
              <a:ext cx="1583124" cy="261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43" y="10800"/>
                    <a:pt x="686" y="0"/>
                    <a:pt x="1029" y="0"/>
                  </a:cubicBezTo>
                  <a:cubicBezTo>
                    <a:pt x="1371" y="0"/>
                    <a:pt x="1714" y="21600"/>
                    <a:pt x="2057" y="21600"/>
                  </a:cubicBezTo>
                  <a:cubicBezTo>
                    <a:pt x="2400" y="21600"/>
                    <a:pt x="2743" y="0"/>
                    <a:pt x="3086" y="0"/>
                  </a:cubicBezTo>
                  <a:cubicBezTo>
                    <a:pt x="3429" y="0"/>
                    <a:pt x="3771" y="21600"/>
                    <a:pt x="4114" y="21600"/>
                  </a:cubicBezTo>
                  <a:cubicBezTo>
                    <a:pt x="4457" y="21600"/>
                    <a:pt x="4800" y="0"/>
                    <a:pt x="5143" y="0"/>
                  </a:cubicBezTo>
                  <a:cubicBezTo>
                    <a:pt x="5486" y="0"/>
                    <a:pt x="5829" y="21600"/>
                    <a:pt x="6171" y="21600"/>
                  </a:cubicBezTo>
                  <a:cubicBezTo>
                    <a:pt x="6514" y="21600"/>
                    <a:pt x="6857" y="0"/>
                    <a:pt x="7200" y="0"/>
                  </a:cubicBezTo>
                  <a:cubicBezTo>
                    <a:pt x="7543" y="0"/>
                    <a:pt x="7886" y="21600"/>
                    <a:pt x="8229" y="21600"/>
                  </a:cubicBezTo>
                  <a:cubicBezTo>
                    <a:pt x="8571" y="21600"/>
                    <a:pt x="8914" y="0"/>
                    <a:pt x="9257" y="0"/>
                  </a:cubicBezTo>
                  <a:cubicBezTo>
                    <a:pt x="9600" y="0"/>
                    <a:pt x="9943" y="21600"/>
                    <a:pt x="10286" y="21600"/>
                  </a:cubicBezTo>
                  <a:cubicBezTo>
                    <a:pt x="10629" y="21600"/>
                    <a:pt x="10971" y="0"/>
                    <a:pt x="11314" y="0"/>
                  </a:cubicBezTo>
                  <a:cubicBezTo>
                    <a:pt x="11657" y="0"/>
                    <a:pt x="12000" y="21600"/>
                    <a:pt x="12343" y="21600"/>
                  </a:cubicBezTo>
                  <a:cubicBezTo>
                    <a:pt x="12686" y="21600"/>
                    <a:pt x="13029" y="0"/>
                    <a:pt x="13371" y="0"/>
                  </a:cubicBezTo>
                  <a:cubicBezTo>
                    <a:pt x="13714" y="0"/>
                    <a:pt x="14057" y="21600"/>
                    <a:pt x="14400" y="21600"/>
                  </a:cubicBezTo>
                  <a:cubicBezTo>
                    <a:pt x="14743" y="21600"/>
                    <a:pt x="15086" y="0"/>
                    <a:pt x="15429" y="0"/>
                  </a:cubicBezTo>
                  <a:cubicBezTo>
                    <a:pt x="15771" y="0"/>
                    <a:pt x="16114" y="21600"/>
                    <a:pt x="16457" y="21600"/>
                  </a:cubicBezTo>
                  <a:cubicBezTo>
                    <a:pt x="16800" y="21600"/>
                    <a:pt x="17143" y="0"/>
                    <a:pt x="17486" y="0"/>
                  </a:cubicBezTo>
                  <a:cubicBezTo>
                    <a:pt x="17829" y="0"/>
                    <a:pt x="18171" y="21600"/>
                    <a:pt x="18514" y="21600"/>
                  </a:cubicBezTo>
                  <a:cubicBezTo>
                    <a:pt x="18857" y="21600"/>
                    <a:pt x="19200" y="0"/>
                    <a:pt x="19543" y="0"/>
                  </a:cubicBezTo>
                  <a:cubicBezTo>
                    <a:pt x="19886" y="0"/>
                    <a:pt x="20229" y="21600"/>
                    <a:pt x="20571" y="21600"/>
                  </a:cubicBezTo>
                  <a:cubicBezTo>
                    <a:pt x="20914" y="21600"/>
                    <a:pt x="21257" y="10800"/>
                    <a:pt x="21600" y="0"/>
                  </a:cubicBezTo>
                </a:path>
              </a:pathLst>
            </a:custGeom>
            <a:noFill/>
            <a:ln w="28575" cap="flat">
              <a:solidFill>
                <a:srgbClr val="FF4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65" name="Freeform 6"/>
            <p:cNvSpPr/>
            <p:nvPr/>
          </p:nvSpPr>
          <p:spPr>
            <a:xfrm rot="16200000">
              <a:off x="-576133" y="2027484"/>
              <a:ext cx="3358140" cy="261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43" y="10800"/>
                    <a:pt x="686" y="0"/>
                    <a:pt x="1029" y="0"/>
                  </a:cubicBezTo>
                  <a:cubicBezTo>
                    <a:pt x="1371" y="0"/>
                    <a:pt x="1714" y="21600"/>
                    <a:pt x="2057" y="21600"/>
                  </a:cubicBezTo>
                  <a:cubicBezTo>
                    <a:pt x="2400" y="21600"/>
                    <a:pt x="2743" y="0"/>
                    <a:pt x="3086" y="0"/>
                  </a:cubicBezTo>
                  <a:cubicBezTo>
                    <a:pt x="3429" y="0"/>
                    <a:pt x="3771" y="21600"/>
                    <a:pt x="4114" y="21600"/>
                  </a:cubicBezTo>
                  <a:cubicBezTo>
                    <a:pt x="4457" y="21600"/>
                    <a:pt x="4800" y="0"/>
                    <a:pt x="5143" y="0"/>
                  </a:cubicBezTo>
                  <a:cubicBezTo>
                    <a:pt x="5486" y="0"/>
                    <a:pt x="5829" y="21600"/>
                    <a:pt x="6171" y="21600"/>
                  </a:cubicBezTo>
                  <a:cubicBezTo>
                    <a:pt x="6514" y="21600"/>
                    <a:pt x="6857" y="0"/>
                    <a:pt x="7200" y="0"/>
                  </a:cubicBezTo>
                  <a:cubicBezTo>
                    <a:pt x="7543" y="0"/>
                    <a:pt x="7886" y="21600"/>
                    <a:pt x="8229" y="21600"/>
                  </a:cubicBezTo>
                  <a:cubicBezTo>
                    <a:pt x="8571" y="21600"/>
                    <a:pt x="8914" y="0"/>
                    <a:pt x="9257" y="0"/>
                  </a:cubicBezTo>
                  <a:cubicBezTo>
                    <a:pt x="9600" y="0"/>
                    <a:pt x="9943" y="21600"/>
                    <a:pt x="10286" y="21600"/>
                  </a:cubicBezTo>
                  <a:cubicBezTo>
                    <a:pt x="10629" y="21600"/>
                    <a:pt x="10971" y="0"/>
                    <a:pt x="11314" y="0"/>
                  </a:cubicBezTo>
                  <a:cubicBezTo>
                    <a:pt x="11657" y="0"/>
                    <a:pt x="12000" y="21600"/>
                    <a:pt x="12343" y="21600"/>
                  </a:cubicBezTo>
                  <a:cubicBezTo>
                    <a:pt x="12686" y="21600"/>
                    <a:pt x="13029" y="0"/>
                    <a:pt x="13371" y="0"/>
                  </a:cubicBezTo>
                  <a:cubicBezTo>
                    <a:pt x="13714" y="0"/>
                    <a:pt x="14057" y="21600"/>
                    <a:pt x="14400" y="21600"/>
                  </a:cubicBezTo>
                  <a:cubicBezTo>
                    <a:pt x="14743" y="21600"/>
                    <a:pt x="15086" y="0"/>
                    <a:pt x="15429" y="0"/>
                  </a:cubicBezTo>
                  <a:cubicBezTo>
                    <a:pt x="15771" y="0"/>
                    <a:pt x="16114" y="21600"/>
                    <a:pt x="16457" y="21600"/>
                  </a:cubicBezTo>
                  <a:cubicBezTo>
                    <a:pt x="16800" y="21600"/>
                    <a:pt x="17143" y="0"/>
                    <a:pt x="17486" y="0"/>
                  </a:cubicBezTo>
                  <a:cubicBezTo>
                    <a:pt x="17829" y="0"/>
                    <a:pt x="18171" y="21600"/>
                    <a:pt x="18514" y="21600"/>
                  </a:cubicBezTo>
                  <a:cubicBezTo>
                    <a:pt x="18857" y="21600"/>
                    <a:pt x="19200" y="0"/>
                    <a:pt x="19543" y="0"/>
                  </a:cubicBezTo>
                  <a:cubicBezTo>
                    <a:pt x="19886" y="0"/>
                    <a:pt x="20229" y="21600"/>
                    <a:pt x="20571" y="21600"/>
                  </a:cubicBezTo>
                  <a:cubicBezTo>
                    <a:pt x="20914" y="21600"/>
                    <a:pt x="21257" y="10800"/>
                    <a:pt x="21600" y="0"/>
                  </a:cubicBezTo>
                </a:path>
              </a:pathLst>
            </a:custGeom>
            <a:noFill/>
            <a:ln w="28575" cap="flat">
              <a:solidFill>
                <a:srgbClr val="00F9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66" name="Freeform 6"/>
            <p:cNvSpPr/>
            <p:nvPr/>
          </p:nvSpPr>
          <p:spPr>
            <a:xfrm rot="16200000">
              <a:off x="-52702" y="2855733"/>
              <a:ext cx="4989236" cy="261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43" y="10800"/>
                    <a:pt x="686" y="0"/>
                    <a:pt x="1029" y="0"/>
                  </a:cubicBezTo>
                  <a:cubicBezTo>
                    <a:pt x="1371" y="0"/>
                    <a:pt x="1714" y="21600"/>
                    <a:pt x="2057" y="21600"/>
                  </a:cubicBezTo>
                  <a:cubicBezTo>
                    <a:pt x="2400" y="21600"/>
                    <a:pt x="2743" y="0"/>
                    <a:pt x="3086" y="0"/>
                  </a:cubicBezTo>
                  <a:cubicBezTo>
                    <a:pt x="3429" y="0"/>
                    <a:pt x="3771" y="21600"/>
                    <a:pt x="4114" y="21600"/>
                  </a:cubicBezTo>
                  <a:cubicBezTo>
                    <a:pt x="4457" y="21600"/>
                    <a:pt x="4800" y="0"/>
                    <a:pt x="5143" y="0"/>
                  </a:cubicBezTo>
                  <a:cubicBezTo>
                    <a:pt x="5486" y="0"/>
                    <a:pt x="5829" y="21600"/>
                    <a:pt x="6171" y="21600"/>
                  </a:cubicBezTo>
                  <a:cubicBezTo>
                    <a:pt x="6514" y="21600"/>
                    <a:pt x="6857" y="0"/>
                    <a:pt x="7200" y="0"/>
                  </a:cubicBezTo>
                  <a:cubicBezTo>
                    <a:pt x="7543" y="0"/>
                    <a:pt x="7886" y="21600"/>
                    <a:pt x="8229" y="21600"/>
                  </a:cubicBezTo>
                  <a:cubicBezTo>
                    <a:pt x="8571" y="21600"/>
                    <a:pt x="8914" y="0"/>
                    <a:pt x="9257" y="0"/>
                  </a:cubicBezTo>
                  <a:cubicBezTo>
                    <a:pt x="9600" y="0"/>
                    <a:pt x="9943" y="21600"/>
                    <a:pt x="10286" y="21600"/>
                  </a:cubicBezTo>
                  <a:cubicBezTo>
                    <a:pt x="10629" y="21600"/>
                    <a:pt x="10971" y="0"/>
                    <a:pt x="11314" y="0"/>
                  </a:cubicBezTo>
                  <a:cubicBezTo>
                    <a:pt x="11657" y="0"/>
                    <a:pt x="12000" y="21600"/>
                    <a:pt x="12343" y="21600"/>
                  </a:cubicBezTo>
                  <a:cubicBezTo>
                    <a:pt x="12686" y="21600"/>
                    <a:pt x="13029" y="0"/>
                    <a:pt x="13371" y="0"/>
                  </a:cubicBezTo>
                  <a:cubicBezTo>
                    <a:pt x="13714" y="0"/>
                    <a:pt x="14057" y="21600"/>
                    <a:pt x="14400" y="21600"/>
                  </a:cubicBezTo>
                  <a:cubicBezTo>
                    <a:pt x="14743" y="21600"/>
                    <a:pt x="15086" y="0"/>
                    <a:pt x="15429" y="0"/>
                  </a:cubicBezTo>
                  <a:cubicBezTo>
                    <a:pt x="15771" y="0"/>
                    <a:pt x="16114" y="21600"/>
                    <a:pt x="16457" y="21600"/>
                  </a:cubicBezTo>
                  <a:cubicBezTo>
                    <a:pt x="16800" y="21600"/>
                    <a:pt x="17143" y="0"/>
                    <a:pt x="17486" y="0"/>
                  </a:cubicBezTo>
                  <a:cubicBezTo>
                    <a:pt x="17829" y="0"/>
                    <a:pt x="18171" y="21600"/>
                    <a:pt x="18514" y="21600"/>
                  </a:cubicBezTo>
                  <a:cubicBezTo>
                    <a:pt x="18857" y="21600"/>
                    <a:pt x="19200" y="0"/>
                    <a:pt x="19543" y="0"/>
                  </a:cubicBezTo>
                  <a:cubicBezTo>
                    <a:pt x="19886" y="0"/>
                    <a:pt x="20229" y="21600"/>
                    <a:pt x="20571" y="21600"/>
                  </a:cubicBezTo>
                  <a:cubicBezTo>
                    <a:pt x="20914" y="21600"/>
                    <a:pt x="21257" y="10800"/>
                    <a:pt x="21600" y="0"/>
                  </a:cubicBezTo>
                </a:path>
              </a:pathLst>
            </a:custGeom>
            <a:noFill/>
            <a:ln w="28575" cap="flat">
              <a:solidFill>
                <a:srgbClr val="B60F0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Figure: http://www.sos.siena.edu/~jcummings/teaching/astronomy/lectures/reveal.js-master/ch10.html#/</a:t>
            </a:r>
          </a:p>
        </p:txBody>
      </p:sp>
      <p:sp>
        <p:nvSpPr>
          <p:cNvPr id="239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33400"/>
          </a:xfrm>
          <a:prstGeom prst="rect">
            <a:avLst/>
          </a:prstGeom>
        </p:spPr>
        <p:txBody>
          <a:bodyPr/>
          <a:lstStyle/>
          <a:p>
            <a:r>
              <a:t>But mere liberation of electrons is not enough!</a:t>
            </a:r>
          </a:p>
        </p:txBody>
      </p:sp>
      <p:sp>
        <p:nvSpPr>
          <p:cNvPr id="240" name="Rectangle 3"/>
          <p:cNvSpPr txBox="1"/>
          <p:nvPr/>
        </p:nvSpPr>
        <p:spPr>
          <a:xfrm>
            <a:off x="228600" y="723900"/>
            <a:ext cx="8915400" cy="5455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Liberated electrons (leaving behind "holes" in bonds) are subject to no driving force</a:t>
            </a:r>
          </a:p>
          <a:p>
            <a:pPr>
              <a:spcBef>
                <a:spcPts val="400"/>
              </a:spcBef>
              <a:defRPr sz="11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And thus wander randomly = </a:t>
            </a:r>
            <a:r>
              <a:rPr b="1">
                <a:solidFill>
                  <a:srgbClr val="FFD900"/>
                </a:solidFill>
              </a:rPr>
              <a:t>Diffusion</a:t>
            </a:r>
            <a:r>
              <a:t> </a:t>
            </a:r>
          </a:p>
          <a:p>
            <a:pPr>
              <a:spcBef>
                <a:spcPts val="400"/>
              </a:spcBef>
              <a:defRPr sz="5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lvl="1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Diffusion is analogous to "</a:t>
            </a:r>
            <a:r>
              <a:rPr b="1"/>
              <a:t>the drunkard's walk</a:t>
            </a:r>
            <a:r>
              <a:t>" </a:t>
            </a:r>
          </a:p>
          <a:p>
            <a:pPr>
              <a:spcBef>
                <a:spcPts val="400"/>
              </a:spcBef>
              <a:defRPr sz="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lvl="2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Depicted here, a drunk bouncing off light posts: </a:t>
            </a: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But PV cells have </a:t>
            </a:r>
            <a:r>
              <a:rPr b="1"/>
              <a:t>two types of wandering drunks: electrons and (bond) holes</a:t>
            </a:r>
          </a:p>
          <a:p>
            <a:pPr>
              <a:spcBef>
                <a:spcPts val="400"/>
              </a:spcBef>
              <a:defRPr sz="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lvl="1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And these unique types of drunks can "annihilate" one another</a:t>
            </a:r>
          </a:p>
          <a:p>
            <a:pPr>
              <a:spcBef>
                <a:spcPts val="400"/>
              </a:spcBef>
              <a:defRPr sz="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lvl="2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That is, a wandering electron can just fill the hole (in a bond) =&gt; zip!</a:t>
            </a:r>
          </a:p>
          <a:p>
            <a:pPr>
              <a:spcBef>
                <a:spcPts val="400"/>
              </a:spcBef>
              <a:defRPr sz="11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To create a net flow (=&gt; electricity) a photovoltaic cell MUST include a </a:t>
            </a:r>
            <a:r>
              <a:rPr b="1">
                <a:solidFill>
                  <a:srgbClr val="FFD900"/>
                </a:solidFill>
              </a:rPr>
              <a:t>cliff</a:t>
            </a:r>
          </a:p>
          <a:p>
            <a:pPr>
              <a:spcBef>
                <a:spcPts val="400"/>
              </a:spcBef>
              <a:defRPr sz="5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lvl="1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Over which the "electron drunks" will fall (and the "hole drunks" ascend)</a:t>
            </a:r>
          </a:p>
          <a:p>
            <a:pPr>
              <a:spcBef>
                <a:spcPts val="40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D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Or the way I was first taught it:  	Electrons ~ Ball bearings  (which fall DOWN)</a:t>
            </a:r>
            <a:endParaRPr>
              <a:solidFill>
                <a:srgbClr val="FFFFFF"/>
              </a:solidFill>
            </a:endParaRPr>
          </a:p>
          <a:p>
            <a:pPr>
              <a:spcBef>
                <a:spcPts val="400"/>
              </a:spcBef>
              <a:defRPr sz="800" b="0">
                <a:solidFill>
                  <a:srgbClr val="FFD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D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				Holes ~ bubbles (which FLOAT up)</a:t>
            </a:r>
          </a:p>
        </p:txBody>
      </p:sp>
      <p:pic>
        <p:nvPicPr>
          <p:cNvPr id="241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10217" r="17207" b="7484"/>
          <a:stretch>
            <a:fillRect/>
          </a:stretch>
        </p:blipFill>
        <p:spPr>
          <a:xfrm>
            <a:off x="7031408" y="1233549"/>
            <a:ext cx="1731592" cy="15858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9" name="Rectangle 2"/>
          <p:cNvSpPr txBox="1">
            <a:spLocks noGrp="1"/>
          </p:cNvSpPr>
          <p:nvPr>
            <p:ph type="title"/>
          </p:nvPr>
        </p:nvSpPr>
        <p:spPr>
          <a:xfrm>
            <a:off x="197623" y="76200"/>
            <a:ext cx="8748754" cy="685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By hugely reducing electron "Butt-kicking" waste, efficiency might soar!</a:t>
            </a:r>
          </a:p>
        </p:txBody>
      </p:sp>
      <p:sp>
        <p:nvSpPr>
          <p:cNvPr id="2670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215900" y="703580"/>
            <a:ext cx="8748753" cy="277164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1800" b="1"/>
            </a:pPr>
            <a:r>
              <a:rPr b="0"/>
              <a:t>Indeed, overall light to electrical power conversion might approach 100%, </a:t>
            </a:r>
          </a:p>
          <a:p>
            <a:pPr>
              <a:spcBef>
                <a:spcPts val="400"/>
              </a:spcBef>
              <a:defRPr sz="600" b="1"/>
            </a:pPr>
            <a:endParaRPr b="0"/>
          </a:p>
          <a:p>
            <a:pPr marL="0" lvl="1" indent="640896">
              <a:spcBef>
                <a:spcPts val="400"/>
              </a:spcBef>
              <a:buSzTx/>
              <a:buNone/>
              <a:defRPr sz="1800" b="1"/>
            </a:pPr>
            <a:r>
              <a:rPr b="0"/>
              <a:t>shattering single-cell PV's Shockley-Quiesser limit of ~ 35%</a:t>
            </a:r>
          </a:p>
          <a:p>
            <a:pPr marL="0" lvl="1" indent="640896">
              <a:spcBef>
                <a:spcPts val="400"/>
              </a:spcBef>
              <a:buSzTx/>
              <a:buNone/>
              <a:defRPr sz="1100" b="1"/>
            </a:pPr>
            <a:endParaRPr b="0"/>
          </a:p>
          <a:p>
            <a:pPr>
              <a:spcBef>
                <a:spcPts val="400"/>
              </a:spcBef>
              <a:defRPr sz="1800" b="1"/>
            </a:pPr>
            <a:r>
              <a:rPr b="0"/>
              <a:t>But use of three cells might also triple overall cost of Multi-junction / Tandem PV</a:t>
            </a:r>
          </a:p>
          <a:p>
            <a:pPr>
              <a:spcBef>
                <a:spcPts val="400"/>
              </a:spcBef>
              <a:defRPr sz="600" b="1"/>
            </a:pPr>
            <a:endParaRPr b="0"/>
          </a:p>
          <a:p>
            <a:pPr marL="0" lvl="1" indent="640896">
              <a:spcBef>
                <a:spcPts val="400"/>
              </a:spcBef>
              <a:buSzTx/>
              <a:buNone/>
              <a:defRPr sz="1800" b="1"/>
            </a:pPr>
            <a:r>
              <a:rPr b="0"/>
              <a:t>Or </a:t>
            </a:r>
            <a:r>
              <a:t>more</a:t>
            </a:r>
            <a:r>
              <a:rPr b="0"/>
              <a:t> than triple it, given challenges of electrically &amp; opticially merging cells</a:t>
            </a:r>
          </a:p>
          <a:p>
            <a:pPr marL="0" lvl="1" indent="640896">
              <a:spcBef>
                <a:spcPts val="400"/>
              </a:spcBef>
              <a:buSzTx/>
              <a:buNone/>
              <a:defRPr sz="600" b="1"/>
            </a:pPr>
            <a:endParaRPr b="0"/>
          </a:p>
          <a:p>
            <a:pPr algn="ctr">
              <a:spcBef>
                <a:spcPts val="400"/>
              </a:spcBef>
              <a:defRPr sz="1800" b="1">
                <a:solidFill>
                  <a:srgbClr val="FBC901"/>
                </a:solidFill>
              </a:defRPr>
            </a:pPr>
            <a:r>
              <a:t>PV cell cost per electrical power out might then actually INCREASE!</a:t>
            </a:r>
          </a:p>
          <a:p>
            <a:pPr marL="0" lvl="1" indent="640896">
              <a:spcBef>
                <a:spcPts val="400"/>
              </a:spcBef>
              <a:buSzTx/>
              <a:buNone/>
              <a:defRPr sz="1100" b="1"/>
            </a:pPr>
            <a:endParaRPr b="0"/>
          </a:p>
          <a:p>
            <a:pPr>
              <a:spcBef>
                <a:spcPts val="400"/>
              </a:spcBef>
              <a:defRPr sz="1800" b="1"/>
            </a:pPr>
            <a:r>
              <a:rPr b="0"/>
              <a:t>Relegating Tandem / Multi-junction PV to sites requiring </a:t>
            </a:r>
            <a:r>
              <a:t>high power per array SIZE</a:t>
            </a:r>
          </a:p>
        </p:txBody>
      </p:sp>
      <p:sp>
        <p:nvSpPr>
          <p:cNvPr id="2671" name="Rectangle 3"/>
          <p:cNvSpPr txBox="1"/>
          <p:nvPr/>
        </p:nvSpPr>
        <p:spPr>
          <a:xfrm>
            <a:off x="540523" y="3650098"/>
            <a:ext cx="4172467" cy="466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>
            <a:lvl1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Such as in prime urban environments:</a:t>
            </a:r>
          </a:p>
        </p:txBody>
      </p:sp>
      <p:sp>
        <p:nvSpPr>
          <p:cNvPr id="2672" name="Rectangle 3"/>
          <p:cNvSpPr txBox="1"/>
          <p:nvPr/>
        </p:nvSpPr>
        <p:spPr>
          <a:xfrm>
            <a:off x="4947423" y="3662799"/>
            <a:ext cx="3950535" cy="466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>
            <a:lvl1pPr defTabSz="859536">
              <a:spcBef>
                <a:spcPts val="400"/>
              </a:spcBef>
              <a:tabLst>
                <a:tab pos="419100" algn="l"/>
                <a:tab pos="850900" algn="l"/>
                <a:tab pos="1282700" algn="l"/>
                <a:tab pos="1714500" algn="l"/>
                <a:tab pos="2146300" algn="l"/>
              </a:tabLst>
              <a:defRPr sz="1692" b="0">
                <a:solidFill>
                  <a:srgbClr val="FFFFFF"/>
                </a:solidFill>
                <a:effectLst>
                  <a:outerShdw blurRad="35814" dist="35814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Or when minimizing satellite weight/size:</a:t>
            </a:r>
          </a:p>
        </p:txBody>
      </p:sp>
      <p:sp>
        <p:nvSpPr>
          <p:cNvPr id="2673" name="Rectangle 5"/>
          <p:cNvSpPr txBox="1"/>
          <p:nvPr/>
        </p:nvSpPr>
        <p:spPr>
          <a:xfrm>
            <a:off x="444500" y="6203220"/>
            <a:ext cx="4065588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Where Tandem PV might supercharge this NYC complex:</a:t>
            </a:r>
          </a:p>
          <a:p>
            <a:pPr algn="ctr">
              <a:defRPr sz="12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https://www.stuytown.com/sustainability/solar</a:t>
            </a:r>
          </a:p>
        </p:txBody>
      </p:sp>
      <p:pic>
        <p:nvPicPr>
          <p:cNvPr id="2674" name="Stuytown PV.png" descr="Stuytown PV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9672" y="4099736"/>
            <a:ext cx="3610445" cy="2030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5" name="NASA tendem PV.png" descr="NASA tendem PV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69128" y="4099736"/>
            <a:ext cx="2707125" cy="2030344"/>
          </a:xfrm>
          <a:prstGeom prst="rect">
            <a:avLst/>
          </a:prstGeom>
          <a:ln w="12700">
            <a:miter lim="400000"/>
          </a:ln>
        </p:spPr>
      </p:pic>
      <p:sp>
        <p:nvSpPr>
          <p:cNvPr id="2676" name="Rectangle 5"/>
          <p:cNvSpPr txBox="1"/>
          <p:nvPr/>
        </p:nvSpPr>
        <p:spPr>
          <a:xfrm>
            <a:off x="4694713" y="6203220"/>
            <a:ext cx="4172467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Where NASA is promoting Tandem PV research:</a:t>
            </a:r>
          </a:p>
          <a:p>
            <a:pPr algn="ctr">
              <a:defRPr sz="12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https://spinoff.nasa.gov/Spinoff2016/ee_5.html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8" name="Rectangle 2"/>
          <p:cNvSpPr txBox="1">
            <a:spLocks noGrp="1"/>
          </p:cNvSpPr>
          <p:nvPr>
            <p:ph type="title"/>
          </p:nvPr>
        </p:nvSpPr>
        <p:spPr>
          <a:xfrm>
            <a:off x="197623" y="66039"/>
            <a:ext cx="8748754" cy="603073"/>
          </a:xfrm>
          <a:prstGeom prst="rect">
            <a:avLst/>
          </a:prstGeom>
        </p:spPr>
        <p:txBody>
          <a:bodyPr/>
          <a:lstStyle>
            <a:lvl1pPr defTabSz="804672">
              <a:defRPr sz="1936">
                <a:effectLst>
                  <a:outerShdw blurRad="33528" dist="33528" dir="2700000" rotWithShape="0">
                    <a:srgbClr val="000000"/>
                  </a:outerShdw>
                </a:effectLst>
              </a:defRPr>
            </a:lvl1pPr>
          </a:lstStyle>
          <a:p>
            <a:r>
              <a:t>To cut cost, you must create all necessary layers in a single manufacturing step</a:t>
            </a:r>
          </a:p>
        </p:txBody>
      </p:sp>
      <p:sp>
        <p:nvSpPr>
          <p:cNvPr id="2679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197623" y="797783"/>
            <a:ext cx="8748754" cy="442055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1800" b="1"/>
            </a:pPr>
            <a:r>
              <a:rPr b="0"/>
              <a:t>For instance, by depositing a f</a:t>
            </a:r>
            <a:r>
              <a:t>ull set</a:t>
            </a:r>
            <a:r>
              <a:rPr b="0"/>
              <a:t> of CIGS or CZTSSe thin-film layers:</a:t>
            </a:r>
          </a:p>
        </p:txBody>
      </p:sp>
      <p:sp>
        <p:nvSpPr>
          <p:cNvPr id="2680" name="Rectangle 3"/>
          <p:cNvSpPr txBox="1"/>
          <p:nvPr/>
        </p:nvSpPr>
        <p:spPr>
          <a:xfrm>
            <a:off x="4553430" y="1432009"/>
            <a:ext cx="4501598" cy="5256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/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CZTSSe: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Alloys of</a:t>
            </a:r>
            <a:r>
              <a:rPr>
                <a:solidFill>
                  <a:srgbClr val="FFFF00"/>
                </a:solidFill>
              </a:rPr>
              <a:t> </a:t>
            </a:r>
            <a:r>
              <a:rPr>
                <a:solidFill>
                  <a:srgbClr val="FF6600"/>
                </a:solidFill>
              </a:rPr>
              <a:t>Cu</a:t>
            </a:r>
            <a:r>
              <a:rPr>
                <a:solidFill>
                  <a:srgbClr val="A4A4A4"/>
                </a:solidFill>
              </a:rPr>
              <a:t>Zn</a:t>
            </a:r>
            <a:r>
              <a:rPr>
                <a:solidFill>
                  <a:srgbClr val="5CADFF"/>
                </a:solidFill>
              </a:rPr>
              <a:t>Sn</a:t>
            </a:r>
            <a:r>
              <a:rPr>
                <a:solidFill>
                  <a:srgbClr val="FFFF00"/>
                </a:solidFill>
              </a:rPr>
              <a:t>S </a:t>
            </a:r>
            <a:r>
              <a:t>and</a:t>
            </a:r>
            <a:r>
              <a:rPr>
                <a:solidFill>
                  <a:srgbClr val="FFFF00"/>
                </a:solidFill>
              </a:rPr>
              <a:t> </a:t>
            </a:r>
            <a:r>
              <a:rPr>
                <a:solidFill>
                  <a:srgbClr val="FF6600"/>
                </a:solidFill>
              </a:rPr>
              <a:t>Cu</a:t>
            </a:r>
            <a:r>
              <a:rPr>
                <a:solidFill>
                  <a:srgbClr val="A4A4A4"/>
                </a:solidFill>
              </a:rPr>
              <a:t>Zn</a:t>
            </a:r>
            <a:r>
              <a:rPr>
                <a:solidFill>
                  <a:srgbClr val="5CADFF"/>
                </a:solidFill>
              </a:rPr>
              <a:t>Sn</a:t>
            </a:r>
            <a:r>
              <a:rPr>
                <a:solidFill>
                  <a:srgbClr val="FFFF00"/>
                </a:solidFill>
              </a:rPr>
              <a:t>Se</a:t>
            </a:r>
          </a:p>
          <a:p>
            <a:pPr algn="ctr">
              <a:spcBef>
                <a:spcPts val="400"/>
              </a:spcBef>
              <a:defRPr sz="2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>
              <a:solidFill>
                <a:srgbClr val="FFFF00"/>
              </a:solidFill>
            </a:endParaRPr>
          </a:p>
          <a:p>
            <a:pPr algn="ctr">
              <a:spcBef>
                <a:spcPts val="400"/>
              </a:spcBef>
              <a:defRPr sz="17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Full Multi-junction / Tandem structure:</a:t>
            </a:r>
          </a:p>
          <a:p>
            <a:pPr algn="ctr">
              <a:spcBef>
                <a:spcPts val="400"/>
              </a:spcBef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>
              <a:solidFill>
                <a:srgbClr val="FFFF00"/>
              </a:solidFill>
            </a:endParaRPr>
          </a:p>
          <a:p>
            <a:pPr algn="ctr">
              <a:spcBef>
                <a:spcPts val="4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High-energy-light absorbing </a:t>
            </a:r>
            <a:r>
              <a:rPr>
                <a:solidFill>
                  <a:srgbClr val="FF6600"/>
                </a:solidFill>
              </a:rPr>
              <a:t>Cu</a:t>
            </a:r>
            <a:r>
              <a:rPr>
                <a:solidFill>
                  <a:srgbClr val="A4A4A4"/>
                </a:solidFill>
              </a:rPr>
              <a:t>Zn</a:t>
            </a:r>
            <a:r>
              <a:rPr>
                <a:solidFill>
                  <a:srgbClr val="5CADFF"/>
                </a:solidFill>
              </a:rPr>
              <a:t>Sn</a:t>
            </a:r>
            <a:r>
              <a:rPr>
                <a:solidFill>
                  <a:srgbClr val="FFFF00"/>
                </a:solidFill>
              </a:rPr>
              <a:t>S</a:t>
            </a:r>
          </a:p>
          <a:p>
            <a:pPr algn="ctr">
              <a:spcBef>
                <a:spcPts val="400"/>
              </a:spcBef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>
              <a:solidFill>
                <a:srgbClr val="FFFF00"/>
              </a:solidFill>
            </a:endParaRPr>
          </a:p>
          <a:p>
            <a:pPr algn="ctr">
              <a:spcBef>
                <a:spcPts val="4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Atop:</a:t>
            </a:r>
            <a:endParaRPr>
              <a:solidFill>
                <a:srgbClr val="FFFF00"/>
              </a:solidFill>
            </a:endParaRPr>
          </a:p>
          <a:p>
            <a:pPr algn="ctr">
              <a:spcBef>
                <a:spcPts val="400"/>
              </a:spcBef>
              <a:defRPr sz="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>
              <a:solidFill>
                <a:srgbClr val="FFFF00"/>
              </a:solidFill>
            </a:endParaRPr>
          </a:p>
          <a:p>
            <a:pPr algn="ctr">
              <a:spcBef>
                <a:spcPts val="4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 Mid-energy-light absorbing </a:t>
            </a:r>
            <a:r>
              <a:rPr>
                <a:solidFill>
                  <a:srgbClr val="FF6600"/>
                </a:solidFill>
              </a:rPr>
              <a:t>Cu</a:t>
            </a:r>
            <a:r>
              <a:rPr>
                <a:solidFill>
                  <a:srgbClr val="A4A4A4"/>
                </a:solidFill>
              </a:rPr>
              <a:t>Zn</a:t>
            </a:r>
            <a:r>
              <a:rPr>
                <a:solidFill>
                  <a:srgbClr val="5CADFF"/>
                </a:solidFill>
              </a:rPr>
              <a:t>Sn</a:t>
            </a:r>
            <a:r>
              <a:rPr>
                <a:solidFill>
                  <a:srgbClr val="FFFF00"/>
                </a:solidFill>
              </a:rPr>
              <a:t>S</a:t>
            </a:r>
            <a:r>
              <a:rPr baseline="-5999">
                <a:solidFill>
                  <a:srgbClr val="FFFF00"/>
                </a:solidFill>
              </a:rPr>
              <a:t>4x</a:t>
            </a:r>
            <a:r>
              <a:rPr>
                <a:solidFill>
                  <a:srgbClr val="FFFF00"/>
                </a:solidFill>
              </a:rPr>
              <a:t>Se</a:t>
            </a:r>
            <a:r>
              <a:rPr baseline="-5999">
                <a:solidFill>
                  <a:srgbClr val="FFFF00"/>
                </a:solidFill>
              </a:rPr>
              <a:t>4(1-x)</a:t>
            </a:r>
          </a:p>
          <a:p>
            <a:pPr algn="ctr">
              <a:spcBef>
                <a:spcPts val="400"/>
              </a:spcBef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Atop:</a:t>
            </a:r>
            <a:endParaRPr>
              <a:solidFill>
                <a:srgbClr val="FFFF00"/>
              </a:solidFill>
            </a:endParaRPr>
          </a:p>
          <a:p>
            <a:pPr algn="ctr">
              <a:spcBef>
                <a:spcPts val="400"/>
              </a:spcBef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>
              <a:solidFill>
                <a:srgbClr val="FFFF00"/>
              </a:solidFill>
            </a:endParaRPr>
          </a:p>
          <a:p>
            <a:pPr algn="ctr">
              <a:spcBef>
                <a:spcPts val="4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 Low-energy-light-absorbing </a:t>
            </a:r>
            <a:r>
              <a:rPr>
                <a:solidFill>
                  <a:srgbClr val="FF6600"/>
                </a:solidFill>
              </a:rPr>
              <a:t>Cu</a:t>
            </a:r>
            <a:r>
              <a:rPr>
                <a:solidFill>
                  <a:srgbClr val="A4A4A4"/>
                </a:solidFill>
              </a:rPr>
              <a:t>Zn</a:t>
            </a:r>
            <a:r>
              <a:rPr>
                <a:solidFill>
                  <a:srgbClr val="5CADFF"/>
                </a:solidFill>
              </a:rPr>
              <a:t>Sn</a:t>
            </a:r>
            <a:r>
              <a:rPr>
                <a:solidFill>
                  <a:srgbClr val="FFFF00"/>
                </a:solidFill>
              </a:rPr>
              <a:t>Se</a:t>
            </a:r>
          </a:p>
        </p:txBody>
      </p:sp>
      <p:sp>
        <p:nvSpPr>
          <p:cNvPr id="2681" name="Rectangle 3"/>
          <p:cNvSpPr txBox="1"/>
          <p:nvPr/>
        </p:nvSpPr>
        <p:spPr>
          <a:xfrm>
            <a:off x="73163" y="1333618"/>
            <a:ext cx="4332032" cy="5330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/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CIGS: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Alloys of</a:t>
            </a:r>
            <a:r>
              <a:rPr>
                <a:solidFill>
                  <a:srgbClr val="FFFF00"/>
                </a:solidFill>
              </a:rPr>
              <a:t> </a:t>
            </a:r>
            <a:r>
              <a:rPr>
                <a:solidFill>
                  <a:srgbClr val="FF6600"/>
                </a:solidFill>
              </a:rPr>
              <a:t>Cu</a:t>
            </a:r>
            <a:r>
              <a:rPr>
                <a:solidFill>
                  <a:srgbClr val="A4A4A4"/>
                </a:solidFill>
              </a:rPr>
              <a:t>In</a:t>
            </a:r>
            <a:r>
              <a:rPr>
                <a:solidFill>
                  <a:srgbClr val="FFFF00"/>
                </a:solidFill>
              </a:rPr>
              <a:t>Se </a:t>
            </a:r>
            <a:r>
              <a:t>and</a:t>
            </a:r>
            <a:r>
              <a:rPr>
                <a:solidFill>
                  <a:srgbClr val="FFFF00"/>
                </a:solidFill>
              </a:rPr>
              <a:t> </a:t>
            </a:r>
            <a:r>
              <a:rPr>
                <a:solidFill>
                  <a:srgbClr val="FF6600"/>
                </a:solidFill>
              </a:rPr>
              <a:t>Cu</a:t>
            </a:r>
            <a:r>
              <a:rPr>
                <a:solidFill>
                  <a:srgbClr val="A4A4A4"/>
                </a:solidFill>
              </a:rPr>
              <a:t>Ga</a:t>
            </a:r>
            <a:r>
              <a:rPr>
                <a:solidFill>
                  <a:srgbClr val="FFFF00"/>
                </a:solidFill>
              </a:rPr>
              <a:t>Se</a:t>
            </a:r>
          </a:p>
          <a:p>
            <a:pPr algn="ctr">
              <a:spcBef>
                <a:spcPts val="400"/>
              </a:spcBef>
              <a:defRPr sz="2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>
              <a:solidFill>
                <a:srgbClr val="FFFF00"/>
              </a:solidFill>
            </a:endParaRPr>
          </a:p>
          <a:p>
            <a:pPr algn="ctr">
              <a:spcBef>
                <a:spcPts val="400"/>
              </a:spcBef>
              <a:defRPr sz="17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Full Multi-junction / Tandem structure:</a:t>
            </a:r>
          </a:p>
          <a:p>
            <a:pPr algn="ctr">
              <a:spcBef>
                <a:spcPts val="400"/>
              </a:spcBef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>
              <a:solidFill>
                <a:srgbClr val="FFFF00"/>
              </a:solidFill>
            </a:endParaRPr>
          </a:p>
          <a:p>
            <a:pPr algn="ctr">
              <a:spcBef>
                <a:spcPts val="4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High-energy-light absorbing </a:t>
            </a:r>
            <a:r>
              <a:rPr>
                <a:solidFill>
                  <a:srgbClr val="FF6600"/>
                </a:solidFill>
              </a:rPr>
              <a:t>Cu</a:t>
            </a:r>
            <a:r>
              <a:rPr>
                <a:solidFill>
                  <a:srgbClr val="A4A4A4"/>
                </a:solidFill>
              </a:rPr>
              <a:t>Ga</a:t>
            </a:r>
            <a:r>
              <a:rPr>
                <a:solidFill>
                  <a:srgbClr val="FFFF00"/>
                </a:solidFill>
              </a:rPr>
              <a:t>Se</a:t>
            </a:r>
          </a:p>
          <a:p>
            <a:pPr algn="ctr">
              <a:spcBef>
                <a:spcPts val="400"/>
              </a:spcBef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>
              <a:solidFill>
                <a:srgbClr val="FFFF00"/>
              </a:solidFill>
            </a:endParaRPr>
          </a:p>
          <a:p>
            <a:pPr algn="ctr">
              <a:spcBef>
                <a:spcPts val="4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Atop:</a:t>
            </a:r>
            <a:endParaRPr>
              <a:solidFill>
                <a:srgbClr val="FFFF00"/>
              </a:solidFill>
            </a:endParaRPr>
          </a:p>
          <a:p>
            <a:pPr algn="ctr">
              <a:spcBef>
                <a:spcPts val="400"/>
              </a:spcBef>
              <a:defRPr sz="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>
              <a:solidFill>
                <a:srgbClr val="FFFF00"/>
              </a:solidFill>
            </a:endParaRPr>
          </a:p>
          <a:p>
            <a:pPr algn="ctr">
              <a:spcBef>
                <a:spcPts val="4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 Mid-energy-light absorbing </a:t>
            </a:r>
            <a:r>
              <a:rPr>
                <a:solidFill>
                  <a:srgbClr val="FF6600"/>
                </a:solidFill>
              </a:rPr>
              <a:t>Cu</a:t>
            </a:r>
            <a:r>
              <a:rPr>
                <a:solidFill>
                  <a:srgbClr val="A4A4A4"/>
                </a:solidFill>
              </a:rPr>
              <a:t>In</a:t>
            </a:r>
            <a:r>
              <a:rPr baseline="-5999">
                <a:solidFill>
                  <a:srgbClr val="A4A4A4"/>
                </a:solidFill>
              </a:rPr>
              <a:t>x</a:t>
            </a:r>
            <a:r>
              <a:rPr>
                <a:solidFill>
                  <a:srgbClr val="A4A4A4"/>
                </a:solidFill>
              </a:rPr>
              <a:t>Ga</a:t>
            </a:r>
            <a:r>
              <a:rPr baseline="-5999">
                <a:solidFill>
                  <a:srgbClr val="A4A4A4"/>
                </a:solidFill>
              </a:rPr>
              <a:t>1-x</a:t>
            </a:r>
            <a:r>
              <a:rPr>
                <a:solidFill>
                  <a:srgbClr val="FFFF00"/>
                </a:solidFill>
              </a:rPr>
              <a:t>Se</a:t>
            </a:r>
          </a:p>
          <a:p>
            <a:pPr algn="ctr">
              <a:spcBef>
                <a:spcPts val="400"/>
              </a:spcBef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Atop:</a:t>
            </a:r>
            <a:endParaRPr>
              <a:solidFill>
                <a:srgbClr val="FFFF00"/>
              </a:solidFill>
            </a:endParaRPr>
          </a:p>
          <a:p>
            <a:pPr algn="ctr">
              <a:spcBef>
                <a:spcPts val="400"/>
              </a:spcBef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>
              <a:solidFill>
                <a:srgbClr val="FFFF00"/>
              </a:solidFill>
            </a:endParaRPr>
          </a:p>
          <a:p>
            <a:pPr algn="ctr">
              <a:spcBef>
                <a:spcPts val="4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 Low-energy-light-absorbing </a:t>
            </a:r>
            <a:r>
              <a:rPr>
                <a:solidFill>
                  <a:srgbClr val="FF6600"/>
                </a:solidFill>
              </a:rPr>
              <a:t>Cu</a:t>
            </a:r>
            <a:r>
              <a:rPr>
                <a:solidFill>
                  <a:srgbClr val="A4A4A4"/>
                </a:solidFill>
              </a:rPr>
              <a:t>In</a:t>
            </a:r>
            <a:r>
              <a:rPr>
                <a:solidFill>
                  <a:srgbClr val="FFFF00"/>
                </a:solidFill>
              </a:rPr>
              <a:t>Se</a:t>
            </a:r>
          </a:p>
        </p:txBody>
      </p:sp>
      <p:pic>
        <p:nvPicPr>
          <p:cNvPr id="2682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1332" y="1673106"/>
            <a:ext cx="2220353" cy="1398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3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21707" y="1847755"/>
            <a:ext cx="1814776" cy="11433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5" name="Rectangle 2"/>
          <p:cNvSpPr txBox="1">
            <a:spLocks noGrp="1"/>
          </p:cNvSpPr>
          <p:nvPr>
            <p:ph type="title"/>
          </p:nvPr>
        </p:nvSpPr>
        <p:spPr>
          <a:xfrm>
            <a:off x="76200" y="228600"/>
            <a:ext cx="8991600" cy="381000"/>
          </a:xfrm>
          <a:prstGeom prst="rect">
            <a:avLst/>
          </a:prstGeom>
        </p:spPr>
        <p:txBody>
          <a:bodyPr/>
          <a:lstStyle/>
          <a:p>
            <a:pPr defTabSz="457200">
              <a:defRPr sz="2000"/>
            </a:pPr>
            <a:r>
              <a:rPr b="1"/>
              <a:t>OR</a:t>
            </a:r>
            <a:r>
              <a:t> you could stack layers containing differently-sized Q-dots:</a:t>
            </a:r>
          </a:p>
        </p:txBody>
      </p:sp>
      <p:sp>
        <p:nvSpPr>
          <p:cNvPr id="2686" name="Rectangle 3"/>
          <p:cNvSpPr txBox="1">
            <a:spLocks noGrp="1"/>
          </p:cNvSpPr>
          <p:nvPr>
            <p:ph type="body" idx="1"/>
          </p:nvPr>
        </p:nvSpPr>
        <p:spPr>
          <a:xfrm>
            <a:off x="88900" y="965200"/>
            <a:ext cx="8991600" cy="5257800"/>
          </a:xfrm>
          <a:prstGeom prst="rect">
            <a:avLst/>
          </a:prstGeom>
        </p:spPr>
        <p:txBody>
          <a:bodyPr/>
          <a:lstStyle/>
          <a:p>
            <a:pPr defTabSz="457200"/>
            <a:r>
              <a:t>Smaller Q-dots =&gt; Shorter wavelength trapped electron waves =&gt; Higher electron energies</a:t>
            </a:r>
          </a:p>
          <a:p>
            <a:pPr defTabSz="457200">
              <a:spcBef>
                <a:spcPts val="100"/>
              </a:spcBef>
              <a:defRPr sz="800"/>
            </a:pPr>
            <a:r>
              <a:t>	</a:t>
            </a:r>
          </a:p>
          <a:p>
            <a:pPr defTabSz="457200"/>
            <a:r>
              <a:t>	First capture </a:t>
            </a:r>
            <a:r>
              <a:rPr>
                <a:solidFill>
                  <a:srgbClr val="66FFFF"/>
                </a:solidFill>
              </a:rPr>
              <a:t>Blue Light </a:t>
            </a:r>
            <a:r>
              <a:t>with small quantum dots</a:t>
            </a:r>
          </a:p>
          <a:p>
            <a:pPr defTabSz="457200">
              <a:defRPr sz="900"/>
            </a:pPr>
            <a:endParaRPr/>
          </a:p>
          <a:p>
            <a:pPr defTabSz="457200"/>
            <a:r>
              <a:t>	Then capture </a:t>
            </a:r>
            <a:r>
              <a:rPr>
                <a:solidFill>
                  <a:srgbClr val="FF7BB3"/>
                </a:solidFill>
              </a:rPr>
              <a:t>Red Light </a:t>
            </a:r>
            <a:r>
              <a:t>with deeper large quantum dots</a:t>
            </a:r>
          </a:p>
          <a:p>
            <a:pPr defTabSz="457200"/>
            <a:endParaRPr sz="1600"/>
          </a:p>
          <a:p>
            <a:pPr defTabSz="457200"/>
            <a:endParaRPr sz="1600"/>
          </a:p>
          <a:p>
            <a:pPr defTabSz="457200"/>
            <a:endParaRPr sz="1600"/>
          </a:p>
          <a:p>
            <a:pPr defTabSz="457200">
              <a:defRPr sz="1000"/>
            </a:pPr>
            <a:endParaRPr/>
          </a:p>
          <a:p>
            <a:pPr defTabSz="457200">
              <a:defRPr sz="1400"/>
            </a:pPr>
            <a:endParaRPr/>
          </a:p>
          <a:p>
            <a:pPr defTabSz="457200"/>
            <a:r>
              <a:t>				I</a:t>
            </a:r>
            <a:r>
              <a:rPr baseline="-23882"/>
              <a:t>1</a:t>
            </a:r>
            <a:r>
              <a:t>, V</a:t>
            </a:r>
            <a:r>
              <a:rPr baseline="-23882"/>
              <a:t>1</a:t>
            </a:r>
            <a:r>
              <a:t>		I</a:t>
            </a:r>
            <a:r>
              <a:rPr baseline="-23882"/>
              <a:t>2</a:t>
            </a:r>
            <a:r>
              <a:t>, V</a:t>
            </a:r>
            <a:r>
              <a:rPr baseline="-23882"/>
              <a:t>2</a:t>
            </a:r>
          </a:p>
          <a:p>
            <a:pPr defTabSz="457200">
              <a:defRPr baseline="-28352"/>
            </a:pPr>
            <a:endParaRPr/>
          </a:p>
          <a:p>
            <a:pPr defTabSz="457200"/>
            <a:r>
              <a:t>Done right (probably with more layer/sizes), you might efficiently capture light of ALL colors</a:t>
            </a:r>
          </a:p>
          <a:p>
            <a:pPr defTabSz="457200"/>
            <a:endParaRPr sz="1600"/>
          </a:p>
          <a:p>
            <a:pPr defTabSz="457200"/>
            <a:r>
              <a:t>But this would require incredible control of Q-dot arrangement and electrical current paths</a:t>
            </a:r>
          </a:p>
          <a:p>
            <a:pPr defTabSz="457200">
              <a:defRPr sz="1000"/>
            </a:pPr>
            <a:endParaRPr/>
          </a:p>
          <a:p>
            <a:pPr defTabSz="457200"/>
            <a:r>
              <a:t>	Making the creation of quantum dots the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almost trivial </a:t>
            </a:r>
            <a:r>
              <a:t>part of task</a:t>
            </a:r>
          </a:p>
          <a:p>
            <a:pPr defTabSz="457200">
              <a:defRPr sz="1000"/>
            </a:pPr>
            <a:endParaRPr/>
          </a:p>
          <a:p>
            <a:pPr algn="ctr" defTabSz="457200">
              <a:defRPr b="1">
                <a:solidFill>
                  <a:srgbClr val="FECF29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REAL CHALLENGE here is the required complex 3D SELF-ASSEMBLY</a:t>
            </a:r>
          </a:p>
        </p:txBody>
      </p:sp>
      <p:grpSp>
        <p:nvGrpSpPr>
          <p:cNvPr id="2714" name="Group 73"/>
          <p:cNvGrpSpPr/>
          <p:nvPr/>
        </p:nvGrpSpPr>
        <p:grpSpPr>
          <a:xfrm>
            <a:off x="698499" y="2438399"/>
            <a:ext cx="3962402" cy="1220790"/>
            <a:chOff x="0" y="0"/>
            <a:chExt cx="3962400" cy="1220788"/>
          </a:xfrm>
        </p:grpSpPr>
        <p:sp>
          <p:nvSpPr>
            <p:cNvPr id="2687" name="Rectangle 19"/>
            <p:cNvSpPr/>
            <p:nvPr/>
          </p:nvSpPr>
          <p:spPr>
            <a:xfrm>
              <a:off x="990599" y="-1"/>
              <a:ext cx="2688771" cy="1016147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88" name="Right Arrow 20"/>
            <p:cNvSpPr/>
            <p:nvPr/>
          </p:nvSpPr>
          <p:spPr>
            <a:xfrm>
              <a:off x="-1" y="-1"/>
              <a:ext cx="424544" cy="101614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89" name="Right Arrow 75"/>
            <p:cNvSpPr/>
            <p:nvPr/>
          </p:nvSpPr>
          <p:spPr>
            <a:xfrm>
              <a:off x="1203324" y="165100"/>
              <a:ext cx="423864" cy="67786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A85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90" name="Right Arrow 22"/>
            <p:cNvSpPr/>
            <p:nvPr/>
          </p:nvSpPr>
          <p:spPr>
            <a:xfrm>
              <a:off x="2618013" y="180650"/>
              <a:ext cx="424543" cy="67743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7BB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91" name="Oval 77"/>
            <p:cNvSpPr/>
            <p:nvPr/>
          </p:nvSpPr>
          <p:spPr>
            <a:xfrm>
              <a:off x="1981200" y="406400"/>
              <a:ext cx="212726" cy="203201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92" name="Rectangle 78"/>
            <p:cNvSpPr/>
            <p:nvPr/>
          </p:nvSpPr>
          <p:spPr>
            <a:xfrm>
              <a:off x="849312" y="-1"/>
              <a:ext cx="141287" cy="1016001"/>
            </a:xfrm>
            <a:prstGeom prst="rect">
              <a:avLst/>
            </a:prstGeom>
            <a:solidFill>
              <a:srgbClr val="6D6D6D"/>
            </a:solidFill>
            <a:ln w="12700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93" name="Oval 79"/>
            <p:cNvSpPr/>
            <p:nvPr/>
          </p:nvSpPr>
          <p:spPr>
            <a:xfrm>
              <a:off x="1981200" y="98424"/>
              <a:ext cx="212726" cy="203201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94" name="Oval 80"/>
            <p:cNvSpPr/>
            <p:nvPr/>
          </p:nvSpPr>
          <p:spPr>
            <a:xfrm>
              <a:off x="1981200" y="744537"/>
              <a:ext cx="212726" cy="203201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95" name="Rectangle 81"/>
            <p:cNvSpPr/>
            <p:nvPr/>
          </p:nvSpPr>
          <p:spPr>
            <a:xfrm>
              <a:off x="2122487" y="-1"/>
              <a:ext cx="141287" cy="1016001"/>
            </a:xfrm>
            <a:prstGeom prst="rect">
              <a:avLst/>
            </a:prstGeom>
            <a:solidFill>
              <a:srgbClr val="6D6D6D"/>
            </a:solidFill>
            <a:ln w="12700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96" name="Straight Arrow Connector 39"/>
            <p:cNvSpPr/>
            <p:nvPr/>
          </p:nvSpPr>
          <p:spPr>
            <a:xfrm>
              <a:off x="2067663" y="201817"/>
              <a:ext cx="212272" cy="1412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97" name="Straight Arrow Connector 40"/>
            <p:cNvSpPr/>
            <p:nvPr/>
          </p:nvSpPr>
          <p:spPr>
            <a:xfrm>
              <a:off x="2059818" y="517951"/>
              <a:ext cx="212272" cy="1412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98" name="Straight Arrow Connector 41"/>
            <p:cNvSpPr/>
            <p:nvPr/>
          </p:nvSpPr>
          <p:spPr>
            <a:xfrm>
              <a:off x="2051933" y="849139"/>
              <a:ext cx="212272" cy="1412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99" name="Oval 85"/>
            <p:cNvSpPr/>
            <p:nvPr/>
          </p:nvSpPr>
          <p:spPr>
            <a:xfrm>
              <a:off x="3184525" y="68263"/>
              <a:ext cx="354015" cy="338137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00" name="Oval 86"/>
            <p:cNvSpPr/>
            <p:nvPr/>
          </p:nvSpPr>
          <p:spPr>
            <a:xfrm>
              <a:off x="3184525" y="609600"/>
              <a:ext cx="354015" cy="338139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01" name="Rectangle 87"/>
            <p:cNvSpPr/>
            <p:nvPr/>
          </p:nvSpPr>
          <p:spPr>
            <a:xfrm>
              <a:off x="3395663" y="-1"/>
              <a:ext cx="354013" cy="1016001"/>
            </a:xfrm>
            <a:prstGeom prst="rect">
              <a:avLst/>
            </a:prstGeom>
            <a:solidFill>
              <a:srgbClr val="6D6D6D"/>
            </a:solidFill>
            <a:ln w="12700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02" name="Straight Arrow Connector 43"/>
            <p:cNvSpPr/>
            <p:nvPr/>
          </p:nvSpPr>
          <p:spPr>
            <a:xfrm>
              <a:off x="3325584" y="293554"/>
              <a:ext cx="212272" cy="1412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03" name="Straight Arrow Connector 42"/>
            <p:cNvSpPr/>
            <p:nvPr/>
          </p:nvSpPr>
          <p:spPr>
            <a:xfrm>
              <a:off x="3325584" y="173117"/>
              <a:ext cx="212272" cy="1412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04" name="Straight Arrow Connector 53"/>
            <p:cNvSpPr/>
            <p:nvPr/>
          </p:nvSpPr>
          <p:spPr>
            <a:xfrm>
              <a:off x="3325584" y="835499"/>
              <a:ext cx="212272" cy="1412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05" name="Straight Arrow Connector 54"/>
            <p:cNvSpPr/>
            <p:nvPr/>
          </p:nvSpPr>
          <p:spPr>
            <a:xfrm>
              <a:off x="3325584" y="715062"/>
              <a:ext cx="212272" cy="1412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06" name="Straight Connector 56"/>
            <p:cNvSpPr/>
            <p:nvPr/>
          </p:nvSpPr>
          <p:spPr>
            <a:xfrm flipH="1" flipV="1">
              <a:off x="636814" y="540534"/>
              <a:ext cx="212271" cy="141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07" name="Straight Connector 59"/>
            <p:cNvSpPr/>
            <p:nvPr/>
          </p:nvSpPr>
          <p:spPr>
            <a:xfrm flipH="1" flipV="1">
              <a:off x="3750128" y="541945"/>
              <a:ext cx="212271" cy="1412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08" name="Straight Connector 60"/>
            <p:cNvSpPr/>
            <p:nvPr/>
          </p:nvSpPr>
          <p:spPr>
            <a:xfrm flipH="1" flipV="1">
              <a:off x="636816" y="1217965"/>
              <a:ext cx="495299" cy="1412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09" name="Straight Connector 61"/>
            <p:cNvSpPr/>
            <p:nvPr/>
          </p:nvSpPr>
          <p:spPr>
            <a:xfrm flipH="1" flipV="1">
              <a:off x="1910443" y="1219376"/>
              <a:ext cx="566056" cy="141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10" name="Straight Connector 62"/>
            <p:cNvSpPr/>
            <p:nvPr/>
          </p:nvSpPr>
          <p:spPr>
            <a:xfrm flipH="1" flipV="1">
              <a:off x="3467100" y="1219377"/>
              <a:ext cx="495301" cy="1412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11" name="Straight Connector 63"/>
            <p:cNvSpPr/>
            <p:nvPr/>
          </p:nvSpPr>
          <p:spPr>
            <a:xfrm flipV="1">
              <a:off x="636813" y="541946"/>
              <a:ext cx="3" cy="67743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12" name="Straight Connector 66"/>
            <p:cNvSpPr/>
            <p:nvPr/>
          </p:nvSpPr>
          <p:spPr>
            <a:xfrm flipV="1">
              <a:off x="3962395" y="541945"/>
              <a:ext cx="3" cy="67743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13" name="Straight Connector 71"/>
            <p:cNvSpPr/>
            <p:nvPr/>
          </p:nvSpPr>
          <p:spPr>
            <a:xfrm flipV="1">
              <a:off x="2192733" y="1016853"/>
              <a:ext cx="1475" cy="20323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715" name="Rectangle 67"/>
          <p:cNvSpPr/>
          <p:nvPr/>
        </p:nvSpPr>
        <p:spPr>
          <a:xfrm>
            <a:off x="5181600" y="2819400"/>
            <a:ext cx="381000" cy="76200"/>
          </a:xfrm>
          <a:prstGeom prst="rect">
            <a:avLst/>
          </a:prstGeom>
          <a:solidFill>
            <a:srgbClr val="FECF29"/>
          </a:solidFill>
          <a:ln w="12700">
            <a:solidFill>
              <a:srgbClr val="FECF29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16" name="Rectangle 68"/>
          <p:cNvSpPr/>
          <p:nvPr/>
        </p:nvSpPr>
        <p:spPr>
          <a:xfrm>
            <a:off x="5181600" y="2971800"/>
            <a:ext cx="381000" cy="76200"/>
          </a:xfrm>
          <a:prstGeom prst="rect">
            <a:avLst/>
          </a:prstGeom>
          <a:solidFill>
            <a:srgbClr val="FECF29"/>
          </a:solidFill>
          <a:ln w="12700">
            <a:solidFill>
              <a:srgbClr val="FECF29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752" name="Group 69"/>
          <p:cNvGrpSpPr/>
          <p:nvPr/>
        </p:nvGrpSpPr>
        <p:grpSpPr>
          <a:xfrm>
            <a:off x="5880100" y="2489199"/>
            <a:ext cx="2420939" cy="1066801"/>
            <a:chOff x="0" y="0"/>
            <a:chExt cx="2420937" cy="1066800"/>
          </a:xfrm>
        </p:grpSpPr>
        <p:grpSp>
          <p:nvGrpSpPr>
            <p:cNvPr id="2721" name="Group 54"/>
            <p:cNvGrpSpPr/>
            <p:nvPr/>
          </p:nvGrpSpPr>
          <p:grpSpPr>
            <a:xfrm>
              <a:off x="1358603" y="101599"/>
              <a:ext cx="608965" cy="412751"/>
              <a:chOff x="0" y="0"/>
              <a:chExt cx="608964" cy="412750"/>
            </a:xfrm>
          </p:grpSpPr>
          <p:sp>
            <p:nvSpPr>
              <p:cNvPr id="2717" name="Rectangle 150"/>
              <p:cNvSpPr/>
              <p:nvPr/>
            </p:nvSpPr>
            <p:spPr>
              <a:xfrm rot="16200000">
                <a:off x="60046" y="92193"/>
                <a:ext cx="412751" cy="228364"/>
              </a:xfrm>
              <a:prstGeom prst="rect">
                <a:avLst/>
              </a:prstGeom>
              <a:solidFill>
                <a:srgbClr val="FF7BB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18" name="Rectangle 150"/>
              <p:cNvSpPr/>
              <p:nvPr/>
            </p:nvSpPr>
            <p:spPr>
              <a:xfrm rot="16200000">
                <a:off x="288408" y="92193"/>
                <a:ext cx="412751" cy="228364"/>
              </a:xfrm>
              <a:prstGeom prst="rect">
                <a:avLst/>
              </a:prstGeom>
              <a:solidFill>
                <a:srgbClr val="FF7BB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19" name="Left Arrow 159"/>
              <p:cNvSpPr/>
              <p:nvPr/>
            </p:nvSpPr>
            <p:spPr>
              <a:xfrm rot="10800000">
                <a:off x="304733" y="97364"/>
                <a:ext cx="243970" cy="207965"/>
              </a:xfrm>
              <a:prstGeom prst="leftArrow">
                <a:avLst>
                  <a:gd name="adj1" fmla="val 50000"/>
                  <a:gd name="adj2" fmla="val 49972"/>
                </a:avLst>
              </a:prstGeom>
              <a:solidFill>
                <a:srgbClr val="FFD119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20" name="Straight Connector 361"/>
              <p:cNvSpPr/>
              <p:nvPr/>
            </p:nvSpPr>
            <p:spPr>
              <a:xfrm flipH="1" flipV="1">
                <a:off x="0" y="207428"/>
                <a:ext cx="152242" cy="1590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727" name="Group 53"/>
            <p:cNvGrpSpPr/>
            <p:nvPr/>
          </p:nvGrpSpPr>
          <p:grpSpPr>
            <a:xfrm>
              <a:off x="215852" y="-1"/>
              <a:ext cx="1142752" cy="304801"/>
              <a:chOff x="0" y="0"/>
              <a:chExt cx="1142751" cy="304800"/>
            </a:xfrm>
          </p:grpSpPr>
          <p:sp>
            <p:nvSpPr>
              <p:cNvPr id="2722" name="Rectangle 150"/>
              <p:cNvSpPr/>
              <p:nvPr/>
            </p:nvSpPr>
            <p:spPr>
              <a:xfrm rot="16200000">
                <a:off x="190227" y="-37861"/>
                <a:ext cx="304801" cy="380522"/>
              </a:xfrm>
              <a:prstGeom prst="rect">
                <a:avLst/>
              </a:prstGeom>
              <a:solidFill>
                <a:srgbClr val="3399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23" name="Straight Connector 361"/>
              <p:cNvSpPr/>
              <p:nvPr/>
            </p:nvSpPr>
            <p:spPr>
              <a:xfrm flipH="1" flipV="1">
                <a:off x="914202" y="151524"/>
                <a:ext cx="228550" cy="877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24" name="Straight Connector 361"/>
              <p:cNvSpPr/>
              <p:nvPr/>
            </p:nvSpPr>
            <p:spPr>
              <a:xfrm flipH="1" flipV="1">
                <a:off x="0" y="157079"/>
                <a:ext cx="152242" cy="1590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25" name="Rectangle 150"/>
              <p:cNvSpPr/>
              <p:nvPr/>
            </p:nvSpPr>
            <p:spPr>
              <a:xfrm rot="16200000">
                <a:off x="571144" y="-37861"/>
                <a:ext cx="304801" cy="380522"/>
              </a:xfrm>
              <a:prstGeom prst="rect">
                <a:avLst/>
              </a:prstGeom>
              <a:solidFill>
                <a:srgbClr val="3399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26" name="Left Arrow 159"/>
              <p:cNvSpPr/>
              <p:nvPr/>
            </p:nvSpPr>
            <p:spPr>
              <a:xfrm rot="10800000">
                <a:off x="365580" y="40872"/>
                <a:ext cx="396254" cy="207965"/>
              </a:xfrm>
              <a:prstGeom prst="leftArrow">
                <a:avLst>
                  <a:gd name="adj1" fmla="val 50000"/>
                  <a:gd name="adj2" fmla="val 49975"/>
                </a:avLst>
              </a:prstGeom>
              <a:solidFill>
                <a:srgbClr val="FFD119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2728" name="Straight Connector 361"/>
            <p:cNvSpPr/>
            <p:nvPr/>
          </p:nvSpPr>
          <p:spPr>
            <a:xfrm flipH="1" flipV="1">
              <a:off x="1968237" y="306039"/>
              <a:ext cx="228550" cy="877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2734" name="Group 55"/>
            <p:cNvGrpSpPr/>
            <p:nvPr/>
          </p:nvGrpSpPr>
          <p:grpSpPr>
            <a:xfrm>
              <a:off x="215852" y="381000"/>
              <a:ext cx="1142752" cy="304800"/>
              <a:chOff x="0" y="0"/>
              <a:chExt cx="1142751" cy="304800"/>
            </a:xfrm>
          </p:grpSpPr>
          <p:sp>
            <p:nvSpPr>
              <p:cNvPr id="2729" name="Rectangle 150"/>
              <p:cNvSpPr/>
              <p:nvPr/>
            </p:nvSpPr>
            <p:spPr>
              <a:xfrm rot="16200000">
                <a:off x="190227" y="-37861"/>
                <a:ext cx="304801" cy="380522"/>
              </a:xfrm>
              <a:prstGeom prst="rect">
                <a:avLst/>
              </a:prstGeom>
              <a:solidFill>
                <a:srgbClr val="3399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30" name="Straight Connector 361"/>
              <p:cNvSpPr/>
              <p:nvPr/>
            </p:nvSpPr>
            <p:spPr>
              <a:xfrm flipH="1" flipV="1">
                <a:off x="914202" y="151524"/>
                <a:ext cx="228550" cy="877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31" name="Straight Connector 361"/>
              <p:cNvSpPr/>
              <p:nvPr/>
            </p:nvSpPr>
            <p:spPr>
              <a:xfrm flipH="1" flipV="1">
                <a:off x="0" y="150729"/>
                <a:ext cx="152242" cy="1590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32" name="Rectangle 150"/>
              <p:cNvSpPr/>
              <p:nvPr/>
            </p:nvSpPr>
            <p:spPr>
              <a:xfrm rot="16200000">
                <a:off x="571144" y="-37861"/>
                <a:ext cx="304801" cy="380522"/>
              </a:xfrm>
              <a:prstGeom prst="rect">
                <a:avLst/>
              </a:prstGeom>
              <a:solidFill>
                <a:srgbClr val="3399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33" name="Left Arrow 159"/>
              <p:cNvSpPr/>
              <p:nvPr/>
            </p:nvSpPr>
            <p:spPr>
              <a:xfrm rot="10800000">
                <a:off x="365580" y="40872"/>
                <a:ext cx="396254" cy="207965"/>
              </a:xfrm>
              <a:prstGeom prst="leftArrow">
                <a:avLst>
                  <a:gd name="adj1" fmla="val 50000"/>
                  <a:gd name="adj2" fmla="val 49975"/>
                </a:avLst>
              </a:prstGeom>
              <a:solidFill>
                <a:srgbClr val="FFD119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740" name="Group 61"/>
            <p:cNvGrpSpPr/>
            <p:nvPr/>
          </p:nvGrpSpPr>
          <p:grpSpPr>
            <a:xfrm>
              <a:off x="215852" y="762000"/>
              <a:ext cx="1142752" cy="304800"/>
              <a:chOff x="0" y="0"/>
              <a:chExt cx="1142751" cy="304800"/>
            </a:xfrm>
          </p:grpSpPr>
          <p:sp>
            <p:nvSpPr>
              <p:cNvPr id="2735" name="Rectangle 150"/>
              <p:cNvSpPr/>
              <p:nvPr/>
            </p:nvSpPr>
            <p:spPr>
              <a:xfrm rot="16200000">
                <a:off x="190227" y="-37861"/>
                <a:ext cx="304801" cy="380522"/>
              </a:xfrm>
              <a:prstGeom prst="rect">
                <a:avLst/>
              </a:prstGeom>
              <a:solidFill>
                <a:srgbClr val="3399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36" name="Straight Connector 361"/>
              <p:cNvSpPr/>
              <p:nvPr/>
            </p:nvSpPr>
            <p:spPr>
              <a:xfrm flipH="1" flipV="1">
                <a:off x="914202" y="151524"/>
                <a:ext cx="228550" cy="877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37" name="Straight Connector 361"/>
              <p:cNvSpPr/>
              <p:nvPr/>
            </p:nvSpPr>
            <p:spPr>
              <a:xfrm flipH="1" flipV="1">
                <a:off x="0" y="141204"/>
                <a:ext cx="152242" cy="1590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38" name="Rectangle 150"/>
              <p:cNvSpPr/>
              <p:nvPr/>
            </p:nvSpPr>
            <p:spPr>
              <a:xfrm rot="16200000">
                <a:off x="571144" y="-37861"/>
                <a:ext cx="304801" cy="380522"/>
              </a:xfrm>
              <a:prstGeom prst="rect">
                <a:avLst/>
              </a:prstGeom>
              <a:solidFill>
                <a:srgbClr val="3399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39" name="Left Arrow 159"/>
              <p:cNvSpPr/>
              <p:nvPr/>
            </p:nvSpPr>
            <p:spPr>
              <a:xfrm rot="10800000">
                <a:off x="365580" y="40872"/>
                <a:ext cx="396254" cy="207965"/>
              </a:xfrm>
              <a:prstGeom prst="leftArrow">
                <a:avLst>
                  <a:gd name="adj1" fmla="val 50000"/>
                  <a:gd name="adj2" fmla="val 49975"/>
                </a:avLst>
              </a:prstGeom>
              <a:solidFill>
                <a:srgbClr val="FFD119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745" name="Group 67"/>
            <p:cNvGrpSpPr/>
            <p:nvPr/>
          </p:nvGrpSpPr>
          <p:grpSpPr>
            <a:xfrm>
              <a:off x="1358770" y="558800"/>
              <a:ext cx="608965" cy="425450"/>
              <a:chOff x="0" y="0"/>
              <a:chExt cx="608964" cy="425450"/>
            </a:xfrm>
          </p:grpSpPr>
          <p:sp>
            <p:nvSpPr>
              <p:cNvPr id="2741" name="Rectangle 150"/>
              <p:cNvSpPr/>
              <p:nvPr/>
            </p:nvSpPr>
            <p:spPr>
              <a:xfrm rot="16200000">
                <a:off x="53696" y="98543"/>
                <a:ext cx="425451" cy="228364"/>
              </a:xfrm>
              <a:prstGeom prst="rect">
                <a:avLst/>
              </a:prstGeom>
              <a:solidFill>
                <a:srgbClr val="FF7BB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42" name="Rectangle 150"/>
              <p:cNvSpPr/>
              <p:nvPr/>
            </p:nvSpPr>
            <p:spPr>
              <a:xfrm rot="16200000">
                <a:off x="282058" y="98543"/>
                <a:ext cx="425451" cy="228364"/>
              </a:xfrm>
              <a:prstGeom prst="rect">
                <a:avLst/>
              </a:prstGeom>
              <a:solidFill>
                <a:srgbClr val="FF7BB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43" name="Left Arrow 159"/>
              <p:cNvSpPr/>
              <p:nvPr/>
            </p:nvSpPr>
            <p:spPr>
              <a:xfrm rot="10800000">
                <a:off x="304565" y="105830"/>
                <a:ext cx="244137" cy="207965"/>
              </a:xfrm>
              <a:prstGeom prst="leftArrow">
                <a:avLst>
                  <a:gd name="adj1" fmla="val 50000"/>
                  <a:gd name="adj2" fmla="val 49974"/>
                </a:avLst>
              </a:prstGeom>
              <a:solidFill>
                <a:srgbClr val="FFD119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44" name="Straight Connector 361"/>
              <p:cNvSpPr/>
              <p:nvPr/>
            </p:nvSpPr>
            <p:spPr>
              <a:xfrm flipH="1" flipV="1">
                <a:off x="0" y="205842"/>
                <a:ext cx="152242" cy="1590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2746" name="Straight Connector 361"/>
            <p:cNvSpPr/>
            <p:nvPr/>
          </p:nvSpPr>
          <p:spPr>
            <a:xfrm flipH="1" flipV="1">
              <a:off x="1968404" y="759012"/>
              <a:ext cx="228550" cy="877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47" name="Straight Connector 83"/>
            <p:cNvSpPr/>
            <p:nvPr/>
          </p:nvSpPr>
          <p:spPr>
            <a:xfrm flipH="1">
              <a:off x="221407" y="152399"/>
              <a:ext cx="794" cy="762002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48" name="Straight Connector 361"/>
            <p:cNvSpPr/>
            <p:nvPr/>
          </p:nvSpPr>
          <p:spPr>
            <a:xfrm flipH="1" flipV="1">
              <a:off x="0" y="533400"/>
              <a:ext cx="228550" cy="877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49" name="Straight Connector 88"/>
            <p:cNvSpPr/>
            <p:nvPr/>
          </p:nvSpPr>
          <p:spPr>
            <a:xfrm flipH="1">
              <a:off x="1341937" y="152399"/>
              <a:ext cx="794" cy="762002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50" name="Straight Connector 89"/>
            <p:cNvSpPr/>
            <p:nvPr/>
          </p:nvSpPr>
          <p:spPr>
            <a:xfrm flipH="1">
              <a:off x="2175460" y="296330"/>
              <a:ext cx="2" cy="457199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51" name="Straight Connector 361"/>
            <p:cNvSpPr/>
            <p:nvPr/>
          </p:nvSpPr>
          <p:spPr>
            <a:xfrm flipH="1" flipV="1">
              <a:off x="2192389" y="552450"/>
              <a:ext cx="228550" cy="877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914400"/>
            <a:ext cx="8915400" cy="5257800"/>
          </a:xfrm>
          <a:prstGeom prst="rect">
            <a:avLst/>
          </a:prstGeom>
        </p:spPr>
        <p:txBody>
          <a:bodyPr/>
          <a:lstStyle/>
          <a:p>
            <a:pPr defTabSz="457200">
              <a:spcBef>
                <a:spcPts val="400"/>
              </a:spcBef>
              <a:defRPr sz="1800"/>
            </a:pPr>
            <a:r>
              <a:t>		More like this:</a:t>
            </a:r>
          </a:p>
          <a:p>
            <a:pPr defTabSz="457200">
              <a:defRPr sz="1800"/>
            </a:pPr>
            <a:endParaRPr/>
          </a:p>
          <a:p>
            <a:pPr defTabSz="457200">
              <a:defRPr sz="1800"/>
            </a:pPr>
            <a:endParaRPr/>
          </a:p>
          <a:p>
            <a:pPr defTabSz="457200">
              <a:defRPr sz="1800"/>
            </a:pPr>
            <a:endParaRPr/>
          </a:p>
          <a:p>
            <a:pPr algn="ctr" defTabSz="457200">
              <a:spcBef>
                <a:spcPts val="400"/>
              </a:spcBef>
              <a:defRPr sz="1800">
                <a:solidFill>
                  <a:srgbClr val="FFCC00"/>
                </a:solidFill>
              </a:defRPr>
            </a:pPr>
            <a:r>
              <a:t>You'd still need electric fields to separate light-liberated electrons from holes</a:t>
            </a:r>
          </a:p>
          <a:p>
            <a:pPr defTabSz="457200">
              <a:defRPr sz="1000"/>
            </a:pPr>
            <a:endParaRPr/>
          </a:p>
          <a:p>
            <a:pPr defTabSz="457200">
              <a:spcBef>
                <a:spcPts val="400"/>
              </a:spcBef>
              <a:defRPr sz="1800"/>
            </a:pPr>
            <a:r>
              <a:t>But HERE you would NOT want fields between the dots and their surrounding layer:</a:t>
            </a:r>
          </a:p>
          <a:p>
            <a:pPr defTabSz="457200">
              <a:defRPr sz="1800"/>
            </a:pPr>
            <a:endParaRPr/>
          </a:p>
          <a:p>
            <a:pPr defTabSz="457200">
              <a:spcBef>
                <a:spcPts val="400"/>
              </a:spcBef>
              <a:defRPr sz="1800"/>
            </a:pPr>
            <a:r>
              <a:t>For instance, field below would drive positive holes out of dot, trapping electrons</a:t>
            </a:r>
          </a:p>
          <a:p>
            <a:pPr defTabSz="457200">
              <a:defRPr sz="1100"/>
            </a:pPr>
            <a:endParaRPr/>
          </a:p>
          <a:p>
            <a:pPr defTabSz="457200">
              <a:spcBef>
                <a:spcPts val="400"/>
              </a:spcBef>
              <a:defRPr sz="1800"/>
            </a:pPr>
            <a:r>
              <a:t>	Until dot got so negative that it started pulling holes back</a:t>
            </a:r>
          </a:p>
          <a:p>
            <a:pPr defTabSz="457200">
              <a:defRPr sz="1100"/>
            </a:pPr>
            <a:endParaRPr/>
          </a:p>
          <a:p>
            <a:pPr defTabSz="457200">
              <a:spcBef>
                <a:spcPts val="400"/>
              </a:spcBef>
              <a:defRPr sz="1800"/>
            </a:pPr>
            <a:r>
              <a:t>		Then NOTHING (electrons nor holes) would escape to deliver power! </a:t>
            </a:r>
            <a:r>
              <a:rPr sz="1600"/>
              <a:t>								</a:t>
            </a:r>
          </a:p>
        </p:txBody>
      </p:sp>
      <p:sp>
        <p:nvSpPr>
          <p:cNvPr id="2755" name="Rectangle 2"/>
          <p:cNvSpPr txBox="1">
            <a:spLocks noGrp="1"/>
          </p:cNvSpPr>
          <p:nvPr>
            <p:ph type="title"/>
          </p:nvPr>
        </p:nvSpPr>
        <p:spPr>
          <a:xfrm>
            <a:off x="152400" y="152400"/>
            <a:ext cx="8686800" cy="381000"/>
          </a:xfrm>
          <a:prstGeom prst="rect">
            <a:avLst/>
          </a:prstGeom>
        </p:spPr>
        <p:txBody>
          <a:bodyPr/>
          <a:lstStyle>
            <a:lvl1pPr defTabSz="457200">
              <a:defRPr sz="2000"/>
            </a:lvl1pPr>
          </a:lstStyle>
          <a:p>
            <a:r>
              <a:t>It would be easier if quantum dots could be randomly distributed in layers:</a:t>
            </a:r>
          </a:p>
        </p:txBody>
      </p:sp>
      <p:grpSp>
        <p:nvGrpSpPr>
          <p:cNvPr id="2765" name="Group 73"/>
          <p:cNvGrpSpPr/>
          <p:nvPr/>
        </p:nvGrpSpPr>
        <p:grpSpPr>
          <a:xfrm>
            <a:off x="3174203" y="889165"/>
            <a:ext cx="2769397" cy="963594"/>
            <a:chOff x="0" y="0"/>
            <a:chExt cx="2769396" cy="963593"/>
          </a:xfrm>
        </p:grpSpPr>
        <p:sp>
          <p:nvSpPr>
            <p:cNvPr id="2756" name="Rectangle 19"/>
            <p:cNvSpPr/>
            <p:nvPr/>
          </p:nvSpPr>
          <p:spPr>
            <a:xfrm>
              <a:off x="134906" y="-1"/>
              <a:ext cx="2567360" cy="963595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57" name="Oval 115"/>
            <p:cNvSpPr/>
            <p:nvPr/>
          </p:nvSpPr>
          <p:spPr>
            <a:xfrm>
              <a:off x="862499" y="385381"/>
              <a:ext cx="203121" cy="192691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58" name="Rectangle 116"/>
            <p:cNvSpPr/>
            <p:nvPr/>
          </p:nvSpPr>
          <p:spPr>
            <a:xfrm>
              <a:off x="0" y="0"/>
              <a:ext cx="134907" cy="963454"/>
            </a:xfrm>
            <a:prstGeom prst="rect">
              <a:avLst/>
            </a:prstGeom>
            <a:solidFill>
              <a:srgbClr val="6D6D6D"/>
            </a:solidFill>
            <a:ln w="12700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59" name="Oval 117"/>
            <p:cNvSpPr/>
            <p:nvPr/>
          </p:nvSpPr>
          <p:spPr>
            <a:xfrm>
              <a:off x="451928" y="93334"/>
              <a:ext cx="203121" cy="192691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60" name="Oval 118"/>
            <p:cNvSpPr/>
            <p:nvPr/>
          </p:nvSpPr>
          <p:spPr>
            <a:xfrm>
              <a:off x="597446" y="651837"/>
              <a:ext cx="203121" cy="192691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61" name="Rectangle 119"/>
            <p:cNvSpPr/>
            <p:nvPr/>
          </p:nvSpPr>
          <p:spPr>
            <a:xfrm>
              <a:off x="1215684" y="0"/>
              <a:ext cx="134907" cy="963454"/>
            </a:xfrm>
            <a:prstGeom prst="rect">
              <a:avLst/>
            </a:prstGeom>
            <a:solidFill>
              <a:srgbClr val="6D6D6D"/>
            </a:solidFill>
            <a:ln w="12700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62" name="Oval 123"/>
            <p:cNvSpPr/>
            <p:nvPr/>
          </p:nvSpPr>
          <p:spPr>
            <a:xfrm>
              <a:off x="1953887" y="64732"/>
              <a:ext cx="338029" cy="320649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63" name="Oval 124"/>
            <p:cNvSpPr/>
            <p:nvPr/>
          </p:nvSpPr>
          <p:spPr>
            <a:xfrm>
              <a:off x="1616075" y="507319"/>
              <a:ext cx="338029" cy="320651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64" name="Rectangle 125"/>
            <p:cNvSpPr/>
            <p:nvPr/>
          </p:nvSpPr>
          <p:spPr>
            <a:xfrm>
              <a:off x="2431370" y="0"/>
              <a:ext cx="338027" cy="963454"/>
            </a:xfrm>
            <a:prstGeom prst="rect">
              <a:avLst/>
            </a:prstGeom>
            <a:solidFill>
              <a:srgbClr val="6D6D6D"/>
            </a:solidFill>
            <a:ln w="12700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776" name="Group 187"/>
          <p:cNvGrpSpPr/>
          <p:nvPr/>
        </p:nvGrpSpPr>
        <p:grpSpPr>
          <a:xfrm>
            <a:off x="2046286" y="5156053"/>
            <a:ext cx="1611314" cy="1397148"/>
            <a:chOff x="0" y="0"/>
            <a:chExt cx="1611312" cy="1397146"/>
          </a:xfrm>
        </p:grpSpPr>
        <p:sp>
          <p:nvSpPr>
            <p:cNvPr id="2766" name="Rectangle 19"/>
            <p:cNvSpPr/>
            <p:nvPr/>
          </p:nvSpPr>
          <p:spPr>
            <a:xfrm>
              <a:off x="-1" y="0"/>
              <a:ext cx="1611314" cy="1397147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67" name="Straight Arrow Connector 39"/>
            <p:cNvSpPr/>
            <p:nvPr/>
          </p:nvSpPr>
          <p:spPr>
            <a:xfrm>
              <a:off x="1101998" y="669600"/>
              <a:ext cx="202686" cy="1339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68" name="Straight Arrow Connector 39"/>
            <p:cNvSpPr/>
            <p:nvPr/>
          </p:nvSpPr>
          <p:spPr>
            <a:xfrm flipH="1" flipV="1">
              <a:off x="340454" y="679235"/>
              <a:ext cx="218278" cy="1506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69" name="Straight Arrow Connector 39"/>
            <p:cNvSpPr/>
            <p:nvPr/>
          </p:nvSpPr>
          <p:spPr>
            <a:xfrm flipH="1">
              <a:off x="837641" y="958636"/>
              <a:ext cx="1517" cy="216778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70" name="Straight Arrow Connector 39"/>
            <p:cNvSpPr/>
            <p:nvPr/>
          </p:nvSpPr>
          <p:spPr>
            <a:xfrm flipV="1">
              <a:off x="815003" y="185463"/>
              <a:ext cx="1517" cy="216778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71" name="Straight Arrow Connector 39"/>
            <p:cNvSpPr/>
            <p:nvPr/>
          </p:nvSpPr>
          <p:spPr>
            <a:xfrm flipH="1" flipV="1">
              <a:off x="447166" y="308305"/>
              <a:ext cx="177405" cy="185820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72" name="Straight Arrow Connector 39"/>
            <p:cNvSpPr/>
            <p:nvPr/>
          </p:nvSpPr>
          <p:spPr>
            <a:xfrm>
              <a:off x="992862" y="834188"/>
              <a:ext cx="186392" cy="175476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73" name="Straight Arrow Connector 39"/>
            <p:cNvSpPr/>
            <p:nvPr/>
          </p:nvSpPr>
          <p:spPr>
            <a:xfrm flipV="1">
              <a:off x="988366" y="308305"/>
              <a:ext cx="186392" cy="185820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74" name="Straight Arrow Connector 39"/>
            <p:cNvSpPr/>
            <p:nvPr/>
          </p:nvSpPr>
          <p:spPr>
            <a:xfrm flipH="1">
              <a:off x="447167" y="886377"/>
              <a:ext cx="177405" cy="175476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75" name="Oval 165"/>
            <p:cNvSpPr/>
            <p:nvPr/>
          </p:nvSpPr>
          <p:spPr>
            <a:xfrm>
              <a:off x="539327" y="409467"/>
              <a:ext cx="582075" cy="578073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803" name="Group 215"/>
          <p:cNvGrpSpPr/>
          <p:nvPr/>
        </p:nvGrpSpPr>
        <p:grpSpPr>
          <a:xfrm>
            <a:off x="5322887" y="5181600"/>
            <a:ext cx="1611314" cy="1397147"/>
            <a:chOff x="0" y="0"/>
            <a:chExt cx="1611312" cy="1397146"/>
          </a:xfrm>
        </p:grpSpPr>
        <p:sp>
          <p:nvSpPr>
            <p:cNvPr id="2777" name="Rectangle 19"/>
            <p:cNvSpPr/>
            <p:nvPr/>
          </p:nvSpPr>
          <p:spPr>
            <a:xfrm>
              <a:off x="0" y="0"/>
              <a:ext cx="1611313" cy="1397147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78" name="Straight Arrow Connector 39"/>
            <p:cNvSpPr/>
            <p:nvPr/>
          </p:nvSpPr>
          <p:spPr>
            <a:xfrm>
              <a:off x="1101998" y="669600"/>
              <a:ext cx="202686" cy="1339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79" name="Straight Arrow Connector 39"/>
            <p:cNvSpPr/>
            <p:nvPr/>
          </p:nvSpPr>
          <p:spPr>
            <a:xfrm flipH="1" flipV="1">
              <a:off x="340454" y="679235"/>
              <a:ext cx="218278" cy="1506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80" name="Straight Arrow Connector 39"/>
            <p:cNvSpPr/>
            <p:nvPr/>
          </p:nvSpPr>
          <p:spPr>
            <a:xfrm flipH="1">
              <a:off x="837641" y="958636"/>
              <a:ext cx="1517" cy="216778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81" name="Straight Arrow Connector 39"/>
            <p:cNvSpPr/>
            <p:nvPr/>
          </p:nvSpPr>
          <p:spPr>
            <a:xfrm flipV="1">
              <a:off x="815003" y="185463"/>
              <a:ext cx="1517" cy="216778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82" name="Straight Arrow Connector 39"/>
            <p:cNvSpPr/>
            <p:nvPr/>
          </p:nvSpPr>
          <p:spPr>
            <a:xfrm flipH="1" flipV="1">
              <a:off x="447166" y="308305"/>
              <a:ext cx="177405" cy="185820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83" name="Straight Arrow Connector 39"/>
            <p:cNvSpPr/>
            <p:nvPr/>
          </p:nvSpPr>
          <p:spPr>
            <a:xfrm>
              <a:off x="992862" y="834188"/>
              <a:ext cx="186392" cy="175476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84" name="Straight Arrow Connector 39"/>
            <p:cNvSpPr/>
            <p:nvPr/>
          </p:nvSpPr>
          <p:spPr>
            <a:xfrm flipV="1">
              <a:off x="988366" y="308305"/>
              <a:ext cx="186392" cy="185820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85" name="Straight Arrow Connector 39"/>
            <p:cNvSpPr/>
            <p:nvPr/>
          </p:nvSpPr>
          <p:spPr>
            <a:xfrm flipH="1">
              <a:off x="447167" y="886377"/>
              <a:ext cx="177405" cy="175476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86" name="Oval 198"/>
            <p:cNvSpPr/>
            <p:nvPr/>
          </p:nvSpPr>
          <p:spPr>
            <a:xfrm>
              <a:off x="539327" y="409467"/>
              <a:ext cx="582075" cy="578073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87" name="TextBox 199"/>
            <p:cNvSpPr txBox="1"/>
            <p:nvPr/>
          </p:nvSpPr>
          <p:spPr>
            <a:xfrm>
              <a:off x="592684" y="385520"/>
              <a:ext cx="291037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solidFill>
                    <a:srgbClr val="0A85FF"/>
                  </a:solidFill>
                </a:defRPr>
              </a:lvl1pPr>
            </a:lstStyle>
            <a:p>
              <a:r>
                <a:t>-</a:t>
              </a:r>
            </a:p>
          </p:txBody>
        </p:sp>
        <p:sp>
          <p:nvSpPr>
            <p:cNvPr id="2788" name="TextBox 200"/>
            <p:cNvSpPr txBox="1"/>
            <p:nvPr/>
          </p:nvSpPr>
          <p:spPr>
            <a:xfrm>
              <a:off x="738202" y="530038"/>
              <a:ext cx="291037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solidFill>
                    <a:srgbClr val="0A85FF"/>
                  </a:solidFill>
                </a:defRPr>
              </a:lvl1pPr>
            </a:lstStyle>
            <a:p>
              <a:r>
                <a:t>-</a:t>
              </a:r>
            </a:p>
          </p:txBody>
        </p:sp>
        <p:sp>
          <p:nvSpPr>
            <p:cNvPr id="2789" name="TextBox 201"/>
            <p:cNvSpPr txBox="1"/>
            <p:nvPr/>
          </p:nvSpPr>
          <p:spPr>
            <a:xfrm>
              <a:off x="592684" y="674556"/>
              <a:ext cx="291037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solidFill>
                    <a:srgbClr val="0A85FF"/>
                  </a:solidFill>
                </a:defRPr>
              </a:lvl1pPr>
            </a:lstStyle>
            <a:p>
              <a:r>
                <a:t>-</a:t>
              </a:r>
            </a:p>
          </p:txBody>
        </p:sp>
        <p:sp>
          <p:nvSpPr>
            <p:cNvPr id="2790" name="TextBox 202"/>
            <p:cNvSpPr txBox="1"/>
            <p:nvPr/>
          </p:nvSpPr>
          <p:spPr>
            <a:xfrm>
              <a:off x="738202" y="313261"/>
              <a:ext cx="291037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solidFill>
                    <a:srgbClr val="0A85FF"/>
                  </a:solidFill>
                </a:defRPr>
              </a:lvl1pPr>
            </a:lstStyle>
            <a:p>
              <a:r>
                <a:t>-</a:t>
              </a:r>
            </a:p>
          </p:txBody>
        </p:sp>
        <p:sp>
          <p:nvSpPr>
            <p:cNvPr id="2791" name="TextBox 203"/>
            <p:cNvSpPr txBox="1"/>
            <p:nvPr/>
          </p:nvSpPr>
          <p:spPr>
            <a:xfrm>
              <a:off x="883721" y="396585"/>
              <a:ext cx="291037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solidFill>
                    <a:srgbClr val="0A85FF"/>
                  </a:solidFill>
                </a:defRPr>
              </a:lvl1pPr>
            </a:lstStyle>
            <a:p>
              <a:r>
                <a:t>-</a:t>
              </a:r>
            </a:p>
          </p:txBody>
        </p:sp>
        <p:sp>
          <p:nvSpPr>
            <p:cNvPr id="2792" name="TextBox 204"/>
            <p:cNvSpPr txBox="1"/>
            <p:nvPr/>
          </p:nvSpPr>
          <p:spPr>
            <a:xfrm>
              <a:off x="738202" y="685621"/>
              <a:ext cx="291037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solidFill>
                    <a:srgbClr val="0A85FF"/>
                  </a:solidFill>
                </a:defRPr>
              </a:lvl1pPr>
            </a:lstStyle>
            <a:p>
              <a:r>
                <a:t>-</a:t>
              </a:r>
            </a:p>
          </p:txBody>
        </p:sp>
        <p:sp>
          <p:nvSpPr>
            <p:cNvPr id="2793" name="TextBox 205"/>
            <p:cNvSpPr txBox="1"/>
            <p:nvPr/>
          </p:nvSpPr>
          <p:spPr>
            <a:xfrm>
              <a:off x="519925" y="541103"/>
              <a:ext cx="291037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solidFill>
                    <a:srgbClr val="0A85FF"/>
                  </a:solidFill>
                </a:defRPr>
              </a:lvl1pPr>
            </a:lstStyle>
            <a:p>
              <a:r>
                <a:t>-</a:t>
              </a:r>
            </a:p>
          </p:txBody>
        </p:sp>
        <p:sp>
          <p:nvSpPr>
            <p:cNvPr id="2794" name="TextBox 206"/>
            <p:cNvSpPr txBox="1"/>
            <p:nvPr/>
          </p:nvSpPr>
          <p:spPr>
            <a:xfrm>
              <a:off x="1101998" y="746815"/>
              <a:ext cx="291037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200">
                  <a:solidFill>
                    <a:srgbClr val="FF0000"/>
                  </a:solidFill>
                </a:defRPr>
              </a:lvl1pPr>
            </a:lstStyle>
            <a:p>
              <a:r>
                <a:t>+</a:t>
              </a:r>
            </a:p>
          </p:txBody>
        </p:sp>
        <p:sp>
          <p:nvSpPr>
            <p:cNvPr id="2795" name="TextBox 207"/>
            <p:cNvSpPr txBox="1"/>
            <p:nvPr/>
          </p:nvSpPr>
          <p:spPr>
            <a:xfrm>
              <a:off x="1174758" y="313261"/>
              <a:ext cx="291037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200">
                  <a:solidFill>
                    <a:srgbClr val="FF0000"/>
                  </a:solidFill>
                </a:defRPr>
              </a:lvl1pPr>
            </a:lstStyle>
            <a:p>
              <a:r>
                <a:t>+</a:t>
              </a:r>
            </a:p>
          </p:txBody>
        </p:sp>
        <p:sp>
          <p:nvSpPr>
            <p:cNvPr id="2796" name="TextBox 208"/>
            <p:cNvSpPr txBox="1"/>
            <p:nvPr/>
          </p:nvSpPr>
          <p:spPr>
            <a:xfrm>
              <a:off x="810962" y="50588"/>
              <a:ext cx="291037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200">
                  <a:solidFill>
                    <a:srgbClr val="FF0000"/>
                  </a:solidFill>
                </a:defRPr>
              </a:lvl1pPr>
            </a:lstStyle>
            <a:p>
              <a:r>
                <a:t>+</a:t>
              </a:r>
            </a:p>
          </p:txBody>
        </p:sp>
        <p:sp>
          <p:nvSpPr>
            <p:cNvPr id="2797" name="TextBox 209"/>
            <p:cNvSpPr txBox="1"/>
            <p:nvPr/>
          </p:nvSpPr>
          <p:spPr>
            <a:xfrm>
              <a:off x="519925" y="96484"/>
              <a:ext cx="291037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200">
                  <a:solidFill>
                    <a:srgbClr val="FF0000"/>
                  </a:solidFill>
                </a:defRPr>
              </a:lvl1pPr>
            </a:lstStyle>
            <a:p>
              <a:r>
                <a:t>+</a:t>
              </a:r>
            </a:p>
          </p:txBody>
        </p:sp>
        <p:sp>
          <p:nvSpPr>
            <p:cNvPr id="2798" name="TextBox 210"/>
            <p:cNvSpPr txBox="1"/>
            <p:nvPr/>
          </p:nvSpPr>
          <p:spPr>
            <a:xfrm>
              <a:off x="156129" y="339624"/>
              <a:ext cx="291037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200">
                  <a:solidFill>
                    <a:srgbClr val="FF0000"/>
                  </a:solidFill>
                </a:defRPr>
              </a:lvl1pPr>
            </a:lstStyle>
            <a:p>
              <a:r>
                <a:t>+</a:t>
              </a:r>
            </a:p>
          </p:txBody>
        </p:sp>
        <p:sp>
          <p:nvSpPr>
            <p:cNvPr id="2799" name="TextBox 211"/>
            <p:cNvSpPr txBox="1"/>
            <p:nvPr/>
          </p:nvSpPr>
          <p:spPr>
            <a:xfrm>
              <a:off x="156129" y="746815"/>
              <a:ext cx="291037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200">
                  <a:solidFill>
                    <a:srgbClr val="FF0000"/>
                  </a:solidFill>
                </a:defRPr>
              </a:lvl1pPr>
            </a:lstStyle>
            <a:p>
              <a:r>
                <a:t>+</a:t>
              </a:r>
            </a:p>
          </p:txBody>
        </p:sp>
        <p:sp>
          <p:nvSpPr>
            <p:cNvPr id="2800" name="TextBox 212"/>
            <p:cNvSpPr txBox="1"/>
            <p:nvPr/>
          </p:nvSpPr>
          <p:spPr>
            <a:xfrm>
              <a:off x="519925" y="989956"/>
              <a:ext cx="291037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200">
                  <a:solidFill>
                    <a:srgbClr val="FF0000"/>
                  </a:solidFill>
                </a:defRPr>
              </a:lvl1pPr>
            </a:lstStyle>
            <a:p>
              <a:r>
                <a:t>+</a:t>
              </a:r>
            </a:p>
          </p:txBody>
        </p:sp>
        <p:sp>
          <p:nvSpPr>
            <p:cNvPr id="2801" name="TextBox 213"/>
            <p:cNvSpPr txBox="1"/>
            <p:nvPr/>
          </p:nvSpPr>
          <p:spPr>
            <a:xfrm>
              <a:off x="883721" y="963592"/>
              <a:ext cx="291037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200">
                  <a:solidFill>
                    <a:srgbClr val="FF0000"/>
                  </a:solidFill>
                </a:defRPr>
              </a:lvl1pPr>
            </a:lstStyle>
            <a:p>
              <a:r>
                <a:t>+</a:t>
              </a:r>
            </a:p>
          </p:txBody>
        </p:sp>
        <p:sp>
          <p:nvSpPr>
            <p:cNvPr id="2802" name="TextBox 214"/>
            <p:cNvSpPr txBox="1"/>
            <p:nvPr/>
          </p:nvSpPr>
          <p:spPr>
            <a:xfrm>
              <a:off x="883721" y="530038"/>
              <a:ext cx="291037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solidFill>
                    <a:srgbClr val="0A85FF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sp>
        <p:nvSpPr>
          <p:cNvPr id="2804" name="Right Arrow 216"/>
          <p:cNvSpPr/>
          <p:nvPr/>
        </p:nvSpPr>
        <p:spPr>
          <a:xfrm>
            <a:off x="4114800" y="5562600"/>
            <a:ext cx="8382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6" name="Rectangle 3"/>
          <p:cNvSpPr txBox="1">
            <a:spLocks noGrp="1"/>
          </p:cNvSpPr>
          <p:nvPr>
            <p:ph type="body" idx="1"/>
          </p:nvPr>
        </p:nvSpPr>
        <p:spPr>
          <a:xfrm>
            <a:off x="177800" y="774700"/>
            <a:ext cx="8988584" cy="5885666"/>
          </a:xfrm>
          <a:prstGeom prst="rect">
            <a:avLst/>
          </a:prstGeom>
        </p:spPr>
        <p:txBody>
          <a:bodyPr/>
          <a:lstStyle/>
          <a:p>
            <a:pPr defTabSz="457200">
              <a:spcBef>
                <a:spcPts val="400"/>
              </a:spcBef>
              <a:defRPr sz="1800"/>
            </a:pPr>
            <a:r>
              <a:t>Which MIGHT be accomplished by:</a:t>
            </a:r>
          </a:p>
          <a:p>
            <a:pPr defTabSz="457200"/>
            <a:endParaRPr sz="1600"/>
          </a:p>
          <a:p>
            <a:pPr defTabSz="457200">
              <a:spcBef>
                <a:spcPts val="400"/>
              </a:spcBef>
              <a:defRPr sz="1800"/>
            </a:pPr>
            <a:r>
              <a:t>1) Choosing dot and surrounding layer material to have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similar</a:t>
            </a:r>
            <a:r>
              <a:t> energy levels</a:t>
            </a:r>
          </a:p>
          <a:p>
            <a:pPr defTabSz="457200">
              <a:defRPr sz="900"/>
            </a:pPr>
            <a:endParaRPr/>
          </a:p>
          <a:p>
            <a:pPr defTabSz="457200">
              <a:spcBef>
                <a:spcPts val="400"/>
              </a:spcBef>
              <a:defRPr sz="1800"/>
            </a:pPr>
            <a:r>
              <a:t>	So they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don't</a:t>
            </a:r>
            <a:r>
              <a:t> naturally swap charge, thereby building interfacial electric fields</a:t>
            </a:r>
          </a:p>
          <a:p>
            <a:pPr defTabSz="457200">
              <a:defRPr sz="1800"/>
            </a:pPr>
            <a:endParaRPr/>
          </a:p>
          <a:p>
            <a:pPr defTabSz="457200">
              <a:spcBef>
                <a:spcPts val="400"/>
              </a:spcBef>
              <a:defRPr sz="1800"/>
            </a:pPr>
            <a:r>
              <a:t>2) But choosing layer materials with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differing</a:t>
            </a:r>
            <a:r>
              <a:t> energy levels</a:t>
            </a:r>
          </a:p>
          <a:p>
            <a:pPr defTabSz="457200">
              <a:defRPr sz="900"/>
            </a:pPr>
            <a:endParaRPr/>
          </a:p>
          <a:p>
            <a:pPr defTabSz="457200">
              <a:spcBef>
                <a:spcPts val="400"/>
              </a:spcBef>
              <a:defRPr sz="1800"/>
            </a:pPr>
            <a:r>
              <a:t>	So that they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do</a:t>
            </a:r>
            <a:r>
              <a:t> transfer charge across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 their </a:t>
            </a:r>
            <a:r>
              <a:t>interfaces</a:t>
            </a:r>
          </a:p>
          <a:p>
            <a:pPr defTabSz="457200">
              <a:defRPr sz="800"/>
            </a:pPr>
            <a:endParaRPr/>
          </a:p>
          <a:p>
            <a:pPr defTabSz="457200">
              <a:spcBef>
                <a:spcPts val="400"/>
              </a:spcBef>
              <a:defRPr sz="1800"/>
            </a:pPr>
            <a:r>
              <a:t>		Thereby adding properly directed charge-pumping electric fields</a:t>
            </a:r>
          </a:p>
          <a:p>
            <a:pPr defTabSz="457200">
              <a:defRPr sz="1400"/>
            </a:pPr>
            <a:endParaRPr/>
          </a:p>
          <a:p>
            <a:pPr defTabSz="457200">
              <a:spcBef>
                <a:spcPts val="400"/>
              </a:spcBef>
              <a:defRPr sz="1800"/>
            </a:pPr>
            <a:r>
              <a:t>Producing this Quantum dot multi-junction / tandem solar cell:</a:t>
            </a:r>
          </a:p>
          <a:p>
            <a:pPr defTabSz="457200">
              <a:defRPr sz="3100"/>
            </a:pPr>
            <a:endParaRPr/>
          </a:p>
          <a:p>
            <a:pPr defTabSz="457200">
              <a:spcBef>
                <a:spcPts val="400"/>
              </a:spcBef>
              <a:defRPr sz="1800"/>
            </a:pPr>
            <a:r>
              <a:t>  </a:t>
            </a:r>
          </a:p>
          <a:p>
            <a:pPr defTabSz="457200">
              <a:defRPr sz="2800" b="1">
                <a:solidFill>
                  <a:srgbClr val="FECF29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defTabSz="457200"/>
            <a:r>
              <a:t>			 I</a:t>
            </a:r>
            <a:r>
              <a:rPr baseline="-23882"/>
              <a:t>1</a:t>
            </a:r>
            <a:r>
              <a:t>, V</a:t>
            </a:r>
            <a:r>
              <a:rPr baseline="-23882"/>
              <a:t>1</a:t>
            </a:r>
            <a:r>
              <a:t>		     I</a:t>
            </a:r>
            <a:r>
              <a:rPr baseline="-23882"/>
              <a:t>2</a:t>
            </a:r>
            <a:r>
              <a:t>, V</a:t>
            </a:r>
            <a:r>
              <a:rPr baseline="-23882"/>
              <a:t>2</a:t>
            </a:r>
          </a:p>
        </p:txBody>
      </p:sp>
      <p:sp>
        <p:nvSpPr>
          <p:cNvPr id="2807" name="Rectangle 2"/>
          <p:cNvSpPr txBox="1">
            <a:spLocks noGrp="1"/>
          </p:cNvSpPr>
          <p:nvPr>
            <p:ph type="title"/>
          </p:nvPr>
        </p:nvSpPr>
        <p:spPr>
          <a:xfrm>
            <a:off x="152400" y="152400"/>
            <a:ext cx="8686800" cy="381000"/>
          </a:xfrm>
          <a:prstGeom prst="rect">
            <a:avLst/>
          </a:prstGeom>
        </p:spPr>
        <p:txBody>
          <a:bodyPr/>
          <a:lstStyle/>
          <a:p>
            <a:pPr defTabSz="402336">
              <a:defRPr sz="1936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r>
              <a:t>You'd instead want electric fields at </a:t>
            </a:r>
            <a:r>
              <a:rPr b="1" i="0">
                <a:latin typeface="Tahoma"/>
                <a:ea typeface="Tahoma"/>
                <a:cs typeface="Tahoma"/>
                <a:sym typeface="Tahoma"/>
              </a:rPr>
              <a:t>layer</a:t>
            </a:r>
            <a:r>
              <a:t> (rather than dot) boundaries</a:t>
            </a:r>
          </a:p>
        </p:txBody>
      </p:sp>
      <p:grpSp>
        <p:nvGrpSpPr>
          <p:cNvPr id="2838" name="Group 82"/>
          <p:cNvGrpSpPr/>
          <p:nvPr/>
        </p:nvGrpSpPr>
        <p:grpSpPr>
          <a:xfrm>
            <a:off x="368299" y="4698999"/>
            <a:ext cx="4343401" cy="1219201"/>
            <a:chOff x="0" y="0"/>
            <a:chExt cx="4343400" cy="1219200"/>
          </a:xfrm>
        </p:grpSpPr>
        <p:sp>
          <p:nvSpPr>
            <p:cNvPr id="2808" name="Rectangle 19"/>
            <p:cNvSpPr/>
            <p:nvPr/>
          </p:nvSpPr>
          <p:spPr>
            <a:xfrm>
              <a:off x="1143000" y="0"/>
              <a:ext cx="1219200" cy="1014825"/>
            </a:xfrm>
            <a:prstGeom prst="rect">
              <a:avLst/>
            </a:prstGeom>
            <a:solidFill>
              <a:srgbClr val="66CC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09" name="Rectangle 19"/>
            <p:cNvSpPr/>
            <p:nvPr/>
          </p:nvSpPr>
          <p:spPr>
            <a:xfrm>
              <a:off x="2590800" y="0"/>
              <a:ext cx="1143001" cy="1014825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10" name="Right Arrow 20"/>
            <p:cNvSpPr/>
            <p:nvPr/>
          </p:nvSpPr>
          <p:spPr>
            <a:xfrm>
              <a:off x="-1" y="-1"/>
              <a:ext cx="465365" cy="101482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11" name="Right Arrow 53"/>
            <p:cNvSpPr/>
            <p:nvPr/>
          </p:nvSpPr>
          <p:spPr>
            <a:xfrm>
              <a:off x="1364180" y="164885"/>
              <a:ext cx="464620" cy="67698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A85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12" name="Right Arrow 22"/>
            <p:cNvSpPr/>
            <p:nvPr/>
          </p:nvSpPr>
          <p:spPr>
            <a:xfrm>
              <a:off x="2658835" y="180415"/>
              <a:ext cx="465365" cy="67655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7BB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13" name="Oval 55"/>
            <p:cNvSpPr/>
            <p:nvPr/>
          </p:nvSpPr>
          <p:spPr>
            <a:xfrm>
              <a:off x="1921118" y="405871"/>
              <a:ext cx="233181" cy="202937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14" name="Rectangle 56"/>
            <p:cNvSpPr/>
            <p:nvPr/>
          </p:nvSpPr>
          <p:spPr>
            <a:xfrm>
              <a:off x="930977" y="-1"/>
              <a:ext cx="212023" cy="1014679"/>
            </a:xfrm>
            <a:prstGeom prst="rect">
              <a:avLst/>
            </a:prstGeom>
            <a:solidFill>
              <a:srgbClr val="A6A6A6"/>
            </a:solidFill>
            <a:ln w="12700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15" name="Oval 57"/>
            <p:cNvSpPr/>
            <p:nvPr/>
          </p:nvSpPr>
          <p:spPr>
            <a:xfrm>
              <a:off x="1748020" y="98297"/>
              <a:ext cx="233181" cy="202937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16" name="Oval 58"/>
            <p:cNvSpPr/>
            <p:nvPr/>
          </p:nvSpPr>
          <p:spPr>
            <a:xfrm>
              <a:off x="1748020" y="743569"/>
              <a:ext cx="233181" cy="202937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17" name="Rectangle 59"/>
            <p:cNvSpPr/>
            <p:nvPr/>
          </p:nvSpPr>
          <p:spPr>
            <a:xfrm>
              <a:off x="2326571" y="-1"/>
              <a:ext cx="264228" cy="1014679"/>
            </a:xfrm>
            <a:prstGeom prst="rect">
              <a:avLst/>
            </a:prstGeom>
            <a:solidFill>
              <a:srgbClr val="808000"/>
            </a:solidFill>
            <a:ln w="12700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18" name="Straight Arrow Connector 39"/>
            <p:cNvSpPr/>
            <p:nvPr/>
          </p:nvSpPr>
          <p:spPr>
            <a:xfrm>
              <a:off x="2227042" y="201555"/>
              <a:ext cx="232683" cy="1410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19" name="Straight Arrow Connector 40"/>
            <p:cNvSpPr/>
            <p:nvPr/>
          </p:nvSpPr>
          <p:spPr>
            <a:xfrm>
              <a:off x="2218443" y="517277"/>
              <a:ext cx="232683" cy="1410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20" name="Straight Arrow Connector 41"/>
            <p:cNvSpPr/>
            <p:nvPr/>
          </p:nvSpPr>
          <p:spPr>
            <a:xfrm>
              <a:off x="2209800" y="848035"/>
              <a:ext cx="232683" cy="1410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21" name="Oval 63"/>
            <p:cNvSpPr/>
            <p:nvPr/>
          </p:nvSpPr>
          <p:spPr>
            <a:xfrm>
              <a:off x="3117146" y="68174"/>
              <a:ext cx="388055" cy="337697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22" name="Oval 64"/>
            <p:cNvSpPr/>
            <p:nvPr/>
          </p:nvSpPr>
          <p:spPr>
            <a:xfrm>
              <a:off x="3174022" y="608806"/>
              <a:ext cx="388055" cy="337699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23" name="Rectangle 65"/>
            <p:cNvSpPr/>
            <p:nvPr/>
          </p:nvSpPr>
          <p:spPr>
            <a:xfrm>
              <a:off x="3722170" y="-1"/>
              <a:ext cx="388053" cy="1014679"/>
            </a:xfrm>
            <a:prstGeom prst="rect">
              <a:avLst/>
            </a:prstGeom>
            <a:solidFill>
              <a:srgbClr val="6D6D6D"/>
            </a:solidFill>
            <a:ln w="12700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24" name="Straight Arrow Connector 42"/>
            <p:cNvSpPr/>
            <p:nvPr/>
          </p:nvSpPr>
          <p:spPr>
            <a:xfrm>
              <a:off x="3645352" y="172892"/>
              <a:ext cx="232683" cy="1410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25" name="Straight Arrow Connector 53"/>
            <p:cNvSpPr/>
            <p:nvPr/>
          </p:nvSpPr>
          <p:spPr>
            <a:xfrm>
              <a:off x="3645352" y="834412"/>
              <a:ext cx="232683" cy="1410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26" name="Straight Arrow Connector 54"/>
            <p:cNvSpPr/>
            <p:nvPr/>
          </p:nvSpPr>
          <p:spPr>
            <a:xfrm>
              <a:off x="3645352" y="534292"/>
              <a:ext cx="232683" cy="1410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27" name="Straight Connector 56"/>
            <p:cNvSpPr/>
            <p:nvPr/>
          </p:nvSpPr>
          <p:spPr>
            <a:xfrm flipH="1" flipV="1">
              <a:off x="698045" y="539830"/>
              <a:ext cx="232682" cy="141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28" name="Straight Connector 59"/>
            <p:cNvSpPr/>
            <p:nvPr/>
          </p:nvSpPr>
          <p:spPr>
            <a:xfrm flipH="1" flipV="1">
              <a:off x="4110717" y="541241"/>
              <a:ext cx="232682" cy="141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29" name="Straight Connector 60"/>
            <p:cNvSpPr/>
            <p:nvPr/>
          </p:nvSpPr>
          <p:spPr>
            <a:xfrm flipH="1" flipV="1">
              <a:off x="698047" y="1216380"/>
              <a:ext cx="542925" cy="141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30" name="Straight Connector 61"/>
            <p:cNvSpPr/>
            <p:nvPr/>
          </p:nvSpPr>
          <p:spPr>
            <a:xfrm flipH="1" flipV="1">
              <a:off x="2094140" y="1217790"/>
              <a:ext cx="620484" cy="141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31" name="Straight Connector 62"/>
            <p:cNvSpPr/>
            <p:nvPr/>
          </p:nvSpPr>
          <p:spPr>
            <a:xfrm flipH="1" flipV="1">
              <a:off x="3800473" y="1217790"/>
              <a:ext cx="542928" cy="141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32" name="Straight Connector 63"/>
            <p:cNvSpPr/>
            <p:nvPr/>
          </p:nvSpPr>
          <p:spPr>
            <a:xfrm flipV="1">
              <a:off x="698044" y="541241"/>
              <a:ext cx="4" cy="67655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33" name="Straight Connector 66"/>
            <p:cNvSpPr/>
            <p:nvPr/>
          </p:nvSpPr>
          <p:spPr>
            <a:xfrm flipV="1">
              <a:off x="4343394" y="541240"/>
              <a:ext cx="4" cy="67655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34" name="Straight Connector 71"/>
            <p:cNvSpPr/>
            <p:nvPr/>
          </p:nvSpPr>
          <p:spPr>
            <a:xfrm flipV="1">
              <a:off x="2403573" y="1015529"/>
              <a:ext cx="1617" cy="202966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35" name="Straight Arrow Connector 39"/>
            <p:cNvSpPr/>
            <p:nvPr/>
          </p:nvSpPr>
          <p:spPr>
            <a:xfrm>
              <a:off x="1062717" y="192505"/>
              <a:ext cx="232683" cy="1410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36" name="Straight Arrow Connector 40"/>
            <p:cNvSpPr/>
            <p:nvPr/>
          </p:nvSpPr>
          <p:spPr>
            <a:xfrm>
              <a:off x="1054118" y="508227"/>
              <a:ext cx="232683" cy="1410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37" name="Straight Arrow Connector 41"/>
            <p:cNvSpPr/>
            <p:nvPr/>
          </p:nvSpPr>
          <p:spPr>
            <a:xfrm>
              <a:off x="1045474" y="838985"/>
              <a:ext cx="232683" cy="1410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839" name="TextBox 83"/>
          <p:cNvSpPr txBox="1"/>
          <p:nvPr/>
        </p:nvSpPr>
        <p:spPr>
          <a:xfrm>
            <a:off x="4876800" y="4655403"/>
            <a:ext cx="4114800" cy="815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600" b="0">
                <a:solidFill>
                  <a:srgbClr val="FFFFFF"/>
                </a:solidFill>
              </a:defRPr>
            </a:pPr>
            <a:r>
              <a:t>3D self-assembly =&gt; A LOT easier</a:t>
            </a:r>
          </a:p>
          <a:p>
            <a:pPr algn="ctr">
              <a:defRPr sz="1600" b="0">
                <a:solidFill>
                  <a:srgbClr val="FFFFFF"/>
                </a:solidFill>
              </a:defRPr>
            </a:pPr>
            <a:endParaRPr/>
          </a:p>
          <a:p>
            <a:pPr algn="ctr">
              <a:defRPr sz="1600" b="0">
                <a:solidFill>
                  <a:srgbClr val="FFFFFF"/>
                </a:solidFill>
              </a:defRPr>
            </a:pPr>
            <a:r>
              <a:t>Layer material selection =&gt; More difficult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1" name="Rectangle 2"/>
          <p:cNvSpPr txBox="1">
            <a:spLocks noGrp="1"/>
          </p:cNvSpPr>
          <p:nvPr>
            <p:ph type="title"/>
          </p:nvPr>
        </p:nvSpPr>
        <p:spPr>
          <a:xfrm>
            <a:off x="152400" y="152400"/>
            <a:ext cx="8686800" cy="381000"/>
          </a:xfrm>
          <a:prstGeom prst="rect">
            <a:avLst/>
          </a:prstGeom>
        </p:spPr>
        <p:txBody>
          <a:bodyPr/>
          <a:lstStyle>
            <a:lvl1pPr defTabSz="438911">
              <a:defRPr sz="2112">
                <a:effectLst>
                  <a:outerShdw blurRad="36576" dist="36576" dir="2700000" rotWithShape="0">
                    <a:srgbClr val="000000"/>
                  </a:outerShdw>
                </a:effectLst>
              </a:defRPr>
            </a:lvl1pPr>
          </a:lstStyle>
          <a:p>
            <a:r>
              <a:t>How well are Multi-junction / Tandem PV Cells actually doing?</a:t>
            </a:r>
          </a:p>
        </p:txBody>
      </p:sp>
      <p:pic>
        <p:nvPicPr>
          <p:cNvPr id="284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40862" y="-18364200"/>
            <a:ext cx="6606276" cy="4320612"/>
          </a:xfrm>
          <a:prstGeom prst="rect">
            <a:avLst/>
          </a:prstGeom>
          <a:ln w="12700">
            <a:miter lim="400000"/>
          </a:ln>
        </p:spPr>
      </p:pic>
      <p:sp>
        <p:nvSpPr>
          <p:cNvPr id="2843" name="Rectangle 3"/>
          <p:cNvSpPr txBox="1"/>
          <p:nvPr/>
        </p:nvSpPr>
        <p:spPr>
          <a:xfrm>
            <a:off x="101593" y="5981420"/>
            <a:ext cx="891540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Enlarging that part of the NREL chart (and its relevant key):</a:t>
            </a:r>
          </a:p>
        </p:txBody>
      </p:sp>
      <p:sp>
        <p:nvSpPr>
          <p:cNvPr id="2844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3187700" y="850900"/>
            <a:ext cx="4255995" cy="381000"/>
          </a:xfrm>
          <a:prstGeom prst="rect">
            <a:avLst/>
          </a:prstGeom>
        </p:spPr>
        <p:txBody>
          <a:bodyPr/>
          <a:lstStyle>
            <a:lvl1pPr algn="ctr" defTabSz="457200">
              <a:spcBef>
                <a:spcPts val="400"/>
              </a:spcBef>
              <a:defRPr sz="1800">
                <a:solidFill>
                  <a:srgbClr val="FF40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Emerging Multi-junction / Tandem PV</a:t>
            </a:r>
          </a:p>
        </p:txBody>
      </p:sp>
      <p:pic>
        <p:nvPicPr>
          <p:cNvPr id="284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1578" y="1736369"/>
            <a:ext cx="5715001" cy="3886201"/>
          </a:xfrm>
          <a:prstGeom prst="rect">
            <a:avLst/>
          </a:prstGeom>
          <a:ln w="12700">
            <a:miter lim="400000"/>
          </a:ln>
        </p:spPr>
      </p:pic>
      <p:sp>
        <p:nvSpPr>
          <p:cNvPr id="2846" name="Oval 6"/>
          <p:cNvSpPr/>
          <p:nvPr/>
        </p:nvSpPr>
        <p:spPr>
          <a:xfrm>
            <a:off x="4312770" y="2161836"/>
            <a:ext cx="2451849" cy="1125165"/>
          </a:xfrm>
          <a:prstGeom prst="ellipse">
            <a:avLst/>
          </a:prstGeom>
          <a:ln w="57150">
            <a:solidFill>
              <a:srgbClr val="F573FC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47" name="Straight Connector 19"/>
          <p:cNvSpPr/>
          <p:nvPr/>
        </p:nvSpPr>
        <p:spPr>
          <a:xfrm>
            <a:off x="5092700" y="1282699"/>
            <a:ext cx="445994" cy="879137"/>
          </a:xfrm>
          <a:prstGeom prst="line">
            <a:avLst/>
          </a:prstGeom>
          <a:solidFill>
            <a:schemeClr val="accent1"/>
          </a:solidFill>
          <a:ln w="57150">
            <a:solidFill>
              <a:srgbClr val="F573FC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9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296041" y="4559631"/>
            <a:ext cx="8389263" cy="2130997"/>
          </a:xfrm>
          <a:prstGeom prst="rect">
            <a:avLst/>
          </a:prstGeom>
        </p:spPr>
        <p:txBody>
          <a:bodyPr/>
          <a:lstStyle/>
          <a:p>
            <a:pPr defTabSz="457200">
              <a:spcBef>
                <a:spcPts val="400"/>
              </a:spcBef>
              <a:defRPr sz="1800" b="1"/>
            </a:pPr>
            <a:r>
              <a:t>Reading off values called out on the chart's right margin:</a:t>
            </a:r>
          </a:p>
          <a:p>
            <a:pPr defTabSz="457200">
              <a:spcBef>
                <a:spcPts val="400"/>
              </a:spcBef>
              <a:defRPr sz="1200"/>
            </a:pPr>
            <a:endParaRPr/>
          </a:p>
          <a:p>
            <a:pPr marL="0" lvl="1" indent="640896" defTabSz="457200">
              <a:spcBef>
                <a:spcPts val="400"/>
              </a:spcBef>
              <a:buSzTx/>
              <a:buNone/>
              <a:defRPr sz="1800"/>
            </a:pPr>
            <a:r>
              <a:t>Multi-junction / Tandem PV's are approaching 50% efficiency</a:t>
            </a:r>
          </a:p>
          <a:p>
            <a:pPr defTabSz="457200">
              <a:spcBef>
                <a:spcPts val="400"/>
              </a:spcBef>
              <a:defRPr sz="1200"/>
            </a:pPr>
            <a:endParaRPr/>
          </a:p>
          <a:p>
            <a:pPr marL="0" lvl="2" indent="1085850" defTabSz="457200">
              <a:spcBef>
                <a:spcPts val="400"/>
              </a:spcBef>
              <a:buSzTx/>
              <a:buNone/>
              <a:defRPr sz="1800"/>
            </a:pPr>
            <a:r>
              <a:t>But NOT the near 100% efficiencies one might expect</a:t>
            </a:r>
          </a:p>
          <a:p>
            <a:pPr marL="0" lvl="2" indent="1085850" defTabSz="457200">
              <a:spcBef>
                <a:spcPts val="400"/>
              </a:spcBef>
              <a:buSzTx/>
              <a:buNone/>
              <a:defRPr sz="1200"/>
            </a:pPr>
            <a:endParaRPr/>
          </a:p>
          <a:p>
            <a:pPr marL="0" lvl="3" indent="1577339" defTabSz="457200">
              <a:spcBef>
                <a:spcPts val="400"/>
              </a:spcBef>
              <a:buSzTx/>
              <a:buNone/>
              <a:defRPr sz="1800"/>
            </a:pPr>
            <a:r>
              <a:t>if "butt-kicking" wastage of light energy were TOTALLY eliminated!</a:t>
            </a:r>
          </a:p>
        </p:txBody>
      </p:sp>
      <p:sp>
        <p:nvSpPr>
          <p:cNvPr id="2850" name="Rectangle 2"/>
          <p:cNvSpPr txBox="1">
            <a:spLocks noGrp="1"/>
          </p:cNvSpPr>
          <p:nvPr>
            <p:ph type="title"/>
          </p:nvPr>
        </p:nvSpPr>
        <p:spPr>
          <a:xfrm>
            <a:off x="152400" y="152400"/>
            <a:ext cx="8686800" cy="533400"/>
          </a:xfrm>
          <a:prstGeom prst="rect">
            <a:avLst/>
          </a:prstGeom>
        </p:spPr>
        <p:txBody>
          <a:bodyPr/>
          <a:lstStyle>
            <a:lvl1pPr defTabSz="457200"/>
          </a:lstStyle>
          <a:p>
            <a:r>
              <a:t>NREL data on Multi-junction / Tandem PV cells (~ 1992 - 2016):</a:t>
            </a:r>
          </a:p>
        </p:txBody>
      </p:sp>
      <p:pic>
        <p:nvPicPr>
          <p:cNvPr id="285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40862" y="-18364200"/>
            <a:ext cx="6606276" cy="4320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2" name="NREL Research PVs 2016 - Tandem.jpg" descr="NREL Research PVs 2016 - Tandem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7563" y="782178"/>
            <a:ext cx="7272266" cy="35367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55" name="Group"/>
          <p:cNvGrpSpPr/>
          <p:nvPr/>
        </p:nvGrpSpPr>
        <p:grpSpPr>
          <a:xfrm>
            <a:off x="339690" y="1025490"/>
            <a:ext cx="2876432" cy="1883081"/>
            <a:chOff x="0" y="0"/>
            <a:chExt cx="2876431" cy="1883080"/>
          </a:xfrm>
        </p:grpSpPr>
        <p:sp>
          <p:nvSpPr>
            <p:cNvPr id="2853" name="Rectangle"/>
            <p:cNvSpPr/>
            <p:nvPr/>
          </p:nvSpPr>
          <p:spPr>
            <a:xfrm>
              <a:off x="0" y="0"/>
              <a:ext cx="2876432" cy="1883081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2854" name="NREL Research PVs 2016 - Tandem Key.jpg" descr="NREL Research PVs 2016 - Tandem Key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8478" y="30765"/>
              <a:ext cx="2839475" cy="18215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7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http://www.greenrhinoenergy.com/solar/technologies/pv_concentration.php</a:t>
            </a:r>
          </a:p>
        </p:txBody>
      </p:sp>
      <p:sp>
        <p:nvSpPr>
          <p:cNvPr id="2858" name="Rectangle 2"/>
          <p:cNvSpPr txBox="1">
            <a:spLocks noGrp="1"/>
          </p:cNvSpPr>
          <p:nvPr>
            <p:ph type="title"/>
          </p:nvPr>
        </p:nvSpPr>
        <p:spPr>
          <a:xfrm>
            <a:off x="63500" y="38100"/>
            <a:ext cx="4250231" cy="533400"/>
          </a:xfrm>
          <a:prstGeom prst="rect">
            <a:avLst/>
          </a:prstGeom>
        </p:spPr>
        <p:txBody>
          <a:bodyPr/>
          <a:lstStyle/>
          <a:p>
            <a:pPr lvl="2">
              <a:defRPr sz="2100"/>
            </a:pPr>
            <a:r>
              <a:t>But what's NREL referring to here?</a:t>
            </a:r>
          </a:p>
        </p:txBody>
      </p:sp>
      <p:sp>
        <p:nvSpPr>
          <p:cNvPr id="2859" name="Rectangle 3"/>
          <p:cNvSpPr txBox="1">
            <a:spLocks noGrp="1"/>
          </p:cNvSpPr>
          <p:nvPr>
            <p:ph type="body" idx="1"/>
          </p:nvPr>
        </p:nvSpPr>
        <p:spPr>
          <a:xfrm>
            <a:off x="190500" y="2651382"/>
            <a:ext cx="8763000" cy="2895601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ts val="400"/>
              </a:spcBef>
              <a:defRPr sz="1800">
                <a:solidFill>
                  <a:srgbClr val="FFD9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What are </a:t>
            </a:r>
            <a:r>
              <a:rPr b="1"/>
              <a:t>Concentrator</a:t>
            </a:r>
            <a:r>
              <a:t> Multi-junction PV cells?</a:t>
            </a:r>
          </a:p>
          <a:p>
            <a:pPr algn="ctr">
              <a:spcBef>
                <a:spcPts val="400"/>
              </a:spcBef>
              <a:defRPr sz="600">
                <a:solidFill>
                  <a:srgbClr val="FFD900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algn="ctr">
              <a:spcBef>
                <a:spcPts val="400"/>
              </a:spcBef>
              <a:defRPr sz="1800">
                <a:solidFill>
                  <a:srgbClr val="FFD9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What are </a:t>
            </a:r>
            <a:r>
              <a:rPr b="1"/>
              <a:t>Concentrator</a:t>
            </a:r>
            <a:r>
              <a:t> Thin-Film PV cells?</a:t>
            </a:r>
          </a:p>
          <a:p>
            <a:pPr algn="ctr">
              <a:spcBef>
                <a:spcPts val="400"/>
              </a:spcBef>
              <a:defRPr sz="1800">
                <a:solidFill>
                  <a:srgbClr val="FFD900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200"/>
          </a:p>
          <a:p>
            <a:pPr algn="ctr">
              <a:spcBef>
                <a:spcPts val="400"/>
              </a:spcBef>
              <a:defRPr sz="1800"/>
            </a:pPr>
            <a:r>
              <a:t>It refers to concentrating sunlight on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SMALL</a:t>
            </a:r>
            <a:r>
              <a:t> cells via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LARGE</a:t>
            </a:r>
            <a:r>
              <a:t> lenses or mirrors:</a:t>
            </a:r>
          </a:p>
        </p:txBody>
      </p:sp>
      <p:pic>
        <p:nvPicPr>
          <p:cNvPr id="2860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6600" y="4257899"/>
            <a:ext cx="3160871" cy="2181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1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51400" y="4270091"/>
            <a:ext cx="3160871" cy="2181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64" name="Group"/>
          <p:cNvGrpSpPr/>
          <p:nvPr/>
        </p:nvGrpSpPr>
        <p:grpSpPr>
          <a:xfrm>
            <a:off x="791615" y="718950"/>
            <a:ext cx="2667001" cy="1760407"/>
            <a:chOff x="0" y="0"/>
            <a:chExt cx="2667000" cy="1760405"/>
          </a:xfrm>
        </p:grpSpPr>
        <p:pic>
          <p:nvPicPr>
            <p:cNvPr id="2862" name="Picture 6" descr="Picture 6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667000" cy="17604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63" name="Rectangle 7"/>
            <p:cNvSpPr/>
            <p:nvPr/>
          </p:nvSpPr>
          <p:spPr>
            <a:xfrm>
              <a:off x="999066" y="670652"/>
              <a:ext cx="1600201" cy="1066801"/>
            </a:xfrm>
            <a:prstGeom prst="rect">
              <a:avLst/>
            </a:prstGeom>
            <a:noFill/>
            <a:ln w="57150" cap="flat">
              <a:solidFill>
                <a:srgbClr val="FFD900">
                  <a:alpha val="45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865" name="Rectangle 2"/>
          <p:cNvSpPr txBox="1"/>
          <p:nvPr/>
        </p:nvSpPr>
        <p:spPr>
          <a:xfrm>
            <a:off x="4469562" y="38099"/>
            <a:ext cx="463407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ctr">
            <a:normAutofit/>
          </a:bodyPr>
          <a:lstStyle/>
          <a:p>
            <a:pPr lvl="2" indent="0" algn="ctr">
              <a:defRPr sz="21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Or here (for CIGS thin films)?</a:t>
            </a:r>
          </a:p>
        </p:txBody>
      </p:sp>
      <p:grpSp>
        <p:nvGrpSpPr>
          <p:cNvPr id="2868" name="Group"/>
          <p:cNvGrpSpPr/>
          <p:nvPr/>
        </p:nvGrpSpPr>
        <p:grpSpPr>
          <a:xfrm>
            <a:off x="5438835" y="1068626"/>
            <a:ext cx="2036800" cy="977319"/>
            <a:chOff x="0" y="0"/>
            <a:chExt cx="2036799" cy="977317"/>
          </a:xfrm>
        </p:grpSpPr>
        <p:pic>
          <p:nvPicPr>
            <p:cNvPr id="2866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036800" cy="9773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67" name="Rectangle 7"/>
            <p:cNvSpPr/>
            <p:nvPr/>
          </p:nvSpPr>
          <p:spPr>
            <a:xfrm>
              <a:off x="272768" y="208072"/>
              <a:ext cx="1277947" cy="207105"/>
            </a:xfrm>
            <a:prstGeom prst="rect">
              <a:avLst/>
            </a:prstGeom>
            <a:noFill/>
            <a:ln w="57150" cap="flat">
              <a:solidFill>
                <a:srgbClr val="FFD900">
                  <a:alpha val="45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0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33400"/>
          </a:xfrm>
          <a:prstGeom prst="rect">
            <a:avLst/>
          </a:prstGeom>
        </p:spPr>
        <p:txBody>
          <a:bodyPr/>
          <a:lstStyle/>
          <a:p>
            <a:r>
              <a:t>Why would concentrating sunlight be desirable?</a:t>
            </a:r>
          </a:p>
        </p:txBody>
      </p:sp>
      <p:sp>
        <p:nvSpPr>
          <p:cNvPr id="2871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685800"/>
            <a:ext cx="8915400" cy="6178415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ts val="400"/>
              </a:spcBef>
              <a:defRPr sz="1800" b="1">
                <a:solidFill>
                  <a:srgbClr val="FFD9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Reason #1) </a:t>
            </a:r>
            <a:r>
              <a:rPr b="0"/>
              <a:t>Photovoltaic cells get more efficient as light gets more intense</a:t>
            </a:r>
          </a:p>
          <a:p>
            <a:pPr>
              <a:defRPr sz="8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Revising earlier figure to explicitly depict "traps" created by impurities/flaws:</a:t>
            </a:r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700"/>
            </a:pPr>
            <a:endParaRPr sz="1800"/>
          </a:p>
          <a:p>
            <a:pPr>
              <a:defRPr sz="700"/>
            </a:pPr>
            <a:endParaRPr sz="1800"/>
          </a:p>
          <a:p>
            <a:pPr>
              <a:spcBef>
                <a:spcPts val="400"/>
              </a:spcBef>
              <a:defRPr sz="18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Even the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most</a:t>
            </a:r>
            <a:r>
              <a:t> crystalline /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highest</a:t>
            </a:r>
            <a:r>
              <a:t> purity PV materials have some "traps" (     )</a:t>
            </a:r>
          </a:p>
          <a:p>
            <a:pPr>
              <a:defRPr sz="8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	These reduce the "diffusion length" of wandering holes and electrons</a:t>
            </a:r>
          </a:p>
          <a:p>
            <a:pPr>
              <a:defRPr sz="8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		Reducing number reaching to, and then sorted/pumped by, the electric field</a:t>
            </a:r>
          </a:p>
          <a:p>
            <a:pPr>
              <a:defRPr sz="1200"/>
            </a:pPr>
            <a:endParaRPr/>
          </a:p>
          <a:p>
            <a:pPr>
              <a:spcBef>
                <a:spcPts val="400"/>
              </a:spcBef>
              <a:defRPr sz="1800">
                <a:solidFill>
                  <a:srgbClr val="FFD900"/>
                </a:solidFill>
              </a:defRPr>
            </a:pPr>
            <a:r>
              <a:t>But there are a limited number of "traps" interfering with wandering electrons/holes</a:t>
            </a:r>
          </a:p>
          <a:p>
            <a:pPr>
              <a:defRPr sz="8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	So overwhelm traps by sending in more intense light =&gt; More electrons + holes</a:t>
            </a:r>
          </a:p>
          <a:p>
            <a:pPr marL="0" lvl="1" indent="640896">
              <a:spcBef>
                <a:spcPts val="400"/>
              </a:spcBef>
              <a:buSzTx/>
              <a:buNone/>
              <a:defRPr sz="800"/>
            </a:pPr>
            <a:endParaRPr/>
          </a:p>
          <a:p>
            <a:pPr marL="0" lvl="1" indent="640896">
              <a:spcBef>
                <a:spcPts val="400"/>
              </a:spcBef>
              <a:buSzTx/>
              <a:buNone/>
              <a:defRPr sz="1800"/>
            </a:pPr>
            <a:r>
              <a:t>These </a:t>
            </a:r>
            <a:r>
              <a:rPr b="1">
                <a:latin typeface="Tahoma"/>
                <a:ea typeface="Tahoma"/>
                <a:cs typeface="Tahoma"/>
                <a:sym typeface="Tahoma"/>
              </a:rPr>
              <a:t>saturate</a:t>
            </a:r>
            <a:r>
              <a:t> (fill up) the traps allowing other electrons/holes to pass by!</a:t>
            </a:r>
          </a:p>
        </p:txBody>
      </p:sp>
      <p:grpSp>
        <p:nvGrpSpPr>
          <p:cNvPr id="2874" name="Cloud 89"/>
          <p:cNvGrpSpPr/>
          <p:nvPr/>
        </p:nvGrpSpPr>
        <p:grpSpPr>
          <a:xfrm>
            <a:off x="8062807" y="3560050"/>
            <a:ext cx="186426" cy="131023"/>
            <a:chOff x="0" y="0"/>
            <a:chExt cx="186425" cy="131021"/>
          </a:xfrm>
        </p:grpSpPr>
        <p:sp>
          <p:nvSpPr>
            <p:cNvPr id="2872" name="Shape"/>
            <p:cNvSpPr/>
            <p:nvPr/>
          </p:nvSpPr>
          <p:spPr>
            <a:xfrm>
              <a:off x="0" y="0"/>
              <a:ext cx="186426" cy="131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152A41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3" name="Shape"/>
            <p:cNvSpPr/>
            <p:nvPr/>
          </p:nvSpPr>
          <p:spPr>
            <a:xfrm>
              <a:off x="9466" y="6662"/>
              <a:ext cx="170829" cy="111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909" name="Group 66"/>
          <p:cNvGrpSpPr/>
          <p:nvPr/>
        </p:nvGrpSpPr>
        <p:grpSpPr>
          <a:xfrm>
            <a:off x="1828799" y="1686025"/>
            <a:ext cx="6019802" cy="1466012"/>
            <a:chOff x="0" y="0"/>
            <a:chExt cx="6019800" cy="1466011"/>
          </a:xfrm>
        </p:grpSpPr>
        <p:grpSp>
          <p:nvGrpSpPr>
            <p:cNvPr id="2893" name="Group 40"/>
            <p:cNvGrpSpPr/>
            <p:nvPr/>
          </p:nvGrpSpPr>
          <p:grpSpPr>
            <a:xfrm>
              <a:off x="-1" y="0"/>
              <a:ext cx="6019802" cy="1466012"/>
              <a:chOff x="0" y="0"/>
              <a:chExt cx="6019800" cy="1466011"/>
            </a:xfrm>
          </p:grpSpPr>
          <p:sp>
            <p:nvSpPr>
              <p:cNvPr id="2875" name="Rectangle 112"/>
              <p:cNvSpPr/>
              <p:nvPr/>
            </p:nvSpPr>
            <p:spPr>
              <a:xfrm flipH="1">
                <a:off x="1439971" y="0"/>
                <a:ext cx="2780095" cy="904776"/>
              </a:xfrm>
              <a:prstGeom prst="rect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76" name="Rectangle 150"/>
              <p:cNvSpPr/>
              <p:nvPr/>
            </p:nvSpPr>
            <p:spPr>
              <a:xfrm>
                <a:off x="-1" y="535"/>
                <a:ext cx="1414779" cy="904776"/>
              </a:xfrm>
              <a:prstGeom prst="rect">
                <a:avLst/>
              </a:prstGeom>
              <a:solidFill>
                <a:srgbClr val="6D6D6D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77" name="Left Arrow 157"/>
              <p:cNvSpPr/>
              <p:nvPr/>
            </p:nvSpPr>
            <p:spPr>
              <a:xfrm>
                <a:off x="1090853" y="676532"/>
                <a:ext cx="647849" cy="123379"/>
              </a:xfrm>
              <a:prstGeom prst="leftArrow">
                <a:avLst>
                  <a:gd name="adj1" fmla="val 50000"/>
                  <a:gd name="adj2" fmla="val 49991"/>
                </a:avLst>
              </a:prstGeom>
              <a:solidFill>
                <a:srgbClr val="FFD119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78" name="Rectangle 240"/>
              <p:cNvSpPr/>
              <p:nvPr/>
            </p:nvSpPr>
            <p:spPr>
              <a:xfrm>
                <a:off x="3971513" y="94391"/>
                <a:ext cx="173768" cy="4524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79" name="Cross 29"/>
              <p:cNvSpPr/>
              <p:nvPr/>
            </p:nvSpPr>
            <p:spPr>
              <a:xfrm>
                <a:off x="3998955" y="229471"/>
                <a:ext cx="115846" cy="9047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80" name="Left Arrow 247"/>
              <p:cNvSpPr/>
              <p:nvPr/>
            </p:nvSpPr>
            <p:spPr>
              <a:xfrm>
                <a:off x="4267200" y="94391"/>
                <a:ext cx="558539" cy="161178"/>
              </a:xfrm>
              <a:prstGeom prst="leftArrow">
                <a:avLst>
                  <a:gd name="adj1" fmla="val 50000"/>
                  <a:gd name="adj2" fmla="val 50000"/>
                </a:avLst>
              </a:prstGeom>
              <a:solidFill>
                <a:srgbClr val="FF6600"/>
              </a:solidFill>
              <a:ln w="12700" cap="flat">
                <a:solidFill>
                  <a:srgbClr val="FF993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81" name="Left Arrow 157"/>
              <p:cNvSpPr/>
              <p:nvPr/>
            </p:nvSpPr>
            <p:spPr>
              <a:xfrm>
                <a:off x="1089826" y="488218"/>
                <a:ext cx="647849" cy="123379"/>
              </a:xfrm>
              <a:prstGeom prst="leftArrow">
                <a:avLst>
                  <a:gd name="adj1" fmla="val 50000"/>
                  <a:gd name="adj2" fmla="val 49991"/>
                </a:avLst>
              </a:prstGeom>
              <a:solidFill>
                <a:srgbClr val="FFD119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82" name="Left Arrow 157"/>
              <p:cNvSpPr/>
              <p:nvPr/>
            </p:nvSpPr>
            <p:spPr>
              <a:xfrm>
                <a:off x="1089826" y="295574"/>
                <a:ext cx="647849" cy="123379"/>
              </a:xfrm>
              <a:prstGeom prst="leftArrow">
                <a:avLst>
                  <a:gd name="adj1" fmla="val 50000"/>
                  <a:gd name="adj2" fmla="val 49991"/>
                </a:avLst>
              </a:prstGeom>
              <a:solidFill>
                <a:srgbClr val="FFD119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83" name="Left Arrow 157"/>
              <p:cNvSpPr/>
              <p:nvPr/>
            </p:nvSpPr>
            <p:spPr>
              <a:xfrm>
                <a:off x="1088797" y="107260"/>
                <a:ext cx="647849" cy="123379"/>
              </a:xfrm>
              <a:prstGeom prst="leftArrow">
                <a:avLst>
                  <a:gd name="adj1" fmla="val 50000"/>
                  <a:gd name="adj2" fmla="val 49991"/>
                </a:avLst>
              </a:prstGeom>
              <a:solidFill>
                <a:srgbClr val="FFD119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84" name="TextBox 52"/>
              <p:cNvSpPr txBox="1"/>
              <p:nvPr/>
            </p:nvSpPr>
            <p:spPr>
              <a:xfrm>
                <a:off x="4902723" y="321853"/>
                <a:ext cx="1117078" cy="3073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400" b="0">
                    <a:solidFill>
                      <a:srgbClr val="FFFFFF"/>
                    </a:solidFill>
                  </a:defRPr>
                </a:lvl1pPr>
              </a:lstStyle>
              <a:p>
                <a:r>
                  <a:t>Sunlight in</a:t>
                </a:r>
              </a:p>
            </p:txBody>
          </p:sp>
          <p:sp>
            <p:nvSpPr>
              <p:cNvPr id="2885" name="TextBox 53"/>
              <p:cNvSpPr txBox="1"/>
              <p:nvPr/>
            </p:nvSpPr>
            <p:spPr>
              <a:xfrm>
                <a:off x="806777" y="942771"/>
                <a:ext cx="1303257" cy="3073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400" b="0">
                    <a:solidFill>
                      <a:srgbClr val="FFD900"/>
                    </a:solidFill>
                  </a:defRPr>
                </a:lvl1pPr>
              </a:lstStyle>
              <a:p>
                <a:r>
                  <a:t>Electric Field</a:t>
                </a:r>
              </a:p>
            </p:txBody>
          </p:sp>
          <p:sp>
            <p:nvSpPr>
              <p:cNvPr id="2886" name="TextBox 54"/>
              <p:cNvSpPr txBox="1"/>
              <p:nvPr/>
            </p:nvSpPr>
            <p:spPr>
              <a:xfrm>
                <a:off x="1981200" y="942771"/>
                <a:ext cx="2296212" cy="523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algn="ctr">
                  <a:defRPr sz="1400" b="0">
                    <a:solidFill>
                      <a:srgbClr val="FFFFFF"/>
                    </a:solidFill>
                  </a:defRPr>
                </a:pPr>
                <a:r>
                  <a:t>Light-liberated electrons</a:t>
                </a:r>
              </a:p>
              <a:p>
                <a:pPr algn="ctr">
                  <a:defRPr sz="1400" b="0">
                    <a:solidFill>
                      <a:srgbClr val="FFFFFF"/>
                    </a:solidFill>
                  </a:defRPr>
                </a:pPr>
                <a:r>
                  <a:t>(and bond holes) created</a:t>
                </a:r>
              </a:p>
            </p:txBody>
          </p:sp>
          <p:sp>
            <p:nvSpPr>
              <p:cNvPr id="2887" name="Rectangle 240"/>
              <p:cNvSpPr/>
              <p:nvPr/>
            </p:nvSpPr>
            <p:spPr>
              <a:xfrm>
                <a:off x="3255233" y="610513"/>
                <a:ext cx="173768" cy="4524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88" name="Cross 29"/>
              <p:cNvSpPr/>
              <p:nvPr/>
            </p:nvSpPr>
            <p:spPr>
              <a:xfrm>
                <a:off x="3282674" y="745593"/>
                <a:ext cx="115846" cy="9047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89" name="Rectangle 240"/>
              <p:cNvSpPr/>
              <p:nvPr/>
            </p:nvSpPr>
            <p:spPr>
              <a:xfrm>
                <a:off x="2493233" y="305713"/>
                <a:ext cx="173768" cy="4524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90" name="Cross 29"/>
              <p:cNvSpPr/>
              <p:nvPr/>
            </p:nvSpPr>
            <p:spPr>
              <a:xfrm>
                <a:off x="2520675" y="440793"/>
                <a:ext cx="115846" cy="9047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91" name="Left Arrow 247"/>
              <p:cNvSpPr/>
              <p:nvPr/>
            </p:nvSpPr>
            <p:spPr>
              <a:xfrm>
                <a:off x="3541336" y="653191"/>
                <a:ext cx="1259265" cy="182881"/>
              </a:xfrm>
              <a:prstGeom prst="leftArrow">
                <a:avLst>
                  <a:gd name="adj1" fmla="val 50000"/>
                  <a:gd name="adj2" fmla="val 50000"/>
                </a:avLst>
              </a:prstGeom>
              <a:solidFill>
                <a:srgbClr val="FF6600"/>
              </a:solidFill>
              <a:ln w="12700" cap="flat">
                <a:solidFill>
                  <a:srgbClr val="FF993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92" name="Left Arrow 247"/>
              <p:cNvSpPr/>
              <p:nvPr/>
            </p:nvSpPr>
            <p:spPr>
              <a:xfrm>
                <a:off x="2819400" y="378871"/>
                <a:ext cx="1981200" cy="152401"/>
              </a:xfrm>
              <a:prstGeom prst="leftArrow">
                <a:avLst>
                  <a:gd name="adj1" fmla="val 50000"/>
                  <a:gd name="adj2" fmla="val 50000"/>
                </a:avLst>
              </a:prstGeom>
              <a:solidFill>
                <a:srgbClr val="FF6600"/>
              </a:solidFill>
              <a:ln w="12700" cap="flat">
                <a:solidFill>
                  <a:srgbClr val="FF993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896" name="Cloud 61"/>
            <p:cNvGrpSpPr/>
            <p:nvPr/>
          </p:nvGrpSpPr>
          <p:grpSpPr>
            <a:xfrm>
              <a:off x="2057242" y="552052"/>
              <a:ext cx="186426" cy="143137"/>
              <a:chOff x="0" y="0"/>
              <a:chExt cx="186425" cy="143136"/>
            </a:xfrm>
          </p:grpSpPr>
          <p:sp>
            <p:nvSpPr>
              <p:cNvPr id="2894" name="Shape"/>
              <p:cNvSpPr/>
              <p:nvPr/>
            </p:nvSpPr>
            <p:spPr>
              <a:xfrm>
                <a:off x="0" y="-1"/>
                <a:ext cx="186426" cy="143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0684" extrusionOk="0">
                    <a:moveTo>
                      <a:pt x="1901" y="6800"/>
                    </a:moveTo>
                    <a:cubicBezTo>
                      <a:pt x="1658" y="4397"/>
                      <a:pt x="2907" y="2184"/>
                      <a:pt x="4691" y="1857"/>
                    </a:cubicBezTo>
                    <a:cubicBezTo>
                      <a:pt x="5414" y="1724"/>
                      <a:pt x="6149" y="1922"/>
                      <a:pt x="6778" y="2419"/>
                    </a:cubicBezTo>
                    <a:cubicBezTo>
                      <a:pt x="7445" y="725"/>
                      <a:pt x="9003" y="82"/>
                      <a:pt x="10259" y="981"/>
                    </a:cubicBezTo>
                    <a:cubicBezTo>
                      <a:pt x="10478" y="1139"/>
                      <a:pt x="10680" y="1338"/>
                      <a:pt x="10857" y="1573"/>
                    </a:cubicBezTo>
                    <a:cubicBezTo>
                      <a:pt x="11377" y="169"/>
                      <a:pt x="12642" y="-401"/>
                      <a:pt x="13683" y="299"/>
                    </a:cubicBezTo>
                    <a:cubicBezTo>
                      <a:pt x="13971" y="493"/>
                      <a:pt x="14223" y="774"/>
                      <a:pt x="14418" y="1119"/>
                    </a:cubicBezTo>
                    <a:cubicBezTo>
                      <a:pt x="15255" y="-209"/>
                      <a:pt x="16734" y="-373"/>
                      <a:pt x="17722" y="753"/>
                    </a:cubicBezTo>
                    <a:cubicBezTo>
                      <a:pt x="18137" y="1226"/>
                      <a:pt x="18417" y="1878"/>
                      <a:pt x="18513" y="2598"/>
                    </a:cubicBezTo>
                    <a:cubicBezTo>
                      <a:pt x="19885" y="3102"/>
                      <a:pt x="20694" y="5013"/>
                      <a:pt x="20321" y="6865"/>
                    </a:cubicBezTo>
                    <a:cubicBezTo>
                      <a:pt x="20289" y="7020"/>
                      <a:pt x="20250" y="7173"/>
                      <a:pt x="20203" y="7321"/>
                    </a:cubicBezTo>
                    <a:cubicBezTo>
                      <a:pt x="21303" y="9251"/>
                      <a:pt x="21034" y="12017"/>
                      <a:pt x="19601" y="13499"/>
                    </a:cubicBezTo>
                    <a:cubicBezTo>
                      <a:pt x="19156" y="13961"/>
                      <a:pt x="18629" y="14259"/>
                      <a:pt x="18072" y="14367"/>
                    </a:cubicBezTo>
                    <a:cubicBezTo>
                      <a:pt x="18072" y="16443"/>
                      <a:pt x="16822" y="18126"/>
                      <a:pt x="15280" y="18126"/>
                    </a:cubicBezTo>
                    <a:cubicBezTo>
                      <a:pt x="14757" y="18126"/>
                      <a:pt x="14245" y="17928"/>
                      <a:pt x="13801" y="17556"/>
                    </a:cubicBezTo>
                    <a:cubicBezTo>
                      <a:pt x="13280" y="19883"/>
                      <a:pt x="11460" y="21199"/>
                      <a:pt x="9738" y="20494"/>
                    </a:cubicBezTo>
                    <a:cubicBezTo>
                      <a:pt x="9016" y="20199"/>
                      <a:pt x="8392" y="19574"/>
                      <a:pt x="7973" y="18727"/>
                    </a:cubicBezTo>
                    <a:cubicBezTo>
                      <a:pt x="6209" y="20160"/>
                      <a:pt x="3920" y="19389"/>
                      <a:pt x="2859" y="17004"/>
                    </a:cubicBezTo>
                    <a:cubicBezTo>
                      <a:pt x="2846" y="16974"/>
                      <a:pt x="2833" y="16944"/>
                      <a:pt x="2820" y="16914"/>
                    </a:cubicBezTo>
                    <a:cubicBezTo>
                      <a:pt x="1666" y="17096"/>
                      <a:pt x="620" y="15986"/>
                      <a:pt x="485" y="14435"/>
                    </a:cubicBezTo>
                    <a:cubicBezTo>
                      <a:pt x="412" y="13608"/>
                      <a:pt x="615" y="12780"/>
                      <a:pt x="1038" y="12172"/>
                    </a:cubicBezTo>
                    <a:cubicBezTo>
                      <a:pt x="39" y="11379"/>
                      <a:pt x="-297" y="9639"/>
                      <a:pt x="288" y="8285"/>
                    </a:cubicBezTo>
                    <a:cubicBezTo>
                      <a:pt x="626" y="7504"/>
                      <a:pt x="1218" y="6988"/>
                      <a:pt x="1883" y="6895"/>
                    </a:cubicBezTo>
                    <a:close/>
                  </a:path>
                </a:pathLst>
              </a:custGeom>
              <a:solidFill>
                <a:srgbClr val="152A4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95" name="Shape"/>
              <p:cNvSpPr/>
              <p:nvPr/>
            </p:nvSpPr>
            <p:spPr>
              <a:xfrm>
                <a:off x="9466" y="7278"/>
                <a:ext cx="170829" cy="121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0" y="14010"/>
                    </a:moveTo>
                    <a:cubicBezTo>
                      <a:pt x="899" y="14066"/>
                      <a:pt x="417" y="13902"/>
                      <a:pt x="0" y="13542"/>
                    </a:cubicBezTo>
                    <a:moveTo>
                      <a:pt x="2598" y="19137"/>
                    </a:moveTo>
                    <a:cubicBezTo>
                      <a:pt x="2405" y="19250"/>
                      <a:pt x="2202" y="19325"/>
                      <a:pt x="1994" y="19361"/>
                    </a:cubicBezTo>
                    <a:moveTo>
                      <a:pt x="7802" y="21600"/>
                    </a:moveTo>
                    <a:cubicBezTo>
                      <a:pt x="7657" y="21279"/>
                      <a:pt x="7535" y="20936"/>
                      <a:pt x="7438" y="20577"/>
                    </a:cubicBezTo>
                    <a:moveTo>
                      <a:pt x="14532" y="19050"/>
                    </a:moveTo>
                    <a:cubicBezTo>
                      <a:pt x="14510" y="19430"/>
                      <a:pt x="14462" y="19806"/>
                      <a:pt x="14386" y="20172"/>
                    </a:cubicBezTo>
                    <a:moveTo>
                      <a:pt x="17421" y="12116"/>
                    </a:moveTo>
                    <a:cubicBezTo>
                      <a:pt x="18505" y="12890"/>
                      <a:pt x="19193" y="14504"/>
                      <a:pt x="19193" y="16273"/>
                    </a:cubicBezTo>
                    <a:moveTo>
                      <a:pt x="21600" y="7649"/>
                    </a:moveTo>
                    <a:cubicBezTo>
                      <a:pt x="21423" y="8256"/>
                      <a:pt x="21153" y="8794"/>
                      <a:pt x="20811" y="9222"/>
                    </a:cubicBezTo>
                    <a:moveTo>
                      <a:pt x="19707" y="1814"/>
                    </a:moveTo>
                    <a:cubicBezTo>
                      <a:pt x="19737" y="2059"/>
                      <a:pt x="19751" y="2307"/>
                      <a:pt x="19749" y="2556"/>
                    </a:cubicBezTo>
                    <a:moveTo>
                      <a:pt x="14668" y="947"/>
                    </a:moveTo>
                    <a:cubicBezTo>
                      <a:pt x="14771" y="605"/>
                      <a:pt x="14907" y="286"/>
                      <a:pt x="15073" y="0"/>
                    </a:cubicBezTo>
                    <a:moveTo>
                      <a:pt x="10888" y="1399"/>
                    </a:moveTo>
                    <a:cubicBezTo>
                      <a:pt x="10930" y="1115"/>
                      <a:pt x="10996" y="841"/>
                      <a:pt x="11084" y="582"/>
                    </a:cubicBezTo>
                    <a:moveTo>
                      <a:pt x="6452" y="1676"/>
                    </a:moveTo>
                    <a:cubicBezTo>
                      <a:pt x="6709" y="1897"/>
                      <a:pt x="6947" y="2163"/>
                      <a:pt x="7160" y="2469"/>
                    </a:cubicBezTo>
                    <a:moveTo>
                      <a:pt x="1072" y="7905"/>
                    </a:moveTo>
                    <a:cubicBezTo>
                      <a:pt x="1016" y="7632"/>
                      <a:pt x="974" y="7353"/>
                      <a:pt x="948" y="7071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899" name="Cloud 62"/>
            <p:cNvGrpSpPr/>
            <p:nvPr/>
          </p:nvGrpSpPr>
          <p:grpSpPr>
            <a:xfrm>
              <a:off x="2971642" y="94852"/>
              <a:ext cx="186426" cy="143137"/>
              <a:chOff x="0" y="0"/>
              <a:chExt cx="186425" cy="143136"/>
            </a:xfrm>
          </p:grpSpPr>
          <p:sp>
            <p:nvSpPr>
              <p:cNvPr id="2897" name="Shape"/>
              <p:cNvSpPr/>
              <p:nvPr/>
            </p:nvSpPr>
            <p:spPr>
              <a:xfrm>
                <a:off x="0" y="-1"/>
                <a:ext cx="186426" cy="143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0684" extrusionOk="0">
                    <a:moveTo>
                      <a:pt x="1901" y="6800"/>
                    </a:moveTo>
                    <a:cubicBezTo>
                      <a:pt x="1658" y="4397"/>
                      <a:pt x="2907" y="2184"/>
                      <a:pt x="4691" y="1857"/>
                    </a:cubicBezTo>
                    <a:cubicBezTo>
                      <a:pt x="5414" y="1724"/>
                      <a:pt x="6149" y="1922"/>
                      <a:pt x="6778" y="2419"/>
                    </a:cubicBezTo>
                    <a:cubicBezTo>
                      <a:pt x="7445" y="725"/>
                      <a:pt x="9003" y="82"/>
                      <a:pt x="10259" y="981"/>
                    </a:cubicBezTo>
                    <a:cubicBezTo>
                      <a:pt x="10478" y="1139"/>
                      <a:pt x="10680" y="1338"/>
                      <a:pt x="10857" y="1573"/>
                    </a:cubicBezTo>
                    <a:cubicBezTo>
                      <a:pt x="11377" y="169"/>
                      <a:pt x="12642" y="-401"/>
                      <a:pt x="13683" y="299"/>
                    </a:cubicBezTo>
                    <a:cubicBezTo>
                      <a:pt x="13971" y="493"/>
                      <a:pt x="14223" y="774"/>
                      <a:pt x="14418" y="1119"/>
                    </a:cubicBezTo>
                    <a:cubicBezTo>
                      <a:pt x="15255" y="-209"/>
                      <a:pt x="16734" y="-373"/>
                      <a:pt x="17722" y="753"/>
                    </a:cubicBezTo>
                    <a:cubicBezTo>
                      <a:pt x="18137" y="1226"/>
                      <a:pt x="18417" y="1878"/>
                      <a:pt x="18513" y="2598"/>
                    </a:cubicBezTo>
                    <a:cubicBezTo>
                      <a:pt x="19885" y="3102"/>
                      <a:pt x="20694" y="5013"/>
                      <a:pt x="20321" y="6865"/>
                    </a:cubicBezTo>
                    <a:cubicBezTo>
                      <a:pt x="20289" y="7020"/>
                      <a:pt x="20250" y="7173"/>
                      <a:pt x="20203" y="7321"/>
                    </a:cubicBezTo>
                    <a:cubicBezTo>
                      <a:pt x="21303" y="9251"/>
                      <a:pt x="21034" y="12017"/>
                      <a:pt x="19601" y="13499"/>
                    </a:cubicBezTo>
                    <a:cubicBezTo>
                      <a:pt x="19156" y="13961"/>
                      <a:pt x="18629" y="14259"/>
                      <a:pt x="18072" y="14367"/>
                    </a:cubicBezTo>
                    <a:cubicBezTo>
                      <a:pt x="18072" y="16443"/>
                      <a:pt x="16822" y="18126"/>
                      <a:pt x="15280" y="18126"/>
                    </a:cubicBezTo>
                    <a:cubicBezTo>
                      <a:pt x="14757" y="18126"/>
                      <a:pt x="14245" y="17928"/>
                      <a:pt x="13801" y="17556"/>
                    </a:cubicBezTo>
                    <a:cubicBezTo>
                      <a:pt x="13280" y="19883"/>
                      <a:pt x="11460" y="21199"/>
                      <a:pt x="9738" y="20494"/>
                    </a:cubicBezTo>
                    <a:cubicBezTo>
                      <a:pt x="9016" y="20199"/>
                      <a:pt x="8392" y="19574"/>
                      <a:pt x="7973" y="18727"/>
                    </a:cubicBezTo>
                    <a:cubicBezTo>
                      <a:pt x="6209" y="20160"/>
                      <a:pt x="3920" y="19389"/>
                      <a:pt x="2859" y="17004"/>
                    </a:cubicBezTo>
                    <a:cubicBezTo>
                      <a:pt x="2846" y="16974"/>
                      <a:pt x="2833" y="16944"/>
                      <a:pt x="2820" y="16914"/>
                    </a:cubicBezTo>
                    <a:cubicBezTo>
                      <a:pt x="1666" y="17096"/>
                      <a:pt x="620" y="15986"/>
                      <a:pt x="485" y="14435"/>
                    </a:cubicBezTo>
                    <a:cubicBezTo>
                      <a:pt x="412" y="13608"/>
                      <a:pt x="615" y="12780"/>
                      <a:pt x="1038" y="12172"/>
                    </a:cubicBezTo>
                    <a:cubicBezTo>
                      <a:pt x="39" y="11379"/>
                      <a:pt x="-297" y="9639"/>
                      <a:pt x="288" y="8285"/>
                    </a:cubicBezTo>
                    <a:cubicBezTo>
                      <a:pt x="626" y="7504"/>
                      <a:pt x="1218" y="6988"/>
                      <a:pt x="1883" y="6895"/>
                    </a:cubicBezTo>
                    <a:close/>
                  </a:path>
                </a:pathLst>
              </a:custGeom>
              <a:solidFill>
                <a:srgbClr val="152A4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98" name="Shape"/>
              <p:cNvSpPr/>
              <p:nvPr/>
            </p:nvSpPr>
            <p:spPr>
              <a:xfrm>
                <a:off x="9466" y="7278"/>
                <a:ext cx="170829" cy="121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0" y="14010"/>
                    </a:moveTo>
                    <a:cubicBezTo>
                      <a:pt x="899" y="14066"/>
                      <a:pt x="417" y="13902"/>
                      <a:pt x="0" y="13542"/>
                    </a:cubicBezTo>
                    <a:moveTo>
                      <a:pt x="2598" y="19137"/>
                    </a:moveTo>
                    <a:cubicBezTo>
                      <a:pt x="2405" y="19250"/>
                      <a:pt x="2202" y="19325"/>
                      <a:pt x="1994" y="19361"/>
                    </a:cubicBezTo>
                    <a:moveTo>
                      <a:pt x="7802" y="21600"/>
                    </a:moveTo>
                    <a:cubicBezTo>
                      <a:pt x="7657" y="21279"/>
                      <a:pt x="7535" y="20936"/>
                      <a:pt x="7438" y="20577"/>
                    </a:cubicBezTo>
                    <a:moveTo>
                      <a:pt x="14532" y="19050"/>
                    </a:moveTo>
                    <a:cubicBezTo>
                      <a:pt x="14510" y="19430"/>
                      <a:pt x="14462" y="19806"/>
                      <a:pt x="14386" y="20172"/>
                    </a:cubicBezTo>
                    <a:moveTo>
                      <a:pt x="17421" y="12116"/>
                    </a:moveTo>
                    <a:cubicBezTo>
                      <a:pt x="18505" y="12890"/>
                      <a:pt x="19193" y="14504"/>
                      <a:pt x="19193" y="16273"/>
                    </a:cubicBezTo>
                    <a:moveTo>
                      <a:pt x="21600" y="7649"/>
                    </a:moveTo>
                    <a:cubicBezTo>
                      <a:pt x="21423" y="8256"/>
                      <a:pt x="21153" y="8794"/>
                      <a:pt x="20811" y="9222"/>
                    </a:cubicBezTo>
                    <a:moveTo>
                      <a:pt x="19707" y="1814"/>
                    </a:moveTo>
                    <a:cubicBezTo>
                      <a:pt x="19737" y="2059"/>
                      <a:pt x="19751" y="2307"/>
                      <a:pt x="19749" y="2556"/>
                    </a:cubicBezTo>
                    <a:moveTo>
                      <a:pt x="14668" y="947"/>
                    </a:moveTo>
                    <a:cubicBezTo>
                      <a:pt x="14771" y="605"/>
                      <a:pt x="14907" y="286"/>
                      <a:pt x="15073" y="0"/>
                    </a:cubicBezTo>
                    <a:moveTo>
                      <a:pt x="10888" y="1399"/>
                    </a:moveTo>
                    <a:cubicBezTo>
                      <a:pt x="10930" y="1115"/>
                      <a:pt x="10996" y="841"/>
                      <a:pt x="11084" y="582"/>
                    </a:cubicBezTo>
                    <a:moveTo>
                      <a:pt x="6452" y="1676"/>
                    </a:moveTo>
                    <a:cubicBezTo>
                      <a:pt x="6709" y="1897"/>
                      <a:pt x="6947" y="2163"/>
                      <a:pt x="7160" y="2469"/>
                    </a:cubicBezTo>
                    <a:moveTo>
                      <a:pt x="1072" y="7905"/>
                    </a:moveTo>
                    <a:cubicBezTo>
                      <a:pt x="1016" y="7632"/>
                      <a:pt x="974" y="7353"/>
                      <a:pt x="948" y="7071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902" name="Cloud 63"/>
            <p:cNvGrpSpPr/>
            <p:nvPr/>
          </p:nvGrpSpPr>
          <p:grpSpPr>
            <a:xfrm>
              <a:off x="2785463" y="704452"/>
              <a:ext cx="186427" cy="143137"/>
              <a:chOff x="0" y="0"/>
              <a:chExt cx="186425" cy="143136"/>
            </a:xfrm>
          </p:grpSpPr>
          <p:sp>
            <p:nvSpPr>
              <p:cNvPr id="2900" name="Shape"/>
              <p:cNvSpPr/>
              <p:nvPr/>
            </p:nvSpPr>
            <p:spPr>
              <a:xfrm>
                <a:off x="0" y="-1"/>
                <a:ext cx="186426" cy="143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0684" extrusionOk="0">
                    <a:moveTo>
                      <a:pt x="1901" y="6800"/>
                    </a:moveTo>
                    <a:cubicBezTo>
                      <a:pt x="1658" y="4397"/>
                      <a:pt x="2907" y="2184"/>
                      <a:pt x="4691" y="1857"/>
                    </a:cubicBezTo>
                    <a:cubicBezTo>
                      <a:pt x="5414" y="1724"/>
                      <a:pt x="6149" y="1922"/>
                      <a:pt x="6778" y="2419"/>
                    </a:cubicBezTo>
                    <a:cubicBezTo>
                      <a:pt x="7445" y="725"/>
                      <a:pt x="9003" y="82"/>
                      <a:pt x="10259" y="981"/>
                    </a:cubicBezTo>
                    <a:cubicBezTo>
                      <a:pt x="10478" y="1139"/>
                      <a:pt x="10680" y="1338"/>
                      <a:pt x="10857" y="1573"/>
                    </a:cubicBezTo>
                    <a:cubicBezTo>
                      <a:pt x="11377" y="169"/>
                      <a:pt x="12642" y="-401"/>
                      <a:pt x="13683" y="299"/>
                    </a:cubicBezTo>
                    <a:cubicBezTo>
                      <a:pt x="13971" y="493"/>
                      <a:pt x="14223" y="774"/>
                      <a:pt x="14418" y="1119"/>
                    </a:cubicBezTo>
                    <a:cubicBezTo>
                      <a:pt x="15255" y="-209"/>
                      <a:pt x="16734" y="-373"/>
                      <a:pt x="17722" y="753"/>
                    </a:cubicBezTo>
                    <a:cubicBezTo>
                      <a:pt x="18137" y="1226"/>
                      <a:pt x="18417" y="1878"/>
                      <a:pt x="18513" y="2598"/>
                    </a:cubicBezTo>
                    <a:cubicBezTo>
                      <a:pt x="19885" y="3102"/>
                      <a:pt x="20694" y="5013"/>
                      <a:pt x="20321" y="6865"/>
                    </a:cubicBezTo>
                    <a:cubicBezTo>
                      <a:pt x="20289" y="7020"/>
                      <a:pt x="20250" y="7173"/>
                      <a:pt x="20203" y="7321"/>
                    </a:cubicBezTo>
                    <a:cubicBezTo>
                      <a:pt x="21303" y="9251"/>
                      <a:pt x="21034" y="12017"/>
                      <a:pt x="19601" y="13499"/>
                    </a:cubicBezTo>
                    <a:cubicBezTo>
                      <a:pt x="19156" y="13961"/>
                      <a:pt x="18629" y="14259"/>
                      <a:pt x="18072" y="14367"/>
                    </a:cubicBezTo>
                    <a:cubicBezTo>
                      <a:pt x="18072" y="16443"/>
                      <a:pt x="16822" y="18126"/>
                      <a:pt x="15280" y="18126"/>
                    </a:cubicBezTo>
                    <a:cubicBezTo>
                      <a:pt x="14757" y="18126"/>
                      <a:pt x="14245" y="17928"/>
                      <a:pt x="13801" y="17556"/>
                    </a:cubicBezTo>
                    <a:cubicBezTo>
                      <a:pt x="13280" y="19883"/>
                      <a:pt x="11460" y="21199"/>
                      <a:pt x="9738" y="20494"/>
                    </a:cubicBezTo>
                    <a:cubicBezTo>
                      <a:pt x="9016" y="20199"/>
                      <a:pt x="8392" y="19574"/>
                      <a:pt x="7973" y="18727"/>
                    </a:cubicBezTo>
                    <a:cubicBezTo>
                      <a:pt x="6209" y="20160"/>
                      <a:pt x="3920" y="19389"/>
                      <a:pt x="2859" y="17004"/>
                    </a:cubicBezTo>
                    <a:cubicBezTo>
                      <a:pt x="2846" y="16974"/>
                      <a:pt x="2833" y="16944"/>
                      <a:pt x="2820" y="16914"/>
                    </a:cubicBezTo>
                    <a:cubicBezTo>
                      <a:pt x="1666" y="17096"/>
                      <a:pt x="620" y="15986"/>
                      <a:pt x="485" y="14435"/>
                    </a:cubicBezTo>
                    <a:cubicBezTo>
                      <a:pt x="412" y="13608"/>
                      <a:pt x="615" y="12780"/>
                      <a:pt x="1038" y="12172"/>
                    </a:cubicBezTo>
                    <a:cubicBezTo>
                      <a:pt x="39" y="11379"/>
                      <a:pt x="-297" y="9639"/>
                      <a:pt x="288" y="8285"/>
                    </a:cubicBezTo>
                    <a:cubicBezTo>
                      <a:pt x="626" y="7504"/>
                      <a:pt x="1218" y="6988"/>
                      <a:pt x="1883" y="6895"/>
                    </a:cubicBezTo>
                    <a:close/>
                  </a:path>
                </a:pathLst>
              </a:custGeom>
              <a:solidFill>
                <a:srgbClr val="152A4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01" name="Shape"/>
              <p:cNvSpPr/>
              <p:nvPr/>
            </p:nvSpPr>
            <p:spPr>
              <a:xfrm>
                <a:off x="9466" y="7278"/>
                <a:ext cx="170829" cy="121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0" y="14010"/>
                    </a:moveTo>
                    <a:cubicBezTo>
                      <a:pt x="899" y="14066"/>
                      <a:pt x="417" y="13902"/>
                      <a:pt x="0" y="13542"/>
                    </a:cubicBezTo>
                    <a:moveTo>
                      <a:pt x="2598" y="19137"/>
                    </a:moveTo>
                    <a:cubicBezTo>
                      <a:pt x="2405" y="19250"/>
                      <a:pt x="2202" y="19325"/>
                      <a:pt x="1994" y="19361"/>
                    </a:cubicBezTo>
                    <a:moveTo>
                      <a:pt x="7802" y="21600"/>
                    </a:moveTo>
                    <a:cubicBezTo>
                      <a:pt x="7657" y="21279"/>
                      <a:pt x="7535" y="20936"/>
                      <a:pt x="7438" y="20577"/>
                    </a:cubicBezTo>
                    <a:moveTo>
                      <a:pt x="14532" y="19050"/>
                    </a:moveTo>
                    <a:cubicBezTo>
                      <a:pt x="14510" y="19430"/>
                      <a:pt x="14462" y="19806"/>
                      <a:pt x="14386" y="20172"/>
                    </a:cubicBezTo>
                    <a:moveTo>
                      <a:pt x="17421" y="12116"/>
                    </a:moveTo>
                    <a:cubicBezTo>
                      <a:pt x="18505" y="12890"/>
                      <a:pt x="19193" y="14504"/>
                      <a:pt x="19193" y="16273"/>
                    </a:cubicBezTo>
                    <a:moveTo>
                      <a:pt x="21600" y="7649"/>
                    </a:moveTo>
                    <a:cubicBezTo>
                      <a:pt x="21423" y="8256"/>
                      <a:pt x="21153" y="8794"/>
                      <a:pt x="20811" y="9222"/>
                    </a:cubicBezTo>
                    <a:moveTo>
                      <a:pt x="19707" y="1814"/>
                    </a:moveTo>
                    <a:cubicBezTo>
                      <a:pt x="19737" y="2059"/>
                      <a:pt x="19751" y="2307"/>
                      <a:pt x="19749" y="2556"/>
                    </a:cubicBezTo>
                    <a:moveTo>
                      <a:pt x="14668" y="947"/>
                    </a:moveTo>
                    <a:cubicBezTo>
                      <a:pt x="14771" y="605"/>
                      <a:pt x="14907" y="286"/>
                      <a:pt x="15073" y="0"/>
                    </a:cubicBezTo>
                    <a:moveTo>
                      <a:pt x="10888" y="1399"/>
                    </a:moveTo>
                    <a:cubicBezTo>
                      <a:pt x="10930" y="1115"/>
                      <a:pt x="10996" y="841"/>
                      <a:pt x="11084" y="582"/>
                    </a:cubicBezTo>
                    <a:moveTo>
                      <a:pt x="6452" y="1676"/>
                    </a:moveTo>
                    <a:cubicBezTo>
                      <a:pt x="6709" y="1897"/>
                      <a:pt x="6947" y="2163"/>
                      <a:pt x="7160" y="2469"/>
                    </a:cubicBezTo>
                    <a:moveTo>
                      <a:pt x="1072" y="7905"/>
                    </a:moveTo>
                    <a:cubicBezTo>
                      <a:pt x="1016" y="7632"/>
                      <a:pt x="974" y="7353"/>
                      <a:pt x="948" y="7071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905" name="Cloud 64"/>
            <p:cNvGrpSpPr/>
            <p:nvPr/>
          </p:nvGrpSpPr>
          <p:grpSpPr>
            <a:xfrm>
              <a:off x="1904842" y="94852"/>
              <a:ext cx="186426" cy="143137"/>
              <a:chOff x="0" y="0"/>
              <a:chExt cx="186425" cy="143136"/>
            </a:xfrm>
          </p:grpSpPr>
          <p:sp>
            <p:nvSpPr>
              <p:cNvPr id="2903" name="Shape"/>
              <p:cNvSpPr/>
              <p:nvPr/>
            </p:nvSpPr>
            <p:spPr>
              <a:xfrm>
                <a:off x="0" y="-1"/>
                <a:ext cx="186426" cy="143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0684" extrusionOk="0">
                    <a:moveTo>
                      <a:pt x="1901" y="6800"/>
                    </a:moveTo>
                    <a:cubicBezTo>
                      <a:pt x="1658" y="4397"/>
                      <a:pt x="2907" y="2184"/>
                      <a:pt x="4691" y="1857"/>
                    </a:cubicBezTo>
                    <a:cubicBezTo>
                      <a:pt x="5414" y="1724"/>
                      <a:pt x="6149" y="1922"/>
                      <a:pt x="6778" y="2419"/>
                    </a:cubicBezTo>
                    <a:cubicBezTo>
                      <a:pt x="7445" y="725"/>
                      <a:pt x="9003" y="82"/>
                      <a:pt x="10259" y="981"/>
                    </a:cubicBezTo>
                    <a:cubicBezTo>
                      <a:pt x="10478" y="1139"/>
                      <a:pt x="10680" y="1338"/>
                      <a:pt x="10857" y="1573"/>
                    </a:cubicBezTo>
                    <a:cubicBezTo>
                      <a:pt x="11377" y="169"/>
                      <a:pt x="12642" y="-401"/>
                      <a:pt x="13683" y="299"/>
                    </a:cubicBezTo>
                    <a:cubicBezTo>
                      <a:pt x="13971" y="493"/>
                      <a:pt x="14223" y="774"/>
                      <a:pt x="14418" y="1119"/>
                    </a:cubicBezTo>
                    <a:cubicBezTo>
                      <a:pt x="15255" y="-209"/>
                      <a:pt x="16734" y="-373"/>
                      <a:pt x="17722" y="753"/>
                    </a:cubicBezTo>
                    <a:cubicBezTo>
                      <a:pt x="18137" y="1226"/>
                      <a:pt x="18417" y="1878"/>
                      <a:pt x="18513" y="2598"/>
                    </a:cubicBezTo>
                    <a:cubicBezTo>
                      <a:pt x="19885" y="3102"/>
                      <a:pt x="20694" y="5013"/>
                      <a:pt x="20321" y="6865"/>
                    </a:cubicBezTo>
                    <a:cubicBezTo>
                      <a:pt x="20289" y="7020"/>
                      <a:pt x="20250" y="7173"/>
                      <a:pt x="20203" y="7321"/>
                    </a:cubicBezTo>
                    <a:cubicBezTo>
                      <a:pt x="21303" y="9251"/>
                      <a:pt x="21034" y="12017"/>
                      <a:pt x="19601" y="13499"/>
                    </a:cubicBezTo>
                    <a:cubicBezTo>
                      <a:pt x="19156" y="13961"/>
                      <a:pt x="18629" y="14259"/>
                      <a:pt x="18072" y="14367"/>
                    </a:cubicBezTo>
                    <a:cubicBezTo>
                      <a:pt x="18072" y="16443"/>
                      <a:pt x="16822" y="18126"/>
                      <a:pt x="15280" y="18126"/>
                    </a:cubicBezTo>
                    <a:cubicBezTo>
                      <a:pt x="14757" y="18126"/>
                      <a:pt x="14245" y="17928"/>
                      <a:pt x="13801" y="17556"/>
                    </a:cubicBezTo>
                    <a:cubicBezTo>
                      <a:pt x="13280" y="19883"/>
                      <a:pt x="11460" y="21199"/>
                      <a:pt x="9738" y="20494"/>
                    </a:cubicBezTo>
                    <a:cubicBezTo>
                      <a:pt x="9016" y="20199"/>
                      <a:pt x="8392" y="19574"/>
                      <a:pt x="7973" y="18727"/>
                    </a:cubicBezTo>
                    <a:cubicBezTo>
                      <a:pt x="6209" y="20160"/>
                      <a:pt x="3920" y="19389"/>
                      <a:pt x="2859" y="17004"/>
                    </a:cubicBezTo>
                    <a:cubicBezTo>
                      <a:pt x="2846" y="16974"/>
                      <a:pt x="2833" y="16944"/>
                      <a:pt x="2820" y="16914"/>
                    </a:cubicBezTo>
                    <a:cubicBezTo>
                      <a:pt x="1666" y="17096"/>
                      <a:pt x="620" y="15986"/>
                      <a:pt x="485" y="14435"/>
                    </a:cubicBezTo>
                    <a:cubicBezTo>
                      <a:pt x="412" y="13608"/>
                      <a:pt x="615" y="12780"/>
                      <a:pt x="1038" y="12172"/>
                    </a:cubicBezTo>
                    <a:cubicBezTo>
                      <a:pt x="39" y="11379"/>
                      <a:pt x="-297" y="9639"/>
                      <a:pt x="288" y="8285"/>
                    </a:cubicBezTo>
                    <a:cubicBezTo>
                      <a:pt x="626" y="7504"/>
                      <a:pt x="1218" y="6988"/>
                      <a:pt x="1883" y="6895"/>
                    </a:cubicBezTo>
                    <a:close/>
                  </a:path>
                </a:pathLst>
              </a:custGeom>
              <a:solidFill>
                <a:srgbClr val="152A4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04" name="Shape"/>
              <p:cNvSpPr/>
              <p:nvPr/>
            </p:nvSpPr>
            <p:spPr>
              <a:xfrm>
                <a:off x="9466" y="7278"/>
                <a:ext cx="170829" cy="121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0" y="14010"/>
                    </a:moveTo>
                    <a:cubicBezTo>
                      <a:pt x="899" y="14066"/>
                      <a:pt x="417" y="13902"/>
                      <a:pt x="0" y="13542"/>
                    </a:cubicBezTo>
                    <a:moveTo>
                      <a:pt x="2598" y="19137"/>
                    </a:moveTo>
                    <a:cubicBezTo>
                      <a:pt x="2405" y="19250"/>
                      <a:pt x="2202" y="19325"/>
                      <a:pt x="1994" y="19361"/>
                    </a:cubicBezTo>
                    <a:moveTo>
                      <a:pt x="7802" y="21600"/>
                    </a:moveTo>
                    <a:cubicBezTo>
                      <a:pt x="7657" y="21279"/>
                      <a:pt x="7535" y="20936"/>
                      <a:pt x="7438" y="20577"/>
                    </a:cubicBezTo>
                    <a:moveTo>
                      <a:pt x="14532" y="19050"/>
                    </a:moveTo>
                    <a:cubicBezTo>
                      <a:pt x="14510" y="19430"/>
                      <a:pt x="14462" y="19806"/>
                      <a:pt x="14386" y="20172"/>
                    </a:cubicBezTo>
                    <a:moveTo>
                      <a:pt x="17421" y="12116"/>
                    </a:moveTo>
                    <a:cubicBezTo>
                      <a:pt x="18505" y="12890"/>
                      <a:pt x="19193" y="14504"/>
                      <a:pt x="19193" y="16273"/>
                    </a:cubicBezTo>
                    <a:moveTo>
                      <a:pt x="21600" y="7649"/>
                    </a:moveTo>
                    <a:cubicBezTo>
                      <a:pt x="21423" y="8256"/>
                      <a:pt x="21153" y="8794"/>
                      <a:pt x="20811" y="9222"/>
                    </a:cubicBezTo>
                    <a:moveTo>
                      <a:pt x="19707" y="1814"/>
                    </a:moveTo>
                    <a:cubicBezTo>
                      <a:pt x="19737" y="2059"/>
                      <a:pt x="19751" y="2307"/>
                      <a:pt x="19749" y="2556"/>
                    </a:cubicBezTo>
                    <a:moveTo>
                      <a:pt x="14668" y="947"/>
                    </a:moveTo>
                    <a:cubicBezTo>
                      <a:pt x="14771" y="605"/>
                      <a:pt x="14907" y="286"/>
                      <a:pt x="15073" y="0"/>
                    </a:cubicBezTo>
                    <a:moveTo>
                      <a:pt x="10888" y="1399"/>
                    </a:moveTo>
                    <a:cubicBezTo>
                      <a:pt x="10930" y="1115"/>
                      <a:pt x="10996" y="841"/>
                      <a:pt x="11084" y="582"/>
                    </a:cubicBezTo>
                    <a:moveTo>
                      <a:pt x="6452" y="1676"/>
                    </a:moveTo>
                    <a:cubicBezTo>
                      <a:pt x="6709" y="1897"/>
                      <a:pt x="6947" y="2163"/>
                      <a:pt x="7160" y="2469"/>
                    </a:cubicBezTo>
                    <a:moveTo>
                      <a:pt x="1072" y="7905"/>
                    </a:moveTo>
                    <a:cubicBezTo>
                      <a:pt x="1016" y="7632"/>
                      <a:pt x="974" y="7353"/>
                      <a:pt x="948" y="7071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908" name="Cloud 65"/>
            <p:cNvGrpSpPr/>
            <p:nvPr/>
          </p:nvGrpSpPr>
          <p:grpSpPr>
            <a:xfrm>
              <a:off x="3657442" y="171052"/>
              <a:ext cx="186427" cy="143137"/>
              <a:chOff x="0" y="0"/>
              <a:chExt cx="186425" cy="143136"/>
            </a:xfrm>
          </p:grpSpPr>
          <p:sp>
            <p:nvSpPr>
              <p:cNvPr id="2906" name="Shape"/>
              <p:cNvSpPr/>
              <p:nvPr/>
            </p:nvSpPr>
            <p:spPr>
              <a:xfrm>
                <a:off x="0" y="-1"/>
                <a:ext cx="186426" cy="143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0684" extrusionOk="0">
                    <a:moveTo>
                      <a:pt x="1901" y="6800"/>
                    </a:moveTo>
                    <a:cubicBezTo>
                      <a:pt x="1658" y="4397"/>
                      <a:pt x="2907" y="2184"/>
                      <a:pt x="4691" y="1857"/>
                    </a:cubicBezTo>
                    <a:cubicBezTo>
                      <a:pt x="5414" y="1724"/>
                      <a:pt x="6149" y="1922"/>
                      <a:pt x="6778" y="2419"/>
                    </a:cubicBezTo>
                    <a:cubicBezTo>
                      <a:pt x="7445" y="725"/>
                      <a:pt x="9003" y="82"/>
                      <a:pt x="10259" y="981"/>
                    </a:cubicBezTo>
                    <a:cubicBezTo>
                      <a:pt x="10478" y="1139"/>
                      <a:pt x="10680" y="1338"/>
                      <a:pt x="10857" y="1573"/>
                    </a:cubicBezTo>
                    <a:cubicBezTo>
                      <a:pt x="11377" y="169"/>
                      <a:pt x="12642" y="-401"/>
                      <a:pt x="13683" y="299"/>
                    </a:cubicBezTo>
                    <a:cubicBezTo>
                      <a:pt x="13971" y="493"/>
                      <a:pt x="14223" y="774"/>
                      <a:pt x="14418" y="1119"/>
                    </a:cubicBezTo>
                    <a:cubicBezTo>
                      <a:pt x="15255" y="-209"/>
                      <a:pt x="16734" y="-373"/>
                      <a:pt x="17722" y="753"/>
                    </a:cubicBezTo>
                    <a:cubicBezTo>
                      <a:pt x="18137" y="1226"/>
                      <a:pt x="18417" y="1878"/>
                      <a:pt x="18513" y="2598"/>
                    </a:cubicBezTo>
                    <a:cubicBezTo>
                      <a:pt x="19885" y="3102"/>
                      <a:pt x="20694" y="5013"/>
                      <a:pt x="20321" y="6865"/>
                    </a:cubicBezTo>
                    <a:cubicBezTo>
                      <a:pt x="20289" y="7020"/>
                      <a:pt x="20250" y="7173"/>
                      <a:pt x="20203" y="7321"/>
                    </a:cubicBezTo>
                    <a:cubicBezTo>
                      <a:pt x="21303" y="9251"/>
                      <a:pt x="21034" y="12017"/>
                      <a:pt x="19601" y="13499"/>
                    </a:cubicBezTo>
                    <a:cubicBezTo>
                      <a:pt x="19156" y="13961"/>
                      <a:pt x="18629" y="14259"/>
                      <a:pt x="18072" y="14367"/>
                    </a:cubicBezTo>
                    <a:cubicBezTo>
                      <a:pt x="18072" y="16443"/>
                      <a:pt x="16822" y="18126"/>
                      <a:pt x="15280" y="18126"/>
                    </a:cubicBezTo>
                    <a:cubicBezTo>
                      <a:pt x="14757" y="18126"/>
                      <a:pt x="14245" y="17928"/>
                      <a:pt x="13801" y="17556"/>
                    </a:cubicBezTo>
                    <a:cubicBezTo>
                      <a:pt x="13280" y="19883"/>
                      <a:pt x="11460" y="21199"/>
                      <a:pt x="9738" y="20494"/>
                    </a:cubicBezTo>
                    <a:cubicBezTo>
                      <a:pt x="9016" y="20199"/>
                      <a:pt x="8392" y="19574"/>
                      <a:pt x="7973" y="18727"/>
                    </a:cubicBezTo>
                    <a:cubicBezTo>
                      <a:pt x="6209" y="20160"/>
                      <a:pt x="3920" y="19389"/>
                      <a:pt x="2859" y="17004"/>
                    </a:cubicBezTo>
                    <a:cubicBezTo>
                      <a:pt x="2846" y="16974"/>
                      <a:pt x="2833" y="16944"/>
                      <a:pt x="2820" y="16914"/>
                    </a:cubicBezTo>
                    <a:cubicBezTo>
                      <a:pt x="1666" y="17096"/>
                      <a:pt x="620" y="15986"/>
                      <a:pt x="485" y="14435"/>
                    </a:cubicBezTo>
                    <a:cubicBezTo>
                      <a:pt x="412" y="13608"/>
                      <a:pt x="615" y="12780"/>
                      <a:pt x="1038" y="12172"/>
                    </a:cubicBezTo>
                    <a:cubicBezTo>
                      <a:pt x="39" y="11379"/>
                      <a:pt x="-297" y="9639"/>
                      <a:pt x="288" y="8285"/>
                    </a:cubicBezTo>
                    <a:cubicBezTo>
                      <a:pt x="626" y="7504"/>
                      <a:pt x="1218" y="6988"/>
                      <a:pt x="1883" y="6895"/>
                    </a:cubicBezTo>
                    <a:close/>
                  </a:path>
                </a:pathLst>
              </a:custGeom>
              <a:solidFill>
                <a:srgbClr val="152A4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07" name="Shape"/>
              <p:cNvSpPr/>
              <p:nvPr/>
            </p:nvSpPr>
            <p:spPr>
              <a:xfrm>
                <a:off x="9466" y="7278"/>
                <a:ext cx="170829" cy="121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0" y="14010"/>
                    </a:moveTo>
                    <a:cubicBezTo>
                      <a:pt x="899" y="14066"/>
                      <a:pt x="417" y="13902"/>
                      <a:pt x="0" y="13542"/>
                    </a:cubicBezTo>
                    <a:moveTo>
                      <a:pt x="2598" y="19137"/>
                    </a:moveTo>
                    <a:cubicBezTo>
                      <a:pt x="2405" y="19250"/>
                      <a:pt x="2202" y="19325"/>
                      <a:pt x="1994" y="19361"/>
                    </a:cubicBezTo>
                    <a:moveTo>
                      <a:pt x="7802" y="21600"/>
                    </a:moveTo>
                    <a:cubicBezTo>
                      <a:pt x="7657" y="21279"/>
                      <a:pt x="7535" y="20936"/>
                      <a:pt x="7438" y="20577"/>
                    </a:cubicBezTo>
                    <a:moveTo>
                      <a:pt x="14532" y="19050"/>
                    </a:moveTo>
                    <a:cubicBezTo>
                      <a:pt x="14510" y="19430"/>
                      <a:pt x="14462" y="19806"/>
                      <a:pt x="14386" y="20172"/>
                    </a:cubicBezTo>
                    <a:moveTo>
                      <a:pt x="17421" y="12116"/>
                    </a:moveTo>
                    <a:cubicBezTo>
                      <a:pt x="18505" y="12890"/>
                      <a:pt x="19193" y="14504"/>
                      <a:pt x="19193" y="16273"/>
                    </a:cubicBezTo>
                    <a:moveTo>
                      <a:pt x="21600" y="7649"/>
                    </a:moveTo>
                    <a:cubicBezTo>
                      <a:pt x="21423" y="8256"/>
                      <a:pt x="21153" y="8794"/>
                      <a:pt x="20811" y="9222"/>
                    </a:cubicBezTo>
                    <a:moveTo>
                      <a:pt x="19707" y="1814"/>
                    </a:moveTo>
                    <a:cubicBezTo>
                      <a:pt x="19737" y="2059"/>
                      <a:pt x="19751" y="2307"/>
                      <a:pt x="19749" y="2556"/>
                    </a:cubicBezTo>
                    <a:moveTo>
                      <a:pt x="14668" y="947"/>
                    </a:moveTo>
                    <a:cubicBezTo>
                      <a:pt x="14771" y="605"/>
                      <a:pt x="14907" y="286"/>
                      <a:pt x="15073" y="0"/>
                    </a:cubicBezTo>
                    <a:moveTo>
                      <a:pt x="10888" y="1399"/>
                    </a:moveTo>
                    <a:cubicBezTo>
                      <a:pt x="10930" y="1115"/>
                      <a:pt x="10996" y="841"/>
                      <a:pt x="11084" y="582"/>
                    </a:cubicBezTo>
                    <a:moveTo>
                      <a:pt x="6452" y="1676"/>
                    </a:moveTo>
                    <a:cubicBezTo>
                      <a:pt x="6709" y="1897"/>
                      <a:pt x="6947" y="2163"/>
                      <a:pt x="7160" y="2469"/>
                    </a:cubicBezTo>
                    <a:moveTo>
                      <a:pt x="1072" y="7905"/>
                    </a:moveTo>
                    <a:cubicBezTo>
                      <a:pt x="1016" y="7632"/>
                      <a:pt x="974" y="7353"/>
                      <a:pt x="948" y="7071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1" name="Rectangle 2"/>
          <p:cNvSpPr txBox="1">
            <a:spLocks noGrp="1"/>
          </p:cNvSpPr>
          <p:nvPr>
            <p:ph type="title"/>
          </p:nvPr>
        </p:nvSpPr>
        <p:spPr>
          <a:xfrm>
            <a:off x="304800" y="167053"/>
            <a:ext cx="8534400" cy="654051"/>
          </a:xfrm>
          <a:prstGeom prst="rect">
            <a:avLst/>
          </a:prstGeom>
        </p:spPr>
        <p:txBody>
          <a:bodyPr/>
          <a:lstStyle/>
          <a:p>
            <a:r>
              <a:t>Reason #2 is easier to understand:</a:t>
            </a:r>
          </a:p>
        </p:txBody>
      </p:sp>
      <p:sp>
        <p:nvSpPr>
          <p:cNvPr id="2912" name="Rectangle 3"/>
          <p:cNvSpPr txBox="1">
            <a:spLocks noGrp="1"/>
          </p:cNvSpPr>
          <p:nvPr>
            <p:ph type="body" idx="1"/>
          </p:nvPr>
        </p:nvSpPr>
        <p:spPr>
          <a:xfrm>
            <a:off x="158648" y="978712"/>
            <a:ext cx="8915401" cy="381454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1800"/>
            </a:pPr>
            <a:r>
              <a:t>If the cost per square meter of PV cell &gt;&gt; Cost per square meter of lens or mirror</a:t>
            </a:r>
          </a:p>
          <a:p>
            <a:pPr>
              <a:spcBef>
                <a:spcPts val="400"/>
              </a:spcBef>
              <a:defRPr sz="900"/>
            </a:pPr>
            <a:endParaRPr/>
          </a:p>
          <a:p>
            <a:pPr algn="ctr">
              <a:spcBef>
                <a:spcPts val="400"/>
              </a:spcBef>
              <a:defRPr sz="1800"/>
            </a:pPr>
            <a:r>
              <a:t>(which is VERY likely for complex Multi-junction / Tandem PV cells)</a:t>
            </a:r>
          </a:p>
          <a:p>
            <a:pPr algn="ctr">
              <a:spcBef>
                <a:spcPts val="400"/>
              </a:spcBef>
              <a:defRPr sz="1800" b="1">
                <a:solidFill>
                  <a:srgbClr val="FBC901"/>
                </a:solidFill>
              </a:defRPr>
            </a:pPr>
            <a:endParaRPr/>
          </a:p>
          <a:p>
            <a:pPr algn="ctr">
              <a:spcBef>
                <a:spcPts val="400"/>
              </a:spcBef>
              <a:defRPr sz="1800" b="1">
                <a:solidFill>
                  <a:srgbClr val="FBC901"/>
                </a:solidFill>
              </a:defRPr>
            </a:pPr>
            <a:r>
              <a:t>It's cheaper to buy large lenses / mirrors and combine them with small PV cells</a:t>
            </a:r>
          </a:p>
          <a:p>
            <a:pPr>
              <a:spcBef>
                <a:spcPts val="400"/>
              </a:spcBef>
              <a:defRPr sz="1200"/>
            </a:pPr>
            <a:endParaRPr/>
          </a:p>
          <a:p>
            <a:pPr algn="ctr">
              <a:spcBef>
                <a:spcPts val="400"/>
              </a:spcBef>
              <a:defRPr sz="1800"/>
            </a:pPr>
            <a:r>
              <a:t>You still use all of the light captured by the large lens or mirror</a:t>
            </a:r>
          </a:p>
          <a:p>
            <a:pPr algn="ctr">
              <a:spcBef>
                <a:spcPts val="400"/>
              </a:spcBef>
              <a:defRPr sz="600"/>
            </a:pPr>
            <a:endParaRPr/>
          </a:p>
          <a:p>
            <a:pPr algn="ctr">
              <a:spcBef>
                <a:spcPts val="400"/>
              </a:spcBef>
              <a:defRPr sz="1800"/>
            </a:pPr>
            <a:r>
              <a:t>AND</a:t>
            </a:r>
          </a:p>
          <a:p>
            <a:pPr algn="ctr">
              <a:spcBef>
                <a:spcPts val="400"/>
              </a:spcBef>
              <a:defRPr sz="600"/>
            </a:pPr>
            <a:endParaRPr/>
          </a:p>
          <a:p>
            <a:pPr algn="ctr">
              <a:spcBef>
                <a:spcPts val="400"/>
              </a:spcBef>
              <a:defRPr sz="1800"/>
            </a:pPr>
            <a:r>
              <a:t>You still get benefit of Reason #1 improvement in small cell's efficiency</a:t>
            </a:r>
          </a:p>
          <a:p>
            <a:pPr>
              <a:spcBef>
                <a:spcPts val="400"/>
              </a:spcBef>
              <a:defRPr sz="2600"/>
            </a:pPr>
            <a:endParaRPr/>
          </a:p>
          <a:p>
            <a:pPr>
              <a:spcBef>
                <a:spcPts val="400"/>
              </a:spcBef>
              <a:defRPr sz="1800"/>
            </a:pPr>
            <a:r>
              <a:t>COMPARABLE POWER: Large/expensive array vs. tiny PV cells + cheap lens / mirror</a:t>
            </a:r>
          </a:p>
        </p:txBody>
      </p:sp>
      <p:sp>
        <p:nvSpPr>
          <p:cNvPr id="2913" name="Rectangle 3"/>
          <p:cNvSpPr txBox="1"/>
          <p:nvPr/>
        </p:nvSpPr>
        <p:spPr>
          <a:xfrm>
            <a:off x="2936695" y="5679896"/>
            <a:ext cx="660158" cy="463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>
            <a:lvl1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VS.</a:t>
            </a:r>
          </a:p>
        </p:txBody>
      </p:sp>
      <p:sp>
        <p:nvSpPr>
          <p:cNvPr id="2914" name="Rectangle 3"/>
          <p:cNvSpPr txBox="1"/>
          <p:nvPr/>
        </p:nvSpPr>
        <p:spPr>
          <a:xfrm>
            <a:off x="5831648" y="5679896"/>
            <a:ext cx="660157" cy="463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>
            <a:lvl1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OR</a:t>
            </a:r>
          </a:p>
        </p:txBody>
      </p:sp>
      <p:pic>
        <p:nvPicPr>
          <p:cNvPr id="291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0559" y="5067831"/>
            <a:ext cx="1448189" cy="1199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35298" y="5094452"/>
            <a:ext cx="1448189" cy="1278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24980" y="5045570"/>
            <a:ext cx="1342701" cy="13514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33400"/>
          </a:xfrm>
          <a:prstGeom prst="rect">
            <a:avLst/>
          </a:prstGeom>
        </p:spPr>
        <p:txBody>
          <a:bodyPr/>
          <a:lstStyle/>
          <a:p>
            <a:r>
              <a:t>The solar cell's selective "cliff" is provided by an electric field</a:t>
            </a:r>
          </a:p>
        </p:txBody>
      </p:sp>
      <p:sp>
        <p:nvSpPr>
          <p:cNvPr id="244" name="Rectangle 3"/>
          <p:cNvSpPr txBox="1"/>
          <p:nvPr/>
        </p:nvSpPr>
        <p:spPr>
          <a:xfrm>
            <a:off x="228600" y="685800"/>
            <a:ext cx="8915400" cy="6044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Which WE do NOT have to create by applying an external battery or power supply!</a:t>
            </a:r>
          </a:p>
          <a:p>
            <a:pPr>
              <a:spcBef>
                <a:spcPts val="4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Instead, </a:t>
            </a:r>
            <a:r>
              <a:rPr>
                <a:solidFill>
                  <a:srgbClr val="FFD900"/>
                </a:solidFill>
              </a:rPr>
              <a:t>electric fields </a:t>
            </a:r>
            <a:r>
              <a:t>are naturally generated at the junction between two materials</a:t>
            </a:r>
          </a:p>
          <a:p>
            <a:pPr>
              <a:spcBef>
                <a:spcPts val="400"/>
              </a:spcBef>
              <a:defRPr sz="9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lvl="1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But only if electrons choose to shift from one material to the another</a:t>
            </a: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THIS OCCURS WHEN: Material at right has electrons in energy levels higher than </a:t>
            </a:r>
          </a:p>
          <a:p>
            <a:pPr>
              <a:spcBef>
                <a:spcPts val="40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lvl="1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empty levels in material at left =&gt; Electron moves to new lower energy home!</a:t>
            </a: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defRPr sz="2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algn="ctr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algn="ctr">
              <a:spcBef>
                <a:spcPts val="400"/>
              </a:spcBef>
              <a:defRPr b="0">
                <a:solidFill>
                  <a:srgbClr val="FFD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Negative charge displacement ALSO creates an electric field at the junction</a:t>
            </a:r>
          </a:p>
        </p:txBody>
      </p:sp>
      <p:grpSp>
        <p:nvGrpSpPr>
          <p:cNvPr id="258" name="Group 55"/>
          <p:cNvGrpSpPr/>
          <p:nvPr/>
        </p:nvGrpSpPr>
        <p:grpSpPr>
          <a:xfrm>
            <a:off x="3352799" y="2209799"/>
            <a:ext cx="2286001" cy="924562"/>
            <a:chOff x="0" y="0"/>
            <a:chExt cx="2286000" cy="924560"/>
          </a:xfrm>
        </p:grpSpPr>
        <p:grpSp>
          <p:nvGrpSpPr>
            <p:cNvPr id="253" name="Group 210"/>
            <p:cNvGrpSpPr/>
            <p:nvPr/>
          </p:nvGrpSpPr>
          <p:grpSpPr>
            <a:xfrm>
              <a:off x="-1" y="314960"/>
              <a:ext cx="2286001" cy="609601"/>
              <a:chOff x="0" y="0"/>
              <a:chExt cx="2286000" cy="609600"/>
            </a:xfrm>
          </p:grpSpPr>
          <p:sp>
            <p:nvSpPr>
              <p:cNvPr id="245" name="Rectangle 150"/>
              <p:cNvSpPr/>
              <p:nvPr/>
            </p:nvSpPr>
            <p:spPr>
              <a:xfrm>
                <a:off x="-1" y="0"/>
                <a:ext cx="1143001" cy="609600"/>
              </a:xfrm>
              <a:prstGeom prst="rect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6" name="Rectangle 150"/>
              <p:cNvSpPr/>
              <p:nvPr/>
            </p:nvSpPr>
            <p:spPr>
              <a:xfrm>
                <a:off x="1143000" y="0"/>
                <a:ext cx="1143000" cy="609600"/>
              </a:xfrm>
              <a:prstGeom prst="rect">
                <a:avLst/>
              </a:prstGeom>
              <a:solidFill>
                <a:srgbClr val="6D6D6D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249" name="Group 202"/>
              <p:cNvGrpSpPr/>
              <p:nvPr/>
            </p:nvGrpSpPr>
            <p:grpSpPr>
              <a:xfrm>
                <a:off x="762000" y="182030"/>
                <a:ext cx="178032" cy="193966"/>
                <a:chOff x="0" y="0"/>
                <a:chExt cx="178031" cy="193964"/>
              </a:xfrm>
            </p:grpSpPr>
            <p:sp>
              <p:nvSpPr>
                <p:cNvPr id="247" name="Oval 181"/>
                <p:cNvSpPr/>
                <p:nvPr/>
              </p:nvSpPr>
              <p:spPr>
                <a:xfrm>
                  <a:off x="0" y="-1"/>
                  <a:ext cx="178032" cy="193966"/>
                </a:xfrm>
                <a:prstGeom prst="ellipse">
                  <a:avLst/>
                </a:prstGeom>
                <a:solidFill>
                  <a:srgbClr val="969696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48" name="Straight Connector 100"/>
                <p:cNvSpPr/>
                <p:nvPr/>
              </p:nvSpPr>
              <p:spPr>
                <a:xfrm>
                  <a:off x="34409" y="98783"/>
                  <a:ext cx="109788" cy="1"/>
                </a:xfrm>
                <a:prstGeom prst="line">
                  <a:avLst/>
                </a:prstGeom>
                <a:solidFill>
                  <a:srgbClr val="969696"/>
                </a:solidFill>
                <a:ln w="57150" cap="flat">
                  <a:solidFill>
                    <a:srgbClr val="00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252" name="Group 205"/>
              <p:cNvGrpSpPr/>
              <p:nvPr/>
            </p:nvGrpSpPr>
            <p:grpSpPr>
              <a:xfrm>
                <a:off x="1401849" y="182030"/>
                <a:ext cx="178033" cy="193966"/>
                <a:chOff x="0" y="0"/>
                <a:chExt cx="178031" cy="193964"/>
              </a:xfrm>
            </p:grpSpPr>
            <p:sp>
              <p:nvSpPr>
                <p:cNvPr id="250" name="Oval 145"/>
                <p:cNvSpPr/>
                <p:nvPr/>
              </p:nvSpPr>
              <p:spPr>
                <a:xfrm>
                  <a:off x="0" y="-1"/>
                  <a:ext cx="178032" cy="193966"/>
                </a:xfrm>
                <a:prstGeom prst="ellipse">
                  <a:avLst/>
                </a:prstGeom>
                <a:solidFill>
                  <a:srgbClr val="969696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51" name="Cross 146"/>
                <p:cNvSpPr/>
                <p:nvPr/>
              </p:nvSpPr>
              <p:spPr>
                <a:xfrm>
                  <a:off x="44508" y="51722"/>
                  <a:ext cx="89017" cy="96984"/>
                </a:xfrm>
                <a:prstGeom prst="plus">
                  <a:avLst>
                    <a:gd name="adj" fmla="val 25000"/>
                  </a:avLst>
                </a:prstGeom>
                <a:solidFill>
                  <a:srgbClr val="FF0000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257" name="Group 235"/>
            <p:cNvGrpSpPr/>
            <p:nvPr/>
          </p:nvGrpSpPr>
          <p:grpSpPr>
            <a:xfrm>
              <a:off x="833119" y="0"/>
              <a:ext cx="762001" cy="304801"/>
              <a:chOff x="0" y="0"/>
              <a:chExt cx="762000" cy="304800"/>
            </a:xfrm>
          </p:grpSpPr>
          <p:sp>
            <p:nvSpPr>
              <p:cNvPr id="254" name="Bent Arrow 81"/>
              <p:cNvSpPr/>
              <p:nvPr/>
            </p:nvSpPr>
            <p:spPr>
              <a:xfrm rot="16200000" flipH="1">
                <a:off x="-23282" y="52916"/>
                <a:ext cx="275165" cy="228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12150"/>
                    </a:lnTo>
                    <a:cubicBezTo>
                      <a:pt x="0" y="6931"/>
                      <a:pt x="3515" y="2700"/>
                      <a:pt x="7851" y="2700"/>
                    </a:cubicBezTo>
                    <a:lnTo>
                      <a:pt x="17114" y="2700"/>
                    </a:lnTo>
                    <a:lnTo>
                      <a:pt x="17114" y="0"/>
                    </a:lnTo>
                    <a:lnTo>
                      <a:pt x="21600" y="5400"/>
                    </a:lnTo>
                    <a:lnTo>
                      <a:pt x="17114" y="10800"/>
                    </a:lnTo>
                    <a:lnTo>
                      <a:pt x="17114" y="8100"/>
                    </a:lnTo>
                    <a:lnTo>
                      <a:pt x="7851" y="8100"/>
                    </a:lnTo>
                    <a:cubicBezTo>
                      <a:pt x="5993" y="8100"/>
                      <a:pt x="4486" y="9913"/>
                      <a:pt x="4486" y="12150"/>
                    </a:cubicBezTo>
                    <a:lnTo>
                      <a:pt x="4486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5" name="Straight Connector 82"/>
              <p:cNvSpPr/>
              <p:nvPr/>
            </p:nvSpPr>
            <p:spPr>
              <a:xfrm>
                <a:off x="335279" y="43599"/>
                <a:ext cx="109788" cy="1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6" name="Bent Arrow 83"/>
              <p:cNvSpPr/>
              <p:nvPr/>
            </p:nvSpPr>
            <p:spPr>
              <a:xfrm flipH="1">
                <a:off x="558792" y="-1"/>
                <a:ext cx="203208" cy="268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9185"/>
                    </a:lnTo>
                    <a:cubicBezTo>
                      <a:pt x="0" y="5239"/>
                      <a:pt x="4231" y="2041"/>
                      <a:pt x="9450" y="2041"/>
                    </a:cubicBezTo>
                    <a:lnTo>
                      <a:pt x="16200" y="2041"/>
                    </a:lnTo>
                    <a:lnTo>
                      <a:pt x="16200" y="0"/>
                    </a:lnTo>
                    <a:lnTo>
                      <a:pt x="21600" y="4082"/>
                    </a:lnTo>
                    <a:lnTo>
                      <a:pt x="16200" y="8164"/>
                    </a:lnTo>
                    <a:lnTo>
                      <a:pt x="16200" y="6123"/>
                    </a:lnTo>
                    <a:lnTo>
                      <a:pt x="9450" y="6123"/>
                    </a:lnTo>
                    <a:cubicBezTo>
                      <a:pt x="7213" y="6123"/>
                      <a:pt x="5400" y="7494"/>
                      <a:pt x="5400" y="9185"/>
                    </a:cubicBezTo>
                    <a:lnTo>
                      <a:pt x="540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292" name="Group 147"/>
          <p:cNvGrpSpPr/>
          <p:nvPr/>
        </p:nvGrpSpPr>
        <p:grpSpPr>
          <a:xfrm>
            <a:off x="3276600" y="4317259"/>
            <a:ext cx="2667000" cy="1371624"/>
            <a:chOff x="0" y="0"/>
            <a:chExt cx="2666999" cy="1371622"/>
          </a:xfrm>
        </p:grpSpPr>
        <p:sp>
          <p:nvSpPr>
            <p:cNvPr id="259" name="Line 1032"/>
            <p:cNvSpPr/>
            <p:nvPr/>
          </p:nvSpPr>
          <p:spPr>
            <a:xfrm>
              <a:off x="1474931" y="1242353"/>
              <a:ext cx="1171864" cy="1"/>
            </a:xfrm>
            <a:prstGeom prst="line">
              <a:avLst/>
            </a:prstGeom>
            <a:noFill/>
            <a:ln w="28575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0" name="Line 1033"/>
            <p:cNvSpPr/>
            <p:nvPr/>
          </p:nvSpPr>
          <p:spPr>
            <a:xfrm>
              <a:off x="1474931" y="939886"/>
              <a:ext cx="1171864" cy="1"/>
            </a:xfrm>
            <a:prstGeom prst="line">
              <a:avLst/>
            </a:prstGeom>
            <a:noFill/>
            <a:ln w="28575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1" name="Line 1034"/>
            <p:cNvSpPr/>
            <p:nvPr/>
          </p:nvSpPr>
          <p:spPr>
            <a:xfrm>
              <a:off x="1474931" y="765418"/>
              <a:ext cx="1171864" cy="1"/>
            </a:xfrm>
            <a:prstGeom prst="line">
              <a:avLst/>
            </a:prstGeom>
            <a:noFill/>
            <a:ln w="57150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2" name="Line 1035"/>
            <p:cNvSpPr/>
            <p:nvPr/>
          </p:nvSpPr>
          <p:spPr>
            <a:xfrm>
              <a:off x="1459778" y="548097"/>
              <a:ext cx="1207222" cy="1"/>
            </a:xfrm>
            <a:prstGeom prst="line">
              <a:avLst/>
            </a:prstGeom>
            <a:noFill/>
            <a:ln w="76200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265" name="Group 1053"/>
            <p:cNvGrpSpPr/>
            <p:nvPr/>
          </p:nvGrpSpPr>
          <p:grpSpPr>
            <a:xfrm>
              <a:off x="2030556" y="901553"/>
              <a:ext cx="78293" cy="80455"/>
              <a:chOff x="0" y="0"/>
              <a:chExt cx="78291" cy="80454"/>
            </a:xfrm>
          </p:grpSpPr>
          <p:sp>
            <p:nvSpPr>
              <p:cNvPr id="263" name="Oval 1054"/>
              <p:cNvSpPr/>
              <p:nvPr/>
            </p:nvSpPr>
            <p:spPr>
              <a:xfrm>
                <a:off x="0" y="-1"/>
                <a:ext cx="78292" cy="80456"/>
              </a:xfrm>
              <a:prstGeom prst="ellipse">
                <a:avLst/>
              </a:prstGeom>
              <a:solidFill>
                <a:srgbClr val="00CC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64" name="Line 1055"/>
              <p:cNvSpPr/>
              <p:nvPr/>
            </p:nvSpPr>
            <p:spPr>
              <a:xfrm>
                <a:off x="15223" y="40226"/>
                <a:ext cx="47302" cy="559"/>
              </a:xfrm>
              <a:prstGeom prst="line">
                <a:avLst/>
              </a:prstGeom>
              <a:noFill/>
              <a:ln w="5715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68" name="Group 1056"/>
            <p:cNvGrpSpPr/>
            <p:nvPr/>
          </p:nvGrpSpPr>
          <p:grpSpPr>
            <a:xfrm>
              <a:off x="2030556" y="712621"/>
              <a:ext cx="78293" cy="81359"/>
              <a:chOff x="0" y="0"/>
              <a:chExt cx="78291" cy="81358"/>
            </a:xfrm>
          </p:grpSpPr>
          <p:sp>
            <p:nvSpPr>
              <p:cNvPr id="266" name="Oval 1057"/>
              <p:cNvSpPr/>
              <p:nvPr/>
            </p:nvSpPr>
            <p:spPr>
              <a:xfrm>
                <a:off x="0" y="-1"/>
                <a:ext cx="78292" cy="81360"/>
              </a:xfrm>
              <a:prstGeom prst="ellipse">
                <a:avLst/>
              </a:prstGeom>
              <a:solidFill>
                <a:srgbClr val="00CC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67" name="Line 1058"/>
              <p:cNvSpPr/>
              <p:nvPr/>
            </p:nvSpPr>
            <p:spPr>
              <a:xfrm>
                <a:off x="15223" y="40679"/>
                <a:ext cx="47302" cy="565"/>
              </a:xfrm>
              <a:prstGeom prst="line">
                <a:avLst/>
              </a:prstGeom>
              <a:noFill/>
              <a:ln w="5715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71" name="Group 1059"/>
            <p:cNvGrpSpPr/>
            <p:nvPr/>
          </p:nvGrpSpPr>
          <p:grpSpPr>
            <a:xfrm>
              <a:off x="2030556" y="504706"/>
              <a:ext cx="78293" cy="81359"/>
              <a:chOff x="0" y="0"/>
              <a:chExt cx="78291" cy="81358"/>
            </a:xfrm>
          </p:grpSpPr>
          <p:sp>
            <p:nvSpPr>
              <p:cNvPr id="269" name="Oval 1060"/>
              <p:cNvSpPr/>
              <p:nvPr/>
            </p:nvSpPr>
            <p:spPr>
              <a:xfrm>
                <a:off x="0" y="-1"/>
                <a:ext cx="78292" cy="81360"/>
              </a:xfrm>
              <a:prstGeom prst="ellipse">
                <a:avLst/>
              </a:prstGeom>
              <a:solidFill>
                <a:srgbClr val="00CC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0" name="Line 1061"/>
              <p:cNvSpPr/>
              <p:nvPr/>
            </p:nvSpPr>
            <p:spPr>
              <a:xfrm>
                <a:off x="15223" y="40679"/>
                <a:ext cx="47302" cy="565"/>
              </a:xfrm>
              <a:prstGeom prst="line">
                <a:avLst/>
              </a:prstGeom>
              <a:noFill/>
              <a:ln w="5715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74" name="Group 1044"/>
            <p:cNvGrpSpPr/>
            <p:nvPr/>
          </p:nvGrpSpPr>
          <p:grpSpPr>
            <a:xfrm>
              <a:off x="2030556" y="1204385"/>
              <a:ext cx="78293" cy="81359"/>
              <a:chOff x="0" y="0"/>
              <a:chExt cx="78291" cy="81358"/>
            </a:xfrm>
          </p:grpSpPr>
          <p:sp>
            <p:nvSpPr>
              <p:cNvPr id="272" name="Oval 1045"/>
              <p:cNvSpPr/>
              <p:nvPr/>
            </p:nvSpPr>
            <p:spPr>
              <a:xfrm>
                <a:off x="0" y="-1"/>
                <a:ext cx="78292" cy="81360"/>
              </a:xfrm>
              <a:prstGeom prst="ellipse">
                <a:avLst/>
              </a:prstGeom>
              <a:solidFill>
                <a:srgbClr val="00CC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3" name="Line 1046"/>
              <p:cNvSpPr/>
              <p:nvPr/>
            </p:nvSpPr>
            <p:spPr>
              <a:xfrm>
                <a:off x="15223" y="40679"/>
                <a:ext cx="47302" cy="565"/>
              </a:xfrm>
              <a:prstGeom prst="line">
                <a:avLst/>
              </a:prstGeom>
              <a:noFill/>
              <a:ln w="5715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275" name="Line 1032"/>
            <p:cNvSpPr/>
            <p:nvPr/>
          </p:nvSpPr>
          <p:spPr>
            <a:xfrm>
              <a:off x="15153" y="1328231"/>
              <a:ext cx="1171864" cy="1"/>
            </a:xfrm>
            <a:prstGeom prst="line">
              <a:avLst/>
            </a:prstGeom>
            <a:noFill/>
            <a:ln w="28575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6" name="Line 1033"/>
            <p:cNvSpPr/>
            <p:nvPr/>
          </p:nvSpPr>
          <p:spPr>
            <a:xfrm>
              <a:off x="15153" y="1025764"/>
              <a:ext cx="1171864" cy="1"/>
            </a:xfrm>
            <a:prstGeom prst="line">
              <a:avLst/>
            </a:prstGeom>
            <a:noFill/>
            <a:ln w="28575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7" name="Line 1034"/>
            <p:cNvSpPr/>
            <p:nvPr/>
          </p:nvSpPr>
          <p:spPr>
            <a:xfrm>
              <a:off x="15153" y="895591"/>
              <a:ext cx="1171864" cy="1"/>
            </a:xfrm>
            <a:prstGeom prst="line">
              <a:avLst/>
            </a:prstGeom>
            <a:noFill/>
            <a:ln w="57150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8" name="Line 1035"/>
            <p:cNvSpPr/>
            <p:nvPr/>
          </p:nvSpPr>
          <p:spPr>
            <a:xfrm>
              <a:off x="0" y="755108"/>
              <a:ext cx="1207221" cy="1"/>
            </a:xfrm>
            <a:prstGeom prst="line">
              <a:avLst/>
            </a:prstGeom>
            <a:noFill/>
            <a:ln w="76200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281" name="Group 1053"/>
            <p:cNvGrpSpPr/>
            <p:nvPr/>
          </p:nvGrpSpPr>
          <p:grpSpPr>
            <a:xfrm>
              <a:off x="570778" y="964831"/>
              <a:ext cx="78293" cy="80455"/>
              <a:chOff x="0" y="0"/>
              <a:chExt cx="78291" cy="80454"/>
            </a:xfrm>
          </p:grpSpPr>
          <p:sp>
            <p:nvSpPr>
              <p:cNvPr id="279" name="Oval 1054"/>
              <p:cNvSpPr/>
              <p:nvPr/>
            </p:nvSpPr>
            <p:spPr>
              <a:xfrm>
                <a:off x="0" y="-1"/>
                <a:ext cx="78292" cy="80456"/>
              </a:xfrm>
              <a:prstGeom prst="ellipse">
                <a:avLst/>
              </a:prstGeom>
              <a:solidFill>
                <a:srgbClr val="00CC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0" name="Line 1055"/>
              <p:cNvSpPr/>
              <p:nvPr/>
            </p:nvSpPr>
            <p:spPr>
              <a:xfrm>
                <a:off x="15223" y="40226"/>
                <a:ext cx="47302" cy="559"/>
              </a:xfrm>
              <a:prstGeom prst="line">
                <a:avLst/>
              </a:prstGeom>
              <a:noFill/>
              <a:ln w="5715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84" name="Group 1056"/>
            <p:cNvGrpSpPr/>
            <p:nvPr/>
          </p:nvGrpSpPr>
          <p:grpSpPr>
            <a:xfrm>
              <a:off x="570778" y="842794"/>
              <a:ext cx="78293" cy="81359"/>
              <a:chOff x="0" y="0"/>
              <a:chExt cx="78291" cy="81358"/>
            </a:xfrm>
          </p:grpSpPr>
          <p:sp>
            <p:nvSpPr>
              <p:cNvPr id="282" name="Oval 1057"/>
              <p:cNvSpPr/>
              <p:nvPr/>
            </p:nvSpPr>
            <p:spPr>
              <a:xfrm>
                <a:off x="0" y="-1"/>
                <a:ext cx="78292" cy="81360"/>
              </a:xfrm>
              <a:prstGeom prst="ellipse">
                <a:avLst/>
              </a:prstGeom>
              <a:solidFill>
                <a:srgbClr val="00CC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3" name="Line 1058"/>
              <p:cNvSpPr/>
              <p:nvPr/>
            </p:nvSpPr>
            <p:spPr>
              <a:xfrm>
                <a:off x="15223" y="40679"/>
                <a:ext cx="47302" cy="565"/>
              </a:xfrm>
              <a:prstGeom prst="line">
                <a:avLst/>
              </a:prstGeom>
              <a:noFill/>
              <a:ln w="5715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87" name="Group 1044"/>
            <p:cNvGrpSpPr/>
            <p:nvPr/>
          </p:nvGrpSpPr>
          <p:grpSpPr>
            <a:xfrm>
              <a:off x="570778" y="1290264"/>
              <a:ext cx="78293" cy="81359"/>
              <a:chOff x="0" y="0"/>
              <a:chExt cx="78291" cy="81358"/>
            </a:xfrm>
          </p:grpSpPr>
          <p:sp>
            <p:nvSpPr>
              <p:cNvPr id="285" name="Oval 1045"/>
              <p:cNvSpPr/>
              <p:nvPr/>
            </p:nvSpPr>
            <p:spPr>
              <a:xfrm>
                <a:off x="0" y="-1"/>
                <a:ext cx="78292" cy="81360"/>
              </a:xfrm>
              <a:prstGeom prst="ellipse">
                <a:avLst/>
              </a:prstGeom>
              <a:solidFill>
                <a:srgbClr val="00CC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6" name="Line 1046"/>
              <p:cNvSpPr/>
              <p:nvPr/>
            </p:nvSpPr>
            <p:spPr>
              <a:xfrm>
                <a:off x="15223" y="40679"/>
                <a:ext cx="47302" cy="565"/>
              </a:xfrm>
              <a:prstGeom prst="line">
                <a:avLst/>
              </a:prstGeom>
              <a:noFill/>
              <a:ln w="5715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91" name="Curved Right Arrow 228"/>
            <p:cNvGrpSpPr/>
            <p:nvPr/>
          </p:nvGrpSpPr>
          <p:grpSpPr>
            <a:xfrm>
              <a:off x="531681" y="0"/>
              <a:ext cx="1560806" cy="610897"/>
              <a:chOff x="0" y="0"/>
              <a:chExt cx="1560804" cy="610896"/>
            </a:xfrm>
          </p:grpSpPr>
          <p:sp>
            <p:nvSpPr>
              <p:cNvPr id="288" name="Shape"/>
              <p:cNvSpPr/>
              <p:nvPr/>
            </p:nvSpPr>
            <p:spPr>
              <a:xfrm rot="4933801">
                <a:off x="575786" y="-454266"/>
                <a:ext cx="409233" cy="1519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0" h="21600" extrusionOk="0">
                    <a:moveTo>
                      <a:pt x="1" y="9866"/>
                    </a:moveTo>
                    <a:cubicBezTo>
                      <a:pt x="1" y="14365"/>
                      <a:pt x="6420" y="18294"/>
                      <a:pt x="15608" y="19418"/>
                    </a:cubicBezTo>
                    <a:lnTo>
                      <a:pt x="15608" y="18691"/>
                    </a:lnTo>
                    <a:lnTo>
                      <a:pt x="20810" y="20459"/>
                    </a:lnTo>
                    <a:lnTo>
                      <a:pt x="15608" y="21600"/>
                    </a:lnTo>
                    <a:lnTo>
                      <a:pt x="15608" y="20873"/>
                    </a:lnTo>
                    <a:lnTo>
                      <a:pt x="15608" y="20873"/>
                    </a:lnTo>
                    <a:cubicBezTo>
                      <a:pt x="6420" y="19748"/>
                      <a:pt x="1" y="15819"/>
                      <a:pt x="1" y="11321"/>
                    </a:cubicBezTo>
                    <a:close/>
                    <a:moveTo>
                      <a:pt x="20810" y="1455"/>
                    </a:moveTo>
                    <a:cubicBezTo>
                      <a:pt x="9913" y="1455"/>
                      <a:pt x="861" y="5441"/>
                      <a:pt x="57" y="10593"/>
                    </a:cubicBezTo>
                    <a:cubicBezTo>
                      <a:pt x="-790" y="5159"/>
                      <a:pt x="7814" y="429"/>
                      <a:pt x="19276" y="27"/>
                    </a:cubicBezTo>
                    <a:cubicBezTo>
                      <a:pt x="19786" y="9"/>
                      <a:pt x="20298" y="0"/>
                      <a:pt x="208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9" name="Shape"/>
              <p:cNvSpPr/>
              <p:nvPr/>
            </p:nvSpPr>
            <p:spPr>
              <a:xfrm rot="4933801">
                <a:off x="959362" y="-119474"/>
                <a:ext cx="409233" cy="745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0" h="21600" extrusionOk="0">
                    <a:moveTo>
                      <a:pt x="20810" y="2967"/>
                    </a:moveTo>
                    <a:cubicBezTo>
                      <a:pt x="9913" y="2967"/>
                      <a:pt x="861" y="11094"/>
                      <a:pt x="57" y="21600"/>
                    </a:cubicBezTo>
                    <a:cubicBezTo>
                      <a:pt x="-790" y="10520"/>
                      <a:pt x="7814" y="874"/>
                      <a:pt x="19276" y="55"/>
                    </a:cubicBezTo>
                    <a:cubicBezTo>
                      <a:pt x="19786" y="18"/>
                      <a:pt x="20298" y="0"/>
                      <a:pt x="20810" y="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0" name="Line"/>
              <p:cNvSpPr/>
              <p:nvPr/>
            </p:nvSpPr>
            <p:spPr>
              <a:xfrm rot="4933801">
                <a:off x="575796" y="-454257"/>
                <a:ext cx="409215" cy="1519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9866"/>
                    </a:moveTo>
                    <a:cubicBezTo>
                      <a:pt x="0" y="14365"/>
                      <a:pt x="6663" y="18294"/>
                      <a:pt x="16200" y="19418"/>
                    </a:cubicBezTo>
                    <a:lnTo>
                      <a:pt x="16200" y="18691"/>
                    </a:lnTo>
                    <a:lnTo>
                      <a:pt x="21600" y="20459"/>
                    </a:lnTo>
                    <a:lnTo>
                      <a:pt x="16200" y="21600"/>
                    </a:lnTo>
                    <a:lnTo>
                      <a:pt x="16200" y="20873"/>
                    </a:lnTo>
                    <a:lnTo>
                      <a:pt x="16200" y="20873"/>
                    </a:lnTo>
                    <a:cubicBezTo>
                      <a:pt x="6663" y="19748"/>
                      <a:pt x="0" y="15819"/>
                      <a:pt x="0" y="11321"/>
                    </a:cubicBezTo>
                    <a:lnTo>
                      <a:pt x="0" y="9866"/>
                    </a:lnTo>
                    <a:cubicBezTo>
                      <a:pt x="0" y="4417"/>
                      <a:pt x="9671" y="0"/>
                      <a:pt x="21600" y="0"/>
                    </a:cubicBezTo>
                    <a:lnTo>
                      <a:pt x="21600" y="1455"/>
                    </a:lnTo>
                    <a:cubicBezTo>
                      <a:pt x="10289" y="1455"/>
                      <a:pt x="893" y="5441"/>
                      <a:pt x="59" y="10593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9" name="Rectangle 2"/>
          <p:cNvSpPr txBox="1">
            <a:spLocks noGrp="1"/>
          </p:cNvSpPr>
          <p:nvPr>
            <p:ph type="title"/>
          </p:nvPr>
        </p:nvSpPr>
        <p:spPr>
          <a:xfrm>
            <a:off x="304800" y="147130"/>
            <a:ext cx="8534400" cy="559674"/>
          </a:xfrm>
          <a:prstGeom prst="rect">
            <a:avLst/>
          </a:prstGeom>
        </p:spPr>
        <p:txBody>
          <a:bodyPr/>
          <a:lstStyle/>
          <a:p>
            <a:r>
              <a:t>The big problem with concentrators? The sun won't sit still!</a:t>
            </a:r>
          </a:p>
        </p:txBody>
      </p:sp>
      <p:sp>
        <p:nvSpPr>
          <p:cNvPr id="2920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209448" y="902512"/>
            <a:ext cx="8915401" cy="654051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defRPr sz="1800"/>
            </a:lvl1pPr>
          </a:lstStyle>
          <a:p>
            <a:r>
              <a:t>And when it moves off lens / mirror axis, light no longer concentrates on the PV cell</a:t>
            </a:r>
          </a:p>
        </p:txBody>
      </p:sp>
      <p:sp>
        <p:nvSpPr>
          <p:cNvPr id="2921" name="Rectangle 3"/>
          <p:cNvSpPr txBox="1"/>
          <p:nvPr/>
        </p:nvSpPr>
        <p:spPr>
          <a:xfrm>
            <a:off x="305968" y="3042126"/>
            <a:ext cx="8915401" cy="1334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RESULT: The whole </a:t>
            </a:r>
            <a:r>
              <a:rPr b="1"/>
              <a:t>ASSEMBLY </a:t>
            </a:r>
            <a:r>
              <a:t>of PV cell PLUS lens / mirror must track the sun: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lvl="1" indent="640896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Tilting East to West (minute by minute) EVERY DAY </a:t>
            </a:r>
          </a:p>
          <a:p>
            <a:pPr lvl="1" indent="640896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lvl="2" indent="1085850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AND tilting more SOUTHWARD during (northern hemisphere) winter</a:t>
            </a:r>
          </a:p>
        </p:txBody>
      </p:sp>
      <p:pic>
        <p:nvPicPr>
          <p:cNvPr id="292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06670" y="1377447"/>
            <a:ext cx="1552455" cy="1359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8750" y="4348675"/>
            <a:ext cx="1552455" cy="1423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84140" y="4334381"/>
            <a:ext cx="1718977" cy="1423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03350" y="1333015"/>
            <a:ext cx="1532945" cy="1499067"/>
          </a:xfrm>
          <a:prstGeom prst="rect">
            <a:avLst/>
          </a:prstGeom>
          <a:ln w="12700">
            <a:miter lim="400000"/>
          </a:ln>
        </p:spPr>
      </p:pic>
      <p:sp>
        <p:nvSpPr>
          <p:cNvPr id="2926" name="Rectangle 3"/>
          <p:cNvSpPr txBox="1"/>
          <p:nvPr/>
        </p:nvSpPr>
        <p:spPr>
          <a:xfrm>
            <a:off x="57048" y="5901238"/>
            <a:ext cx="8915401" cy="906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/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i="1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Likely demolishing the cost advantage of Concentration + Tandem PV cells!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400" i="1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700" i="1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(at least until a tilt-proof concentrator is invented)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" name="Rectangle 2"/>
          <p:cNvSpPr txBox="1">
            <a:spLocks noGrp="1"/>
          </p:cNvSpPr>
          <p:nvPr>
            <p:ph type="title"/>
          </p:nvPr>
        </p:nvSpPr>
        <p:spPr>
          <a:xfrm>
            <a:off x="304800" y="2006600"/>
            <a:ext cx="8534400" cy="654050"/>
          </a:xfrm>
          <a:prstGeom prst="rect">
            <a:avLst/>
          </a:prstGeom>
        </p:spPr>
        <p:txBody>
          <a:bodyPr/>
          <a:lstStyle/>
          <a:p>
            <a:r>
              <a:t>Luminescent Solar Concentrators</a:t>
            </a:r>
          </a:p>
        </p:txBody>
      </p:sp>
      <p:sp>
        <p:nvSpPr>
          <p:cNvPr id="2929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1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2932" name="Rectangle 2"/>
          <p:cNvSpPr txBox="1">
            <a:spLocks noGrp="1"/>
          </p:cNvSpPr>
          <p:nvPr>
            <p:ph type="title"/>
          </p:nvPr>
        </p:nvSpPr>
        <p:spPr>
          <a:xfrm>
            <a:off x="355600" y="85705"/>
            <a:ext cx="8534400" cy="569384"/>
          </a:xfrm>
          <a:prstGeom prst="rect">
            <a:avLst/>
          </a:prstGeom>
        </p:spPr>
        <p:txBody>
          <a:bodyPr/>
          <a:lstStyle/>
          <a:p>
            <a:pPr>
              <a:defRPr sz="2200" i="1">
                <a:latin typeface="+mj-lt"/>
                <a:ea typeface="+mj-ea"/>
                <a:cs typeface="+mj-cs"/>
                <a:sym typeface="Arial"/>
              </a:defRPr>
            </a:pPr>
            <a:r>
              <a:t>How to build a concentrator that is at least </a:t>
            </a:r>
            <a:r>
              <a:rPr b="1">
                <a:solidFill>
                  <a:srgbClr val="FBC901"/>
                </a:solidFill>
              </a:rPr>
              <a:t>tilt-resistant</a:t>
            </a:r>
            <a:r>
              <a:t>:</a:t>
            </a:r>
          </a:p>
        </p:txBody>
      </p:sp>
      <p:sp>
        <p:nvSpPr>
          <p:cNvPr id="2933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152400" y="715441"/>
            <a:ext cx="8940800" cy="956730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Imagine a shiny ball-bearing inside a sheet of transparent plastic (seen here edge on)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Think about how different rays of light will bounce off that ball-bearing (</a:t>
            </a:r>
            <a:r>
              <a:rPr b="1"/>
              <a:t>click now</a:t>
            </a:r>
            <a:r>
              <a:t>):</a:t>
            </a:r>
          </a:p>
        </p:txBody>
      </p:sp>
      <p:sp>
        <p:nvSpPr>
          <p:cNvPr id="2934" name="Rectangle 4"/>
          <p:cNvSpPr/>
          <p:nvPr/>
        </p:nvSpPr>
        <p:spPr>
          <a:xfrm>
            <a:off x="1521758" y="4895862"/>
            <a:ext cx="6010633" cy="962173"/>
          </a:xfrm>
          <a:prstGeom prst="rect">
            <a:avLst/>
          </a:prstGeom>
          <a:solidFill>
            <a:srgbClr val="D9D9D9">
              <a:alpha val="16000"/>
            </a:srgbClr>
          </a:solidFill>
          <a:ln>
            <a:solidFill>
              <a:srgbClr val="009595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935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2117" y="5206769"/>
            <a:ext cx="767502" cy="767502"/>
          </a:xfrm>
          <a:prstGeom prst="rect">
            <a:avLst/>
          </a:prstGeom>
          <a:ln w="12700">
            <a:miter lim="400000"/>
          </a:ln>
        </p:spPr>
      </p:pic>
      <p:sp>
        <p:nvSpPr>
          <p:cNvPr id="2936" name="Down Arrow 7"/>
          <p:cNvSpPr/>
          <p:nvPr/>
        </p:nvSpPr>
        <p:spPr>
          <a:xfrm>
            <a:off x="1752489" y="4142754"/>
            <a:ext cx="891976" cy="3506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303"/>
                </a:moveTo>
                <a:lnTo>
                  <a:pt x="5400" y="11303"/>
                </a:lnTo>
                <a:lnTo>
                  <a:pt x="5400" y="0"/>
                </a:lnTo>
                <a:lnTo>
                  <a:pt x="16200" y="0"/>
                </a:lnTo>
                <a:lnTo>
                  <a:pt x="16200" y="11303"/>
                </a:lnTo>
                <a:lnTo>
                  <a:pt x="21600" y="11303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BC901"/>
          </a:solidFill>
          <a:ln>
            <a:solidFill>
              <a:srgbClr val="009595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943" name="Group 26"/>
          <p:cNvGrpSpPr/>
          <p:nvPr/>
        </p:nvGrpSpPr>
        <p:grpSpPr>
          <a:xfrm>
            <a:off x="595863" y="2116655"/>
            <a:ext cx="8360834" cy="4029635"/>
            <a:chOff x="0" y="0"/>
            <a:chExt cx="8360833" cy="4029634"/>
          </a:xfrm>
        </p:grpSpPr>
        <p:sp>
          <p:nvSpPr>
            <p:cNvPr id="2937" name="Straight Arrow Connector 15"/>
            <p:cNvSpPr/>
            <p:nvPr/>
          </p:nvSpPr>
          <p:spPr>
            <a:xfrm flipV="1">
              <a:off x="1682590" y="2789191"/>
              <a:ext cx="188309" cy="459301"/>
            </a:xfrm>
            <a:prstGeom prst="line">
              <a:avLst/>
            </a:prstGeom>
            <a:noFill/>
            <a:ln w="762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38" name="Straight Arrow Connector 16"/>
            <p:cNvSpPr/>
            <p:nvPr/>
          </p:nvSpPr>
          <p:spPr>
            <a:xfrm flipV="1">
              <a:off x="1870897" y="2331279"/>
              <a:ext cx="436075" cy="458607"/>
            </a:xfrm>
            <a:prstGeom prst="line">
              <a:avLst/>
            </a:prstGeom>
            <a:noFill/>
            <a:ln w="762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39" name="Straight Arrow Connector 17"/>
            <p:cNvSpPr/>
            <p:nvPr/>
          </p:nvSpPr>
          <p:spPr>
            <a:xfrm>
              <a:off x="1907034" y="2816513"/>
              <a:ext cx="399938" cy="935543"/>
            </a:xfrm>
            <a:prstGeom prst="line">
              <a:avLst/>
            </a:prstGeom>
            <a:noFill/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40" name="Straight Arrow Connector 18"/>
            <p:cNvSpPr/>
            <p:nvPr/>
          </p:nvSpPr>
          <p:spPr>
            <a:xfrm>
              <a:off x="2318560" y="3752056"/>
              <a:ext cx="199974" cy="277579"/>
            </a:xfrm>
            <a:prstGeom prst="line">
              <a:avLst/>
            </a:prstGeom>
            <a:noFill/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41" name="Straight Arrow Connector 19"/>
            <p:cNvSpPr/>
            <p:nvPr/>
          </p:nvSpPr>
          <p:spPr>
            <a:xfrm flipV="1">
              <a:off x="2291571" y="3418993"/>
              <a:ext cx="182366" cy="340343"/>
            </a:xfrm>
            <a:prstGeom prst="line">
              <a:avLst/>
            </a:prstGeom>
            <a:noFill/>
            <a:ln w="28575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42" name="TextBox 25"/>
            <p:cNvSpPr txBox="1"/>
            <p:nvPr/>
          </p:nvSpPr>
          <p:spPr>
            <a:xfrm>
              <a:off x="-1" y="0"/>
              <a:ext cx="8360835" cy="17161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spcBef>
                  <a:spcPts val="4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r>
                <a:t>A slightly off-center ray will bounce back upward</a:t>
              </a:r>
            </a:p>
            <a:p>
              <a:pPr>
                <a:spcBef>
                  <a:spcPts val="1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r>
                <a:t>	</a:t>
              </a:r>
            </a:p>
            <a:p>
              <a:pPr>
                <a:spcBef>
                  <a:spcPts val="4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r>
                <a:t>	</a:t>
              </a:r>
              <a:r>
                <a:rPr b="1"/>
                <a:t>Most</a:t>
              </a:r>
              <a:r>
                <a:t> of it will escape the top (bending outward according to Snell's Law")</a:t>
              </a:r>
            </a:p>
            <a:p>
              <a:pPr>
                <a:spcBef>
                  <a:spcPts val="4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  <a:p>
              <a:pPr>
                <a:spcBef>
                  <a:spcPts val="4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r>
                <a:t>		But a </a:t>
              </a:r>
              <a:r>
                <a:rPr b="1"/>
                <a:t>little</a:t>
              </a:r>
              <a:r>
                <a:t> will bounce, heading toward the back of the sheet</a:t>
              </a:r>
            </a:p>
            <a:p>
              <a:pPr>
                <a:spcBef>
                  <a:spcPts val="4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  <a:p>
              <a:pPr lvl="3">
                <a:spcBef>
                  <a:spcPts val="4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r>
                <a:t>(And so on and so on. . . getting weaker with each bounce) </a:t>
              </a:r>
              <a:r>
                <a:rPr b="1"/>
                <a:t>click</a:t>
              </a:r>
              <a:r>
                <a:t> </a:t>
              </a:r>
            </a:p>
          </p:txBody>
        </p:sp>
      </p:grpSp>
      <p:grpSp>
        <p:nvGrpSpPr>
          <p:cNvPr id="2950" name="Group 29"/>
          <p:cNvGrpSpPr/>
          <p:nvPr/>
        </p:nvGrpSpPr>
        <p:grpSpPr>
          <a:xfrm>
            <a:off x="605359" y="2120908"/>
            <a:ext cx="8784167" cy="3971934"/>
            <a:chOff x="0" y="0"/>
            <a:chExt cx="8784166" cy="3971933"/>
          </a:xfrm>
        </p:grpSpPr>
        <p:sp>
          <p:nvSpPr>
            <p:cNvPr id="2944" name="Straight Arrow Connector 9"/>
            <p:cNvSpPr/>
            <p:nvPr/>
          </p:nvSpPr>
          <p:spPr>
            <a:xfrm flipV="1">
              <a:off x="1755325" y="2797477"/>
              <a:ext cx="717559" cy="512559"/>
            </a:xfrm>
            <a:prstGeom prst="line">
              <a:avLst/>
            </a:prstGeom>
            <a:noFill/>
            <a:ln w="762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45" name="Straight Arrow Connector 10"/>
            <p:cNvSpPr/>
            <p:nvPr/>
          </p:nvSpPr>
          <p:spPr>
            <a:xfrm flipV="1">
              <a:off x="2467383" y="2572670"/>
              <a:ext cx="1179390" cy="224461"/>
            </a:xfrm>
            <a:prstGeom prst="line">
              <a:avLst/>
            </a:prstGeom>
            <a:noFill/>
            <a:ln w="5715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46" name="Straight Arrow Connector 11"/>
            <p:cNvSpPr/>
            <p:nvPr/>
          </p:nvSpPr>
          <p:spPr>
            <a:xfrm>
              <a:off x="2484990" y="2796782"/>
              <a:ext cx="1004385" cy="962865"/>
            </a:xfrm>
            <a:prstGeom prst="line">
              <a:avLst/>
            </a:prstGeom>
            <a:noFill/>
            <a:ln w="5715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47" name="Straight Arrow Connector 12"/>
            <p:cNvSpPr/>
            <p:nvPr/>
          </p:nvSpPr>
          <p:spPr>
            <a:xfrm>
              <a:off x="3488981" y="3766926"/>
              <a:ext cx="468163" cy="205008"/>
            </a:xfrm>
            <a:prstGeom prst="line">
              <a:avLst/>
            </a:prstGeom>
            <a:noFill/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48" name="Straight Arrow Connector 13"/>
            <p:cNvSpPr/>
            <p:nvPr/>
          </p:nvSpPr>
          <p:spPr>
            <a:xfrm flipV="1">
              <a:off x="3488980" y="3426585"/>
              <a:ext cx="360215" cy="333065"/>
            </a:xfrm>
            <a:prstGeom prst="line">
              <a:avLst/>
            </a:prstGeom>
            <a:noFill/>
            <a:ln w="381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49" name="TextBox 28"/>
            <p:cNvSpPr txBox="1"/>
            <p:nvPr/>
          </p:nvSpPr>
          <p:spPr>
            <a:xfrm>
              <a:off x="0" y="0"/>
              <a:ext cx="8784167" cy="17161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spcBef>
                  <a:spcPts val="4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r>
                <a:t>A more off-center ray will also bounce back upward (but more to the side)</a:t>
              </a:r>
            </a:p>
            <a:p>
              <a:pPr>
                <a:spcBef>
                  <a:spcPts val="1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r>
                <a:t>	</a:t>
              </a:r>
            </a:p>
            <a:p>
              <a:pPr>
                <a:spcBef>
                  <a:spcPts val="4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r>
                <a:t>	</a:t>
              </a:r>
              <a:r>
                <a:rPr b="1"/>
                <a:t>Some</a:t>
              </a:r>
              <a:r>
                <a:t> of it will escape the top (bending outward according to Snell's Law")</a:t>
              </a:r>
            </a:p>
            <a:p>
              <a:pPr>
                <a:spcBef>
                  <a:spcPts val="4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  <a:p>
              <a:pPr>
                <a:spcBef>
                  <a:spcPts val="4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r>
                <a:t>		</a:t>
              </a:r>
              <a:r>
                <a:rPr b="1"/>
                <a:t>Some </a:t>
              </a:r>
              <a:r>
                <a:t>of it will bounce, heading toward the back of the sheet </a:t>
              </a:r>
            </a:p>
            <a:p>
              <a:pPr>
                <a:spcBef>
                  <a:spcPts val="4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  <a:p>
              <a:pPr lvl="3">
                <a:spcBef>
                  <a:spcPts val="4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r>
                <a:t>(And so on and so on. . . getting weaker with each bounce) </a:t>
              </a:r>
              <a:r>
                <a:rPr b="1"/>
                <a:t>click</a:t>
              </a:r>
            </a:p>
          </p:txBody>
        </p:sp>
      </p:grpSp>
      <p:grpSp>
        <p:nvGrpSpPr>
          <p:cNvPr id="2955" name="Group 33"/>
          <p:cNvGrpSpPr/>
          <p:nvPr/>
        </p:nvGrpSpPr>
        <p:grpSpPr>
          <a:xfrm>
            <a:off x="596892" y="2127270"/>
            <a:ext cx="8536525" cy="3722302"/>
            <a:chOff x="0" y="0"/>
            <a:chExt cx="8536524" cy="3722300"/>
          </a:xfrm>
        </p:grpSpPr>
        <p:sp>
          <p:nvSpPr>
            <p:cNvPr id="2951" name="Straight Arrow Connector 21"/>
            <p:cNvSpPr/>
            <p:nvPr/>
          </p:nvSpPr>
          <p:spPr>
            <a:xfrm flipV="1">
              <a:off x="1805730" y="2751270"/>
              <a:ext cx="1652016" cy="629803"/>
            </a:xfrm>
            <a:prstGeom prst="line">
              <a:avLst/>
            </a:prstGeom>
            <a:noFill/>
            <a:ln w="762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52" name="Straight Arrow Connector 22"/>
            <p:cNvSpPr/>
            <p:nvPr/>
          </p:nvSpPr>
          <p:spPr>
            <a:xfrm>
              <a:off x="3493334" y="2759432"/>
              <a:ext cx="1664561" cy="962869"/>
            </a:xfrm>
            <a:prstGeom prst="line">
              <a:avLst/>
            </a:prstGeom>
            <a:noFill/>
            <a:ln w="762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53" name="Straight Arrow Connector 23"/>
            <p:cNvSpPr/>
            <p:nvPr/>
          </p:nvSpPr>
          <p:spPr>
            <a:xfrm flipV="1">
              <a:off x="5157897" y="2786754"/>
              <a:ext cx="1799099" cy="927383"/>
            </a:xfrm>
            <a:prstGeom prst="line">
              <a:avLst/>
            </a:prstGeom>
            <a:noFill/>
            <a:ln w="7620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54" name="TextBox 32"/>
            <p:cNvSpPr txBox="1"/>
            <p:nvPr/>
          </p:nvSpPr>
          <p:spPr>
            <a:xfrm>
              <a:off x="0" y="-1"/>
              <a:ext cx="8536525" cy="13016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spcBef>
                  <a:spcPts val="4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r>
                <a:t>A very off-center ray will bounce back upward (even </a:t>
              </a:r>
              <a:r>
                <a:rPr b="1"/>
                <a:t>more</a:t>
              </a:r>
              <a:r>
                <a:t> to the side)</a:t>
              </a:r>
            </a:p>
            <a:p>
              <a:pPr>
                <a:spcBef>
                  <a:spcPts val="1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r>
                <a:t>	</a:t>
              </a:r>
            </a:p>
            <a:p>
              <a:pPr>
                <a:spcBef>
                  <a:spcPts val="4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r>
                <a:t>	But </a:t>
              </a:r>
              <a:r>
                <a:rPr b="1"/>
                <a:t>NONE</a:t>
              </a:r>
              <a:r>
                <a:t> of it will escape the front due to </a:t>
              </a:r>
              <a:r>
                <a:rPr b="1">
                  <a:solidFill>
                    <a:srgbClr val="FFCC00"/>
                  </a:solidFill>
                </a:rPr>
                <a:t>total internal reflection</a:t>
              </a:r>
            </a:p>
            <a:p>
              <a:pPr>
                <a:spcBef>
                  <a:spcPts val="4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  <a:p>
              <a:pPr>
                <a:spcBef>
                  <a:spcPts val="4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r>
                <a:t>		</a:t>
              </a:r>
              <a:r>
                <a:rPr b="1"/>
                <a:t>ALL</a:t>
              </a:r>
              <a:r>
                <a:t> of it will ricochet back &amp; forth </a:t>
              </a:r>
              <a:r>
                <a:rPr b="1"/>
                <a:t>until it reaches the sheet's end!</a:t>
              </a:r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2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3" grpId="1" animBg="1" advAuto="0"/>
      <p:bldP spid="2943" grpId="2" animBg="1" advAuto="0"/>
      <p:bldP spid="2950" grpId="3" animBg="1" advAuto="0"/>
      <p:bldP spid="2950" grpId="4" animBg="1" advAuto="0"/>
      <p:bldP spid="2955" grpId="5" animBg="1" advAuto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7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Remember lurking on the bottom of a swimming pool?</a:t>
            </a:r>
          </a:p>
        </p:txBody>
      </p:sp>
      <p:sp>
        <p:nvSpPr>
          <p:cNvPr id="2958" name="Rectangle 3"/>
          <p:cNvSpPr txBox="1">
            <a:spLocks noGrp="1"/>
          </p:cNvSpPr>
          <p:nvPr>
            <p:ph type="body" idx="1"/>
          </p:nvPr>
        </p:nvSpPr>
        <p:spPr>
          <a:xfrm>
            <a:off x="177800" y="829698"/>
            <a:ext cx="8788400" cy="5865467"/>
          </a:xfrm>
          <a:prstGeom prst="rect">
            <a:avLst/>
          </a:prstGeom>
        </p:spPr>
        <p:txBody>
          <a:bodyPr/>
          <a:lstStyle/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From it depths you could see the sky far above</a:t>
            </a:r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558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596033" defTabSz="850391">
              <a:buSzTx/>
              <a:buNone/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But looking to the side, the sky's image mixed with a reflection of the pool's bottom</a:t>
            </a:r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558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2" indent="1009840" defTabSz="850391">
              <a:buSzTx/>
              <a:buNone/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And far to the side, you could see ONLY a reflection of the pool's bottom</a:t>
            </a:r>
          </a:p>
          <a:p>
            <a:pPr marL="0" lvl="2" indent="1009840" defTabSz="850391">
              <a:buSzTx/>
              <a:buNone/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209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860" b="1" i="1">
                <a:solidFill>
                  <a:srgbClr val="FBC901"/>
                </a:solidFill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THAT was total internal reflection:</a:t>
            </a:r>
          </a:p>
          <a:p>
            <a:pPr marL="0" lvl="1" indent="596033" defTabSz="850391">
              <a:buSzTx/>
              <a:buNone/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558" i="1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674" i="1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Where light moving at a glancing angle to an interface</a:t>
            </a:r>
          </a:p>
          <a:p>
            <a:pPr marL="0" lvl="1" indent="596033" algn="ctr" defTabSz="850391">
              <a:buSzTx/>
              <a:buNone/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558" i="1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674" i="1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gets trapped inside the material in which light moves more slowly</a:t>
            </a:r>
          </a:p>
          <a:p>
            <a:pPr marL="0" lvl="2" indent="1009840" algn="ctr" defTabSz="850391">
              <a:buSzTx/>
              <a:buNone/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558" i="1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488" i="1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(i.e., inside the material that has the higher "index of refraction")</a:t>
            </a:r>
          </a:p>
          <a:p>
            <a:pPr marL="0" lvl="3" indent="1466926" defTabSz="850391">
              <a:buSzTx/>
              <a:buNone/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674" b="1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The critical angle for total internal reflection = Sin</a:t>
            </a:r>
            <a:r>
              <a:rPr baseline="31999"/>
              <a:t>-1</a:t>
            </a:r>
            <a:r>
              <a:t> (n</a:t>
            </a:r>
            <a:r>
              <a:rPr baseline="-5999"/>
              <a:t>surrounding </a:t>
            </a:r>
            <a:r>
              <a:t>/ n</a:t>
            </a:r>
            <a:r>
              <a:rPr baseline="-5999"/>
              <a:t>sheet</a:t>
            </a:r>
            <a:r>
              <a:t>)</a:t>
            </a:r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558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596033" defTabSz="850391">
              <a:buSzTx/>
              <a:buNone/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Where </a:t>
            </a:r>
            <a:r>
              <a:rPr b="1"/>
              <a:t>n</a:t>
            </a:r>
            <a:r>
              <a:rPr b="1" baseline="-5999"/>
              <a:t>sheet</a:t>
            </a:r>
            <a:r>
              <a:t> = the transparent sheet or fiber's index of refraction  </a:t>
            </a:r>
          </a:p>
          <a:p>
            <a:pPr marL="0" lvl="1" indent="596033" defTabSz="850391">
              <a:buSzTx/>
              <a:buNone/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558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596033" defTabSz="850391">
              <a:buSzTx/>
              <a:buNone/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And </a:t>
            </a:r>
            <a:r>
              <a:rPr b="1"/>
              <a:t>n</a:t>
            </a:r>
            <a:r>
              <a:rPr b="1" baseline="-5999"/>
              <a:t>surrounding</a:t>
            </a:r>
            <a:r>
              <a:t> = the surrounding material's index of refraction  </a:t>
            </a:r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116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If the sheet / fiber is made of </a:t>
            </a:r>
            <a:r>
              <a:rPr b="1"/>
              <a:t>typical transparent glass or plastic, </a:t>
            </a:r>
            <a:r>
              <a:t>then </a:t>
            </a:r>
            <a:r>
              <a:rPr b="1"/>
              <a:t>n</a:t>
            </a:r>
            <a:r>
              <a:rPr b="1" baseline="-5999"/>
              <a:t>material</a:t>
            </a:r>
            <a:r>
              <a:t> is ~ 1.5</a:t>
            </a:r>
          </a:p>
          <a:p>
            <a:pPr marL="0" lvl="1" indent="596033" defTabSz="850391">
              <a:buSzTx/>
              <a:buNone/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558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596033" defTabSz="850391">
              <a:buSzTx/>
              <a:buNone/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And if the surrounding material is air, </a:t>
            </a:r>
            <a:r>
              <a:rPr b="1"/>
              <a:t>n</a:t>
            </a:r>
            <a:r>
              <a:rPr b="1" baseline="-5999"/>
              <a:t>surrounding</a:t>
            </a:r>
            <a:r>
              <a:t> = 1</a:t>
            </a:r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558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2" indent="1009840" defTabSz="850391">
              <a:buSzTx/>
              <a:buNone/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674" b="1">
                <a:solidFill>
                  <a:srgbClr val="FBC901"/>
                </a:solidFill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In which case, the critical angle for trapping light is about 42 degrees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0" name="Rectangle 2"/>
          <p:cNvSpPr txBox="1">
            <a:spLocks noGrp="1"/>
          </p:cNvSpPr>
          <p:nvPr>
            <p:ph type="title"/>
          </p:nvPr>
        </p:nvSpPr>
        <p:spPr>
          <a:xfrm>
            <a:off x="177800" y="104715"/>
            <a:ext cx="8788400" cy="675218"/>
          </a:xfrm>
          <a:prstGeom prst="rect">
            <a:avLst/>
          </a:prstGeom>
        </p:spPr>
        <p:txBody>
          <a:bodyPr/>
          <a:lstStyle/>
          <a:p>
            <a:pPr>
              <a:defRPr sz="2200" i="1">
                <a:latin typeface="+mj-lt"/>
                <a:ea typeface="+mj-ea"/>
                <a:cs typeface="+mj-cs"/>
                <a:sym typeface="Arial"/>
              </a:defRPr>
            </a:pPr>
            <a:r>
              <a:t>Much/most of light emitted within such a layer </a:t>
            </a:r>
            <a:r>
              <a:rPr b="1"/>
              <a:t>stays within</a:t>
            </a:r>
            <a:r>
              <a:t> that layer</a:t>
            </a:r>
          </a:p>
        </p:txBody>
      </p:sp>
      <p:sp>
        <p:nvSpPr>
          <p:cNvPr id="2961" name="Rectangle 3"/>
          <p:cNvSpPr txBox="1"/>
          <p:nvPr/>
        </p:nvSpPr>
        <p:spPr>
          <a:xfrm>
            <a:off x="151713" y="849813"/>
            <a:ext cx="8788401" cy="429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>
            <a:lvl1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Only light directed toward front &amp; back (into ~ 84 degree wide cones) can escape</a:t>
            </a:r>
          </a:p>
        </p:txBody>
      </p:sp>
      <p:pic>
        <p:nvPicPr>
          <p:cNvPr id="2962" name="12.jpg" descr="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29177" y="3627451"/>
            <a:ext cx="2841774" cy="1720221"/>
          </a:xfrm>
          <a:prstGeom prst="rect">
            <a:avLst/>
          </a:prstGeom>
          <a:ln w="12700">
            <a:miter lim="400000"/>
          </a:ln>
        </p:spPr>
      </p:pic>
      <p:sp>
        <p:nvSpPr>
          <p:cNvPr id="2963" name="Rectangle 5"/>
          <p:cNvSpPr txBox="1"/>
          <p:nvPr/>
        </p:nvSpPr>
        <p:spPr>
          <a:xfrm>
            <a:off x="4212842" y="5588496"/>
            <a:ext cx="4716839" cy="683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Image at is from a tutorial on Fiber Optic Telecommunications:</a:t>
            </a:r>
          </a:p>
          <a:p>
            <a:pPr algn="ctr">
              <a:defRPr sz="40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2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https://www.elprocus.com/basic-elements-of-fiber-optic-communication-system-and-its-working/</a:t>
            </a:r>
          </a:p>
        </p:txBody>
      </p:sp>
      <p:sp>
        <p:nvSpPr>
          <p:cNvPr id="2964" name="Rectangle 3"/>
          <p:cNvSpPr txBox="1"/>
          <p:nvPr/>
        </p:nvSpPr>
        <p:spPr>
          <a:xfrm>
            <a:off x="4169627" y="1786281"/>
            <a:ext cx="4900986" cy="1600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/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Light is similarly trapped within glass fibers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enabling the fiberoptic telecommunication 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underlying CELL PHONES &amp; THE INTERNET</a:t>
            </a:r>
          </a:p>
        </p:txBody>
      </p:sp>
      <p:sp>
        <p:nvSpPr>
          <p:cNvPr id="2965" name="Rectangle 5"/>
          <p:cNvSpPr txBox="1"/>
          <p:nvPr/>
        </p:nvSpPr>
        <p:spPr>
          <a:xfrm>
            <a:off x="340631" y="5310284"/>
            <a:ext cx="3245761" cy="1038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For more info, including a derivation of the critical angle formula, see  Wikipedia's relevant </a:t>
            </a:r>
            <a:r>
              <a:rPr>
                <a:solidFill>
                  <a:srgbClr val="059797"/>
                </a:solidFill>
              </a:rPr>
              <a:t>webpage</a:t>
            </a:r>
            <a:r>
              <a:t>:</a:t>
            </a:r>
          </a:p>
          <a:p>
            <a:pPr algn="ctr">
              <a:defRPr sz="40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2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https://en.wikipedia.org/wiki/Total_internal_reflection</a:t>
            </a:r>
          </a:p>
        </p:txBody>
      </p:sp>
      <p:pic>
        <p:nvPicPr>
          <p:cNvPr id="296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4655" y="1491804"/>
            <a:ext cx="3486361" cy="3212433"/>
          </a:xfrm>
          <a:prstGeom prst="rect">
            <a:avLst/>
          </a:prstGeom>
          <a:ln w="12700">
            <a:miter lim="400000"/>
          </a:ln>
        </p:spPr>
      </p:pic>
      <p:sp>
        <p:nvSpPr>
          <p:cNvPr id="2967" name="Brightness"/>
          <p:cNvSpPr/>
          <p:nvPr/>
        </p:nvSpPr>
        <p:spPr>
          <a:xfrm>
            <a:off x="1851111" y="2784376"/>
            <a:ext cx="433448" cy="454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extrusionOk="0">
                <a:moveTo>
                  <a:pt x="10752" y="0"/>
                </a:moveTo>
                <a:cubicBezTo>
                  <a:pt x="10515" y="0"/>
                  <a:pt x="10318" y="185"/>
                  <a:pt x="10318" y="417"/>
                </a:cubicBezTo>
                <a:lnTo>
                  <a:pt x="10318" y="3322"/>
                </a:lnTo>
                <a:cubicBezTo>
                  <a:pt x="10318" y="3549"/>
                  <a:pt x="10509" y="3739"/>
                  <a:pt x="10752" y="3739"/>
                </a:cubicBezTo>
                <a:cubicBezTo>
                  <a:pt x="10994" y="3739"/>
                  <a:pt x="11185" y="3554"/>
                  <a:pt x="11185" y="3322"/>
                </a:cubicBezTo>
                <a:lnTo>
                  <a:pt x="11185" y="417"/>
                </a:lnTo>
                <a:cubicBezTo>
                  <a:pt x="11185" y="190"/>
                  <a:pt x="10994" y="0"/>
                  <a:pt x="10752" y="0"/>
                </a:cubicBezTo>
                <a:close/>
                <a:moveTo>
                  <a:pt x="17056" y="1983"/>
                </a:moveTo>
                <a:cubicBezTo>
                  <a:pt x="16946" y="1999"/>
                  <a:pt x="16844" y="2056"/>
                  <a:pt x="16774" y="2150"/>
                </a:cubicBezTo>
                <a:lnTo>
                  <a:pt x="14991" y="4505"/>
                </a:lnTo>
                <a:cubicBezTo>
                  <a:pt x="14850" y="4689"/>
                  <a:pt x="14896" y="4954"/>
                  <a:pt x="15088" y="5089"/>
                </a:cubicBezTo>
                <a:cubicBezTo>
                  <a:pt x="15279" y="5224"/>
                  <a:pt x="15555" y="5185"/>
                  <a:pt x="15696" y="4996"/>
                </a:cubicBezTo>
                <a:lnTo>
                  <a:pt x="17479" y="2642"/>
                </a:lnTo>
                <a:cubicBezTo>
                  <a:pt x="17620" y="2458"/>
                  <a:pt x="17579" y="2193"/>
                  <a:pt x="17382" y="2058"/>
                </a:cubicBezTo>
                <a:cubicBezTo>
                  <a:pt x="17283" y="1990"/>
                  <a:pt x="17166" y="1967"/>
                  <a:pt x="17056" y="1983"/>
                </a:cubicBezTo>
                <a:close/>
                <a:moveTo>
                  <a:pt x="4447" y="1985"/>
                </a:moveTo>
                <a:cubicBezTo>
                  <a:pt x="4337" y="1968"/>
                  <a:pt x="4220" y="1990"/>
                  <a:pt x="4121" y="2058"/>
                </a:cubicBezTo>
                <a:cubicBezTo>
                  <a:pt x="3930" y="2193"/>
                  <a:pt x="3883" y="2453"/>
                  <a:pt x="4024" y="2642"/>
                </a:cubicBezTo>
                <a:lnTo>
                  <a:pt x="5813" y="4996"/>
                </a:lnTo>
                <a:cubicBezTo>
                  <a:pt x="5954" y="5180"/>
                  <a:pt x="6223" y="5224"/>
                  <a:pt x="6421" y="5089"/>
                </a:cubicBezTo>
                <a:cubicBezTo>
                  <a:pt x="6618" y="4954"/>
                  <a:pt x="6659" y="4689"/>
                  <a:pt x="6512" y="4505"/>
                </a:cubicBezTo>
                <a:lnTo>
                  <a:pt x="4729" y="2150"/>
                </a:lnTo>
                <a:cubicBezTo>
                  <a:pt x="4659" y="2059"/>
                  <a:pt x="4557" y="2002"/>
                  <a:pt x="4447" y="1985"/>
                </a:cubicBezTo>
                <a:close/>
                <a:moveTo>
                  <a:pt x="10752" y="5212"/>
                </a:moveTo>
                <a:cubicBezTo>
                  <a:pt x="10681" y="5212"/>
                  <a:pt x="10612" y="5220"/>
                  <a:pt x="10542" y="5222"/>
                </a:cubicBezTo>
                <a:cubicBezTo>
                  <a:pt x="10539" y="5222"/>
                  <a:pt x="10537" y="5222"/>
                  <a:pt x="10535" y="5222"/>
                </a:cubicBezTo>
                <a:cubicBezTo>
                  <a:pt x="10531" y="5222"/>
                  <a:pt x="10527" y="5224"/>
                  <a:pt x="10522" y="5224"/>
                </a:cubicBezTo>
                <a:cubicBezTo>
                  <a:pt x="10503" y="5225"/>
                  <a:pt x="10485" y="5228"/>
                  <a:pt x="10466" y="5229"/>
                </a:cubicBezTo>
                <a:cubicBezTo>
                  <a:pt x="10405" y="5232"/>
                  <a:pt x="10345" y="5238"/>
                  <a:pt x="10285" y="5243"/>
                </a:cubicBezTo>
                <a:cubicBezTo>
                  <a:pt x="10265" y="5244"/>
                  <a:pt x="10246" y="5246"/>
                  <a:pt x="10226" y="5248"/>
                </a:cubicBezTo>
                <a:cubicBezTo>
                  <a:pt x="10151" y="5254"/>
                  <a:pt x="10074" y="5255"/>
                  <a:pt x="9999" y="5265"/>
                </a:cubicBezTo>
                <a:cubicBezTo>
                  <a:pt x="9971" y="5268"/>
                  <a:pt x="9944" y="5273"/>
                  <a:pt x="9916" y="5276"/>
                </a:cubicBezTo>
                <a:cubicBezTo>
                  <a:pt x="9832" y="5288"/>
                  <a:pt x="9751" y="5306"/>
                  <a:pt x="9668" y="5320"/>
                </a:cubicBezTo>
                <a:cubicBezTo>
                  <a:pt x="9599" y="5332"/>
                  <a:pt x="9528" y="5341"/>
                  <a:pt x="9460" y="5356"/>
                </a:cubicBezTo>
                <a:cubicBezTo>
                  <a:pt x="9409" y="5367"/>
                  <a:pt x="9359" y="5381"/>
                  <a:pt x="9308" y="5393"/>
                </a:cubicBezTo>
                <a:cubicBezTo>
                  <a:pt x="9246" y="5408"/>
                  <a:pt x="9185" y="5427"/>
                  <a:pt x="9123" y="5443"/>
                </a:cubicBezTo>
                <a:cubicBezTo>
                  <a:pt x="9065" y="5459"/>
                  <a:pt x="9005" y="5473"/>
                  <a:pt x="8947" y="5491"/>
                </a:cubicBezTo>
                <a:cubicBezTo>
                  <a:pt x="8862" y="5517"/>
                  <a:pt x="8777" y="5548"/>
                  <a:pt x="8692" y="5578"/>
                </a:cubicBezTo>
                <a:cubicBezTo>
                  <a:pt x="8660" y="5590"/>
                  <a:pt x="8629" y="5604"/>
                  <a:pt x="8597" y="5616"/>
                </a:cubicBezTo>
                <a:cubicBezTo>
                  <a:pt x="8596" y="5616"/>
                  <a:pt x="8595" y="5615"/>
                  <a:pt x="8595" y="5616"/>
                </a:cubicBezTo>
                <a:cubicBezTo>
                  <a:pt x="8594" y="5616"/>
                  <a:pt x="8594" y="5617"/>
                  <a:pt x="8593" y="5617"/>
                </a:cubicBezTo>
                <a:cubicBezTo>
                  <a:pt x="8537" y="5638"/>
                  <a:pt x="8479" y="5658"/>
                  <a:pt x="8424" y="5681"/>
                </a:cubicBezTo>
                <a:cubicBezTo>
                  <a:pt x="8331" y="5720"/>
                  <a:pt x="8240" y="5764"/>
                  <a:pt x="8149" y="5808"/>
                </a:cubicBezTo>
                <a:cubicBezTo>
                  <a:pt x="8142" y="5811"/>
                  <a:pt x="8135" y="5815"/>
                  <a:pt x="8128" y="5818"/>
                </a:cubicBezTo>
                <a:cubicBezTo>
                  <a:pt x="8096" y="5834"/>
                  <a:pt x="8063" y="5849"/>
                  <a:pt x="8031" y="5865"/>
                </a:cubicBezTo>
                <a:cubicBezTo>
                  <a:pt x="8000" y="5880"/>
                  <a:pt x="7970" y="5895"/>
                  <a:pt x="7939" y="5911"/>
                </a:cubicBezTo>
                <a:cubicBezTo>
                  <a:pt x="7893" y="5936"/>
                  <a:pt x="7848" y="5964"/>
                  <a:pt x="7802" y="5990"/>
                </a:cubicBezTo>
                <a:cubicBezTo>
                  <a:pt x="7692" y="6052"/>
                  <a:pt x="7584" y="6116"/>
                  <a:pt x="7478" y="6184"/>
                </a:cubicBezTo>
                <a:cubicBezTo>
                  <a:pt x="7477" y="6185"/>
                  <a:pt x="7477" y="6186"/>
                  <a:pt x="7476" y="6186"/>
                </a:cubicBezTo>
                <a:cubicBezTo>
                  <a:pt x="7428" y="6218"/>
                  <a:pt x="7377" y="6244"/>
                  <a:pt x="7330" y="6277"/>
                </a:cubicBezTo>
                <a:cubicBezTo>
                  <a:pt x="7296" y="6301"/>
                  <a:pt x="7266" y="6327"/>
                  <a:pt x="7235" y="6352"/>
                </a:cubicBezTo>
                <a:cubicBezTo>
                  <a:pt x="6313" y="7014"/>
                  <a:pt x="5585" y="7941"/>
                  <a:pt x="5203" y="9069"/>
                </a:cubicBezTo>
                <a:cubicBezTo>
                  <a:pt x="5000" y="9669"/>
                  <a:pt x="4915" y="10277"/>
                  <a:pt x="4927" y="10873"/>
                </a:cubicBezTo>
                <a:cubicBezTo>
                  <a:pt x="4927" y="10891"/>
                  <a:pt x="4930" y="10908"/>
                  <a:pt x="4930" y="10926"/>
                </a:cubicBezTo>
                <a:cubicBezTo>
                  <a:pt x="4935" y="11076"/>
                  <a:pt x="4941" y="11225"/>
                  <a:pt x="4958" y="11373"/>
                </a:cubicBezTo>
                <a:cubicBezTo>
                  <a:pt x="4976" y="11542"/>
                  <a:pt x="5005" y="11710"/>
                  <a:pt x="5039" y="11879"/>
                </a:cubicBezTo>
                <a:cubicBezTo>
                  <a:pt x="5060" y="11980"/>
                  <a:pt x="5092" y="12080"/>
                  <a:pt x="5117" y="12180"/>
                </a:cubicBezTo>
                <a:cubicBezTo>
                  <a:pt x="5122" y="12200"/>
                  <a:pt x="5129" y="12220"/>
                  <a:pt x="5134" y="12241"/>
                </a:cubicBezTo>
                <a:cubicBezTo>
                  <a:pt x="5160" y="12336"/>
                  <a:pt x="5176" y="12431"/>
                  <a:pt x="5208" y="12526"/>
                </a:cubicBezTo>
                <a:cubicBezTo>
                  <a:pt x="5350" y="12942"/>
                  <a:pt x="5540" y="13329"/>
                  <a:pt x="5769" y="13687"/>
                </a:cubicBezTo>
                <a:cubicBezTo>
                  <a:pt x="5776" y="13699"/>
                  <a:pt x="5784" y="13712"/>
                  <a:pt x="5792" y="13724"/>
                </a:cubicBezTo>
                <a:cubicBezTo>
                  <a:pt x="5866" y="13839"/>
                  <a:pt x="5945" y="13950"/>
                  <a:pt x="6028" y="14058"/>
                </a:cubicBezTo>
                <a:cubicBezTo>
                  <a:pt x="6072" y="14117"/>
                  <a:pt x="6117" y="14175"/>
                  <a:pt x="6163" y="14232"/>
                </a:cubicBezTo>
                <a:cubicBezTo>
                  <a:pt x="6197" y="14273"/>
                  <a:pt x="6232" y="14314"/>
                  <a:pt x="6267" y="14354"/>
                </a:cubicBezTo>
                <a:cubicBezTo>
                  <a:pt x="6573" y="14709"/>
                  <a:pt x="6924" y="15035"/>
                  <a:pt x="7330" y="15318"/>
                </a:cubicBezTo>
                <a:cubicBezTo>
                  <a:pt x="7730" y="15596"/>
                  <a:pt x="8157" y="15812"/>
                  <a:pt x="8597" y="15979"/>
                </a:cubicBezTo>
                <a:cubicBezTo>
                  <a:pt x="8646" y="15998"/>
                  <a:pt x="8695" y="16017"/>
                  <a:pt x="8745" y="16035"/>
                </a:cubicBezTo>
                <a:cubicBezTo>
                  <a:pt x="8827" y="16064"/>
                  <a:pt x="8908" y="16093"/>
                  <a:pt x="8991" y="16118"/>
                </a:cubicBezTo>
                <a:cubicBezTo>
                  <a:pt x="9118" y="16157"/>
                  <a:pt x="9247" y="16192"/>
                  <a:pt x="9377" y="16222"/>
                </a:cubicBezTo>
                <a:cubicBezTo>
                  <a:pt x="9396" y="16227"/>
                  <a:pt x="9415" y="16232"/>
                  <a:pt x="9434" y="16236"/>
                </a:cubicBezTo>
                <a:cubicBezTo>
                  <a:pt x="9857" y="16331"/>
                  <a:pt x="10298" y="16383"/>
                  <a:pt x="10752" y="16383"/>
                </a:cubicBezTo>
                <a:cubicBezTo>
                  <a:pt x="10823" y="16383"/>
                  <a:pt x="10892" y="16375"/>
                  <a:pt x="10963" y="16373"/>
                </a:cubicBezTo>
                <a:cubicBezTo>
                  <a:pt x="10966" y="16372"/>
                  <a:pt x="10970" y="16373"/>
                  <a:pt x="10974" y="16373"/>
                </a:cubicBezTo>
                <a:cubicBezTo>
                  <a:pt x="10981" y="16372"/>
                  <a:pt x="10988" y="16371"/>
                  <a:pt x="10995" y="16371"/>
                </a:cubicBezTo>
                <a:cubicBezTo>
                  <a:pt x="11015" y="16370"/>
                  <a:pt x="11034" y="16367"/>
                  <a:pt x="11055" y="16366"/>
                </a:cubicBezTo>
                <a:cubicBezTo>
                  <a:pt x="11096" y="16364"/>
                  <a:pt x="11138" y="16359"/>
                  <a:pt x="11180" y="16356"/>
                </a:cubicBezTo>
                <a:cubicBezTo>
                  <a:pt x="11286" y="16349"/>
                  <a:pt x="11392" y="16345"/>
                  <a:pt x="11497" y="16332"/>
                </a:cubicBezTo>
                <a:cubicBezTo>
                  <a:pt x="11542" y="16327"/>
                  <a:pt x="11587" y="16318"/>
                  <a:pt x="11632" y="16312"/>
                </a:cubicBezTo>
                <a:cubicBezTo>
                  <a:pt x="11759" y="16293"/>
                  <a:pt x="11886" y="16274"/>
                  <a:pt x="12010" y="16248"/>
                </a:cubicBezTo>
                <a:cubicBezTo>
                  <a:pt x="12107" y="16227"/>
                  <a:pt x="12203" y="16200"/>
                  <a:pt x="12300" y="16175"/>
                </a:cubicBezTo>
                <a:cubicBezTo>
                  <a:pt x="12378" y="16154"/>
                  <a:pt x="12458" y="16136"/>
                  <a:pt x="12535" y="16113"/>
                </a:cubicBezTo>
                <a:cubicBezTo>
                  <a:pt x="12650" y="16078"/>
                  <a:pt x="12763" y="16035"/>
                  <a:pt x="12876" y="15993"/>
                </a:cubicBezTo>
                <a:cubicBezTo>
                  <a:pt x="12936" y="15970"/>
                  <a:pt x="12996" y="15950"/>
                  <a:pt x="13054" y="15925"/>
                </a:cubicBezTo>
                <a:cubicBezTo>
                  <a:pt x="13164" y="15880"/>
                  <a:pt x="13271" y="15829"/>
                  <a:pt x="13379" y="15777"/>
                </a:cubicBezTo>
                <a:cubicBezTo>
                  <a:pt x="13391" y="15771"/>
                  <a:pt x="13403" y="15766"/>
                  <a:pt x="13416" y="15760"/>
                </a:cubicBezTo>
                <a:cubicBezTo>
                  <a:pt x="13420" y="15758"/>
                  <a:pt x="13424" y="15755"/>
                  <a:pt x="13428" y="15753"/>
                </a:cubicBezTo>
                <a:cubicBezTo>
                  <a:pt x="13444" y="15745"/>
                  <a:pt x="13460" y="15739"/>
                  <a:pt x="13475" y="15731"/>
                </a:cubicBezTo>
                <a:cubicBezTo>
                  <a:pt x="13488" y="15725"/>
                  <a:pt x="13502" y="15719"/>
                  <a:pt x="13514" y="15713"/>
                </a:cubicBezTo>
                <a:cubicBezTo>
                  <a:pt x="13518" y="15710"/>
                  <a:pt x="13522" y="15708"/>
                  <a:pt x="13527" y="15706"/>
                </a:cubicBezTo>
                <a:cubicBezTo>
                  <a:pt x="13588" y="15674"/>
                  <a:pt x="13646" y="15636"/>
                  <a:pt x="13706" y="15601"/>
                </a:cubicBezTo>
                <a:cubicBezTo>
                  <a:pt x="13797" y="15550"/>
                  <a:pt x="13888" y="15498"/>
                  <a:pt x="13976" y="15443"/>
                </a:cubicBezTo>
                <a:cubicBezTo>
                  <a:pt x="13981" y="15439"/>
                  <a:pt x="13987" y="15437"/>
                  <a:pt x="13992" y="15434"/>
                </a:cubicBezTo>
                <a:cubicBezTo>
                  <a:pt x="14054" y="15394"/>
                  <a:pt x="14119" y="15360"/>
                  <a:pt x="14180" y="15318"/>
                </a:cubicBezTo>
                <a:cubicBezTo>
                  <a:pt x="14241" y="15276"/>
                  <a:pt x="14297" y="15230"/>
                  <a:pt x="14355" y="15186"/>
                </a:cubicBezTo>
                <a:cubicBezTo>
                  <a:pt x="14494" y="15081"/>
                  <a:pt x="14628" y="14972"/>
                  <a:pt x="14755" y="14857"/>
                </a:cubicBezTo>
                <a:cubicBezTo>
                  <a:pt x="14762" y="14850"/>
                  <a:pt x="14772" y="14844"/>
                  <a:pt x="14779" y="14837"/>
                </a:cubicBezTo>
                <a:cubicBezTo>
                  <a:pt x="14782" y="14834"/>
                  <a:pt x="14785" y="14831"/>
                  <a:pt x="14788" y="14828"/>
                </a:cubicBezTo>
                <a:cubicBezTo>
                  <a:pt x="14911" y="14715"/>
                  <a:pt x="15027" y="14600"/>
                  <a:pt x="15137" y="14479"/>
                </a:cubicBezTo>
                <a:cubicBezTo>
                  <a:pt x="15187" y="14424"/>
                  <a:pt x="15233" y="14365"/>
                  <a:pt x="15281" y="14308"/>
                </a:cubicBezTo>
                <a:cubicBezTo>
                  <a:pt x="15326" y="14255"/>
                  <a:pt x="15371" y="14202"/>
                  <a:pt x="15414" y="14148"/>
                </a:cubicBezTo>
                <a:cubicBezTo>
                  <a:pt x="15485" y="14058"/>
                  <a:pt x="15552" y="13965"/>
                  <a:pt x="15618" y="13869"/>
                </a:cubicBezTo>
                <a:cubicBezTo>
                  <a:pt x="15900" y="13461"/>
                  <a:pt x="16135" y="13014"/>
                  <a:pt x="16300" y="12526"/>
                </a:cubicBezTo>
                <a:cubicBezTo>
                  <a:pt x="16323" y="12456"/>
                  <a:pt x="16336" y="12386"/>
                  <a:pt x="16356" y="12317"/>
                </a:cubicBezTo>
                <a:cubicBezTo>
                  <a:pt x="16448" y="12006"/>
                  <a:pt x="16511" y="11694"/>
                  <a:pt x="16545" y="11383"/>
                </a:cubicBezTo>
                <a:cubicBezTo>
                  <a:pt x="16549" y="11342"/>
                  <a:pt x="16559" y="11301"/>
                  <a:pt x="16562" y="11260"/>
                </a:cubicBezTo>
                <a:cubicBezTo>
                  <a:pt x="16563" y="11258"/>
                  <a:pt x="16562" y="11255"/>
                  <a:pt x="16562" y="11253"/>
                </a:cubicBezTo>
                <a:cubicBezTo>
                  <a:pt x="16567" y="11193"/>
                  <a:pt x="16567" y="11134"/>
                  <a:pt x="16569" y="11074"/>
                </a:cubicBezTo>
                <a:cubicBezTo>
                  <a:pt x="16578" y="10917"/>
                  <a:pt x="16582" y="10759"/>
                  <a:pt x="16576" y="10600"/>
                </a:cubicBezTo>
                <a:cubicBezTo>
                  <a:pt x="16575" y="10572"/>
                  <a:pt x="16573" y="10545"/>
                  <a:pt x="16571" y="10517"/>
                </a:cubicBezTo>
                <a:cubicBezTo>
                  <a:pt x="16554" y="10174"/>
                  <a:pt x="16492" y="9829"/>
                  <a:pt x="16407" y="9484"/>
                </a:cubicBezTo>
                <a:cubicBezTo>
                  <a:pt x="16393" y="9427"/>
                  <a:pt x="16379" y="9369"/>
                  <a:pt x="16363" y="9312"/>
                </a:cubicBezTo>
                <a:cubicBezTo>
                  <a:pt x="16340" y="9231"/>
                  <a:pt x="16327" y="9150"/>
                  <a:pt x="16300" y="9069"/>
                </a:cubicBezTo>
                <a:cubicBezTo>
                  <a:pt x="16221" y="8836"/>
                  <a:pt x="16122" y="8616"/>
                  <a:pt x="16014" y="8401"/>
                </a:cubicBezTo>
                <a:cubicBezTo>
                  <a:pt x="16004" y="8379"/>
                  <a:pt x="15992" y="8357"/>
                  <a:pt x="15981" y="8335"/>
                </a:cubicBezTo>
                <a:cubicBezTo>
                  <a:pt x="15920" y="8216"/>
                  <a:pt x="15855" y="8100"/>
                  <a:pt x="15785" y="7987"/>
                </a:cubicBezTo>
                <a:cubicBezTo>
                  <a:pt x="15746" y="7921"/>
                  <a:pt x="15705" y="7857"/>
                  <a:pt x="15662" y="7793"/>
                </a:cubicBezTo>
                <a:cubicBezTo>
                  <a:pt x="15621" y="7731"/>
                  <a:pt x="15579" y="7670"/>
                  <a:pt x="15535" y="7611"/>
                </a:cubicBezTo>
                <a:cubicBezTo>
                  <a:pt x="15465" y="7514"/>
                  <a:pt x="15392" y="7420"/>
                  <a:pt x="15315" y="7327"/>
                </a:cubicBezTo>
                <a:cubicBezTo>
                  <a:pt x="15295" y="7303"/>
                  <a:pt x="15275" y="7280"/>
                  <a:pt x="15255" y="7256"/>
                </a:cubicBezTo>
                <a:cubicBezTo>
                  <a:pt x="14947" y="6895"/>
                  <a:pt x="14592" y="6564"/>
                  <a:pt x="14180" y="6277"/>
                </a:cubicBezTo>
                <a:cubicBezTo>
                  <a:pt x="13261" y="5638"/>
                  <a:pt x="12208" y="5301"/>
                  <a:pt x="11150" y="5236"/>
                </a:cubicBezTo>
                <a:cubicBezTo>
                  <a:pt x="11131" y="5235"/>
                  <a:pt x="11113" y="5230"/>
                  <a:pt x="11093" y="5229"/>
                </a:cubicBezTo>
                <a:cubicBezTo>
                  <a:pt x="11063" y="5227"/>
                  <a:pt x="11032" y="5226"/>
                  <a:pt x="11002" y="5224"/>
                </a:cubicBezTo>
                <a:cubicBezTo>
                  <a:pt x="10988" y="5223"/>
                  <a:pt x="10973" y="5223"/>
                  <a:pt x="10959" y="5222"/>
                </a:cubicBezTo>
                <a:cubicBezTo>
                  <a:pt x="10890" y="5218"/>
                  <a:pt x="10822" y="5212"/>
                  <a:pt x="10752" y="5212"/>
                </a:cubicBezTo>
                <a:close/>
                <a:moveTo>
                  <a:pt x="407" y="7170"/>
                </a:moveTo>
                <a:cubicBezTo>
                  <a:pt x="236" y="7184"/>
                  <a:pt x="83" y="7293"/>
                  <a:pt x="28" y="7459"/>
                </a:cubicBezTo>
                <a:cubicBezTo>
                  <a:pt x="-45" y="7680"/>
                  <a:pt x="79" y="7919"/>
                  <a:pt x="310" y="7989"/>
                </a:cubicBezTo>
                <a:lnTo>
                  <a:pt x="3191" y="8885"/>
                </a:lnTo>
                <a:cubicBezTo>
                  <a:pt x="3422" y="8955"/>
                  <a:pt x="3669" y="8836"/>
                  <a:pt x="3743" y="8615"/>
                </a:cubicBezTo>
                <a:cubicBezTo>
                  <a:pt x="3821" y="8399"/>
                  <a:pt x="3693" y="8162"/>
                  <a:pt x="3468" y="8087"/>
                </a:cubicBezTo>
                <a:lnTo>
                  <a:pt x="580" y="7189"/>
                </a:lnTo>
                <a:cubicBezTo>
                  <a:pt x="522" y="7171"/>
                  <a:pt x="464" y="7165"/>
                  <a:pt x="407" y="7170"/>
                </a:cubicBezTo>
                <a:close/>
                <a:moveTo>
                  <a:pt x="21096" y="7170"/>
                </a:moveTo>
                <a:cubicBezTo>
                  <a:pt x="21039" y="7165"/>
                  <a:pt x="20981" y="7171"/>
                  <a:pt x="20923" y="7189"/>
                </a:cubicBezTo>
                <a:lnTo>
                  <a:pt x="18035" y="8087"/>
                </a:lnTo>
                <a:cubicBezTo>
                  <a:pt x="17804" y="8162"/>
                  <a:pt x="17680" y="8394"/>
                  <a:pt x="17753" y="8615"/>
                </a:cubicBezTo>
                <a:cubicBezTo>
                  <a:pt x="17832" y="8836"/>
                  <a:pt x="18076" y="8955"/>
                  <a:pt x="18307" y="8885"/>
                </a:cubicBezTo>
                <a:lnTo>
                  <a:pt x="21193" y="7989"/>
                </a:lnTo>
                <a:cubicBezTo>
                  <a:pt x="21424" y="7913"/>
                  <a:pt x="21548" y="7680"/>
                  <a:pt x="21475" y="7459"/>
                </a:cubicBezTo>
                <a:cubicBezTo>
                  <a:pt x="21420" y="7293"/>
                  <a:pt x="21267" y="7184"/>
                  <a:pt x="21096" y="7170"/>
                </a:cubicBezTo>
                <a:close/>
                <a:moveTo>
                  <a:pt x="3364" y="12691"/>
                </a:moveTo>
                <a:cubicBezTo>
                  <a:pt x="3307" y="12687"/>
                  <a:pt x="3249" y="12692"/>
                  <a:pt x="3191" y="12710"/>
                </a:cubicBezTo>
                <a:lnTo>
                  <a:pt x="303" y="13606"/>
                </a:lnTo>
                <a:cubicBezTo>
                  <a:pt x="72" y="13682"/>
                  <a:pt x="-52" y="13915"/>
                  <a:pt x="21" y="14136"/>
                </a:cubicBezTo>
                <a:cubicBezTo>
                  <a:pt x="100" y="14358"/>
                  <a:pt x="343" y="14476"/>
                  <a:pt x="575" y="14406"/>
                </a:cubicBezTo>
                <a:lnTo>
                  <a:pt x="3461" y="13508"/>
                </a:lnTo>
                <a:cubicBezTo>
                  <a:pt x="3692" y="13433"/>
                  <a:pt x="3816" y="13201"/>
                  <a:pt x="3743" y="12980"/>
                </a:cubicBezTo>
                <a:cubicBezTo>
                  <a:pt x="3688" y="12814"/>
                  <a:pt x="3534" y="12705"/>
                  <a:pt x="3364" y="12691"/>
                </a:cubicBezTo>
                <a:close/>
                <a:moveTo>
                  <a:pt x="18134" y="12691"/>
                </a:moveTo>
                <a:cubicBezTo>
                  <a:pt x="17963" y="12705"/>
                  <a:pt x="17808" y="12814"/>
                  <a:pt x="17753" y="12980"/>
                </a:cubicBezTo>
                <a:cubicBezTo>
                  <a:pt x="17680" y="13201"/>
                  <a:pt x="17804" y="13438"/>
                  <a:pt x="18035" y="13508"/>
                </a:cubicBezTo>
                <a:lnTo>
                  <a:pt x="20923" y="14406"/>
                </a:lnTo>
                <a:cubicBezTo>
                  <a:pt x="21154" y="14476"/>
                  <a:pt x="21401" y="14358"/>
                  <a:pt x="21475" y="14136"/>
                </a:cubicBezTo>
                <a:cubicBezTo>
                  <a:pt x="21548" y="13915"/>
                  <a:pt x="21424" y="13682"/>
                  <a:pt x="21193" y="13606"/>
                </a:cubicBezTo>
                <a:lnTo>
                  <a:pt x="18307" y="12710"/>
                </a:lnTo>
                <a:cubicBezTo>
                  <a:pt x="18249" y="12692"/>
                  <a:pt x="18191" y="12687"/>
                  <a:pt x="18134" y="12691"/>
                </a:cubicBezTo>
                <a:close/>
                <a:moveTo>
                  <a:pt x="6096" y="16433"/>
                </a:moveTo>
                <a:cubicBezTo>
                  <a:pt x="5987" y="16450"/>
                  <a:pt x="5883" y="16507"/>
                  <a:pt x="5813" y="16599"/>
                </a:cubicBezTo>
                <a:lnTo>
                  <a:pt x="4031" y="18953"/>
                </a:lnTo>
                <a:cubicBezTo>
                  <a:pt x="3891" y="19137"/>
                  <a:pt x="3935" y="19402"/>
                  <a:pt x="4127" y="19537"/>
                </a:cubicBezTo>
                <a:cubicBezTo>
                  <a:pt x="4318" y="19672"/>
                  <a:pt x="4595" y="19634"/>
                  <a:pt x="4736" y="19445"/>
                </a:cubicBezTo>
                <a:lnTo>
                  <a:pt x="6518" y="17090"/>
                </a:lnTo>
                <a:cubicBezTo>
                  <a:pt x="6659" y="16906"/>
                  <a:pt x="6618" y="16641"/>
                  <a:pt x="6421" y="16506"/>
                </a:cubicBezTo>
                <a:cubicBezTo>
                  <a:pt x="6322" y="16438"/>
                  <a:pt x="6206" y="16416"/>
                  <a:pt x="6096" y="16433"/>
                </a:cubicBezTo>
                <a:close/>
                <a:moveTo>
                  <a:pt x="15414" y="16433"/>
                </a:moveTo>
                <a:cubicBezTo>
                  <a:pt x="15304" y="16416"/>
                  <a:pt x="15186" y="16438"/>
                  <a:pt x="15088" y="16506"/>
                </a:cubicBezTo>
                <a:cubicBezTo>
                  <a:pt x="14896" y="16641"/>
                  <a:pt x="14850" y="16901"/>
                  <a:pt x="14991" y="17090"/>
                </a:cubicBezTo>
                <a:lnTo>
                  <a:pt x="16774" y="19445"/>
                </a:lnTo>
                <a:cubicBezTo>
                  <a:pt x="16915" y="19628"/>
                  <a:pt x="17184" y="19672"/>
                  <a:pt x="17382" y="19537"/>
                </a:cubicBezTo>
                <a:cubicBezTo>
                  <a:pt x="17573" y="19402"/>
                  <a:pt x="17620" y="19137"/>
                  <a:pt x="17479" y="18953"/>
                </a:cubicBezTo>
                <a:lnTo>
                  <a:pt x="15696" y="16599"/>
                </a:lnTo>
                <a:cubicBezTo>
                  <a:pt x="15625" y="16507"/>
                  <a:pt x="15523" y="16450"/>
                  <a:pt x="15414" y="16433"/>
                </a:cubicBezTo>
                <a:close/>
                <a:moveTo>
                  <a:pt x="10752" y="17863"/>
                </a:moveTo>
                <a:cubicBezTo>
                  <a:pt x="10515" y="17863"/>
                  <a:pt x="10318" y="18046"/>
                  <a:pt x="10318" y="18278"/>
                </a:cubicBezTo>
                <a:lnTo>
                  <a:pt x="10318" y="21185"/>
                </a:lnTo>
                <a:cubicBezTo>
                  <a:pt x="10318" y="21412"/>
                  <a:pt x="10509" y="21600"/>
                  <a:pt x="10752" y="21600"/>
                </a:cubicBezTo>
                <a:cubicBezTo>
                  <a:pt x="10994" y="21600"/>
                  <a:pt x="11185" y="21412"/>
                  <a:pt x="11185" y="21185"/>
                </a:cubicBezTo>
                <a:lnTo>
                  <a:pt x="11185" y="18278"/>
                </a:lnTo>
                <a:cubicBezTo>
                  <a:pt x="11185" y="18051"/>
                  <a:pt x="10994" y="17863"/>
                  <a:pt x="10752" y="17863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FFFB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68" name="Oval"/>
          <p:cNvSpPr/>
          <p:nvPr/>
        </p:nvSpPr>
        <p:spPr>
          <a:xfrm>
            <a:off x="819100" y="1539817"/>
            <a:ext cx="2497471" cy="295901"/>
          </a:xfrm>
          <a:prstGeom prst="ellipse">
            <a:avLst/>
          </a:prstGeom>
          <a:ln w="25400">
            <a:solidFill>
              <a:srgbClr val="FBC90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69" name="Oval"/>
          <p:cNvSpPr/>
          <p:nvPr/>
        </p:nvSpPr>
        <p:spPr>
          <a:xfrm>
            <a:off x="819100" y="4296626"/>
            <a:ext cx="2497471" cy="295901"/>
          </a:xfrm>
          <a:prstGeom prst="ellipse">
            <a:avLst/>
          </a:prstGeom>
          <a:ln w="25400">
            <a:solidFill>
              <a:srgbClr val="FBC901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Returning to our embedded-ball-bearing would-be concentrator:</a:t>
            </a:r>
          </a:p>
        </p:txBody>
      </p:sp>
      <p:sp>
        <p:nvSpPr>
          <p:cNvPr id="2972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276125" y="929735"/>
            <a:ext cx="8788401" cy="44118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Lots of </a:t>
            </a:r>
            <a:r>
              <a:rPr b="1"/>
              <a:t>light from above</a:t>
            </a:r>
            <a:r>
              <a:t> travels to sheet's ends - where it's </a:t>
            </a:r>
            <a:r>
              <a:rPr b="1"/>
              <a:t>concentrated</a:t>
            </a:r>
          </a:p>
        </p:txBody>
      </p:sp>
      <p:grpSp>
        <p:nvGrpSpPr>
          <p:cNvPr id="2988" name="Group 4"/>
          <p:cNvGrpSpPr/>
          <p:nvPr/>
        </p:nvGrpSpPr>
        <p:grpSpPr>
          <a:xfrm>
            <a:off x="1530337" y="1411740"/>
            <a:ext cx="5925063" cy="1275803"/>
            <a:chOff x="2" y="0"/>
            <a:chExt cx="5925061" cy="1275802"/>
          </a:xfrm>
        </p:grpSpPr>
        <p:sp>
          <p:nvSpPr>
            <p:cNvPr id="2973" name="Rectangle 6"/>
            <p:cNvSpPr/>
            <p:nvPr/>
          </p:nvSpPr>
          <p:spPr>
            <a:xfrm>
              <a:off x="26491" y="381801"/>
              <a:ext cx="5889637" cy="805614"/>
            </a:xfrm>
            <a:prstGeom prst="rect">
              <a:avLst/>
            </a:prstGeom>
            <a:solidFill>
              <a:srgbClr val="D9D9D9">
                <a:alpha val="16000"/>
              </a:srgbClr>
            </a:solidFill>
            <a:ln w="9525" cap="flat">
              <a:solidFill>
                <a:srgbClr val="009595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74" name="Down Arrow 7"/>
            <p:cNvSpPr/>
            <p:nvPr/>
          </p:nvSpPr>
          <p:spPr>
            <a:xfrm>
              <a:off x="2551235" y="0"/>
              <a:ext cx="746840" cy="293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303"/>
                  </a:moveTo>
                  <a:lnTo>
                    <a:pt x="5400" y="11303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1303"/>
                  </a:lnTo>
                  <a:lnTo>
                    <a:pt x="21600" y="11303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FBC901"/>
            </a:solidFill>
            <a:ln w="9525" cap="flat">
              <a:solidFill>
                <a:srgbClr val="009595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2980" name="Group 54"/>
            <p:cNvGrpSpPr/>
            <p:nvPr/>
          </p:nvGrpSpPr>
          <p:grpSpPr>
            <a:xfrm>
              <a:off x="3065461" y="381801"/>
              <a:ext cx="2859604" cy="764298"/>
              <a:chOff x="0" y="0"/>
              <a:chExt cx="2859603" cy="764297"/>
            </a:xfrm>
          </p:grpSpPr>
          <p:sp>
            <p:nvSpPr>
              <p:cNvPr id="2975" name="Straight Arrow Connector 16"/>
              <p:cNvSpPr/>
              <p:nvPr/>
            </p:nvSpPr>
            <p:spPr>
              <a:xfrm flipV="1">
                <a:off x="-1" y="-1"/>
                <a:ext cx="822138" cy="430422"/>
              </a:xfrm>
              <a:prstGeom prst="line">
                <a:avLst/>
              </a:prstGeom>
              <a:noFill/>
              <a:ln w="57150" cap="flat">
                <a:solidFill>
                  <a:srgbClr val="FBC901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76" name="Straight Arrow Connector 17"/>
              <p:cNvSpPr/>
              <p:nvPr/>
            </p:nvSpPr>
            <p:spPr>
              <a:xfrm>
                <a:off x="813198" y="8935"/>
                <a:ext cx="1242146" cy="755363"/>
              </a:xfrm>
              <a:prstGeom prst="line">
                <a:avLst/>
              </a:prstGeom>
              <a:noFill/>
              <a:ln w="57150" cap="flat">
                <a:solidFill>
                  <a:srgbClr val="FBC901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77" name="Straight Arrow Connector 18"/>
              <p:cNvSpPr/>
              <p:nvPr/>
            </p:nvSpPr>
            <p:spPr>
              <a:xfrm flipV="1">
                <a:off x="2055343" y="430420"/>
                <a:ext cx="777456" cy="333878"/>
              </a:xfrm>
              <a:prstGeom prst="line">
                <a:avLst/>
              </a:prstGeom>
              <a:noFill/>
              <a:ln w="57150" cap="flat">
                <a:solidFill>
                  <a:srgbClr val="FBC901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78" name="Straight Arrow Connector 19"/>
              <p:cNvSpPr/>
              <p:nvPr/>
            </p:nvSpPr>
            <p:spPr>
              <a:xfrm flipV="1">
                <a:off x="73984" y="53613"/>
                <a:ext cx="1436246" cy="421486"/>
              </a:xfrm>
              <a:prstGeom prst="line">
                <a:avLst/>
              </a:prstGeom>
              <a:noFill/>
              <a:ln w="57150" cap="flat">
                <a:solidFill>
                  <a:srgbClr val="FBC901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79" name="Straight Arrow Connector 20"/>
              <p:cNvSpPr/>
              <p:nvPr/>
            </p:nvSpPr>
            <p:spPr>
              <a:xfrm>
                <a:off x="1519165" y="44677"/>
                <a:ext cx="1340438" cy="322388"/>
              </a:xfrm>
              <a:prstGeom prst="line">
                <a:avLst/>
              </a:prstGeom>
              <a:noFill/>
              <a:ln w="57150" cap="flat">
                <a:solidFill>
                  <a:srgbClr val="FBC901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2986" name="Group 55"/>
            <p:cNvGrpSpPr/>
            <p:nvPr/>
          </p:nvGrpSpPr>
          <p:grpSpPr>
            <a:xfrm>
              <a:off x="2" y="381801"/>
              <a:ext cx="2826356" cy="764298"/>
              <a:chOff x="0" y="0"/>
              <a:chExt cx="2826355" cy="764297"/>
            </a:xfrm>
          </p:grpSpPr>
          <p:sp>
            <p:nvSpPr>
              <p:cNvPr id="2981" name="Straight Arrow Connector 11"/>
              <p:cNvSpPr/>
              <p:nvPr/>
            </p:nvSpPr>
            <p:spPr>
              <a:xfrm flipH="1" flipV="1">
                <a:off x="2013777" y="-1"/>
                <a:ext cx="812579" cy="430422"/>
              </a:xfrm>
              <a:prstGeom prst="line">
                <a:avLst/>
              </a:prstGeom>
              <a:noFill/>
              <a:ln w="57150" cap="flat">
                <a:solidFill>
                  <a:srgbClr val="FBC901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82" name="Straight Arrow Connector 12"/>
              <p:cNvSpPr/>
              <p:nvPr/>
            </p:nvSpPr>
            <p:spPr>
              <a:xfrm flipH="1">
                <a:off x="794908" y="8935"/>
                <a:ext cx="1227703" cy="755363"/>
              </a:xfrm>
              <a:prstGeom prst="line">
                <a:avLst/>
              </a:prstGeom>
              <a:noFill/>
              <a:ln w="57150" cap="flat">
                <a:solidFill>
                  <a:srgbClr val="FBC901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83" name="Straight Arrow Connector 13"/>
              <p:cNvSpPr/>
              <p:nvPr/>
            </p:nvSpPr>
            <p:spPr>
              <a:xfrm flipH="1" flipV="1">
                <a:off x="26491" y="430420"/>
                <a:ext cx="768417" cy="333878"/>
              </a:xfrm>
              <a:prstGeom prst="line">
                <a:avLst/>
              </a:prstGeom>
              <a:noFill/>
              <a:ln w="57150" cap="flat">
                <a:solidFill>
                  <a:srgbClr val="FBC901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84" name="Straight Arrow Connector 14"/>
              <p:cNvSpPr/>
              <p:nvPr/>
            </p:nvSpPr>
            <p:spPr>
              <a:xfrm flipH="1" flipV="1">
                <a:off x="1333685" y="53613"/>
                <a:ext cx="1419546" cy="421486"/>
              </a:xfrm>
              <a:prstGeom prst="line">
                <a:avLst/>
              </a:prstGeom>
              <a:noFill/>
              <a:ln w="57150" cap="flat">
                <a:solidFill>
                  <a:srgbClr val="FBC901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85" name="Straight Arrow Connector 15"/>
              <p:cNvSpPr/>
              <p:nvPr/>
            </p:nvSpPr>
            <p:spPr>
              <a:xfrm flipH="1">
                <a:off x="0" y="44677"/>
                <a:ext cx="1324853" cy="322388"/>
              </a:xfrm>
              <a:prstGeom prst="line">
                <a:avLst/>
              </a:prstGeom>
              <a:noFill/>
              <a:ln w="57150" cap="flat">
                <a:solidFill>
                  <a:srgbClr val="FBC901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pic>
          <p:nvPicPr>
            <p:cNvPr id="2987" name="Picture 10" descr="Picture 10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628915" y="633183"/>
              <a:ext cx="642619" cy="6426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02" name="Group 21"/>
          <p:cNvGrpSpPr/>
          <p:nvPr/>
        </p:nvGrpSpPr>
        <p:grpSpPr>
          <a:xfrm>
            <a:off x="1571412" y="3555122"/>
            <a:ext cx="5919113" cy="1632229"/>
            <a:chOff x="0" y="0"/>
            <a:chExt cx="5919112" cy="1632228"/>
          </a:xfrm>
        </p:grpSpPr>
        <p:sp>
          <p:nvSpPr>
            <p:cNvPr id="2989" name="Rectangle 22"/>
            <p:cNvSpPr/>
            <p:nvPr/>
          </p:nvSpPr>
          <p:spPr>
            <a:xfrm>
              <a:off x="26505" y="737776"/>
              <a:ext cx="5892608" cy="806021"/>
            </a:xfrm>
            <a:prstGeom prst="rect">
              <a:avLst/>
            </a:prstGeom>
            <a:solidFill>
              <a:srgbClr val="D9D9D9">
                <a:alpha val="16000"/>
              </a:srgbClr>
            </a:solidFill>
            <a:ln w="9525" cap="flat">
              <a:solidFill>
                <a:srgbClr val="009595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90" name="Down Arrow 23"/>
            <p:cNvSpPr/>
            <p:nvPr/>
          </p:nvSpPr>
          <p:spPr>
            <a:xfrm rot="19629271">
              <a:off x="2067308" y="181859"/>
              <a:ext cx="747216" cy="259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303"/>
                  </a:moveTo>
                  <a:lnTo>
                    <a:pt x="5400" y="11303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1303"/>
                  </a:lnTo>
                  <a:lnTo>
                    <a:pt x="21600" y="11303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FBC901"/>
            </a:solidFill>
            <a:ln w="9525" cap="flat">
              <a:solidFill>
                <a:srgbClr val="009595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91" name="Straight Arrow Connector 24"/>
            <p:cNvSpPr/>
            <p:nvPr/>
          </p:nvSpPr>
          <p:spPr>
            <a:xfrm flipV="1">
              <a:off x="3067007" y="746716"/>
              <a:ext cx="820058" cy="421698"/>
            </a:xfrm>
            <a:prstGeom prst="line">
              <a:avLst/>
            </a:prstGeom>
            <a:noFill/>
            <a:ln w="5715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92" name="Straight Arrow Connector 25"/>
            <p:cNvSpPr/>
            <p:nvPr/>
          </p:nvSpPr>
          <p:spPr>
            <a:xfrm>
              <a:off x="3880616" y="746716"/>
              <a:ext cx="1242772" cy="755744"/>
            </a:xfrm>
            <a:prstGeom prst="line">
              <a:avLst/>
            </a:prstGeom>
            <a:noFill/>
            <a:ln w="5715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93" name="Straight Arrow Connector 26"/>
            <p:cNvSpPr/>
            <p:nvPr/>
          </p:nvSpPr>
          <p:spPr>
            <a:xfrm flipV="1">
              <a:off x="5123388" y="1168413"/>
              <a:ext cx="777848" cy="334047"/>
            </a:xfrm>
            <a:prstGeom prst="line">
              <a:avLst/>
            </a:prstGeom>
            <a:noFill/>
            <a:ln w="5715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94" name="Straight Arrow Connector 27"/>
            <p:cNvSpPr/>
            <p:nvPr/>
          </p:nvSpPr>
          <p:spPr>
            <a:xfrm flipH="1" flipV="1">
              <a:off x="2014793" y="737776"/>
              <a:ext cx="812989" cy="430638"/>
            </a:xfrm>
            <a:prstGeom prst="line">
              <a:avLst/>
            </a:prstGeom>
            <a:noFill/>
            <a:ln w="5715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95" name="Straight Arrow Connector 28"/>
            <p:cNvSpPr/>
            <p:nvPr/>
          </p:nvSpPr>
          <p:spPr>
            <a:xfrm flipH="1">
              <a:off x="795309" y="746716"/>
              <a:ext cx="1228323" cy="755744"/>
            </a:xfrm>
            <a:prstGeom prst="line">
              <a:avLst/>
            </a:prstGeom>
            <a:noFill/>
            <a:ln w="5715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96" name="Straight Arrow Connector 29"/>
            <p:cNvSpPr/>
            <p:nvPr/>
          </p:nvSpPr>
          <p:spPr>
            <a:xfrm flipH="1" flipV="1">
              <a:off x="26505" y="1168413"/>
              <a:ext cx="768805" cy="334047"/>
            </a:xfrm>
            <a:prstGeom prst="line">
              <a:avLst/>
            </a:prstGeom>
            <a:noFill/>
            <a:ln w="5715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97" name="Straight Arrow Connector 30"/>
            <p:cNvSpPr/>
            <p:nvPr/>
          </p:nvSpPr>
          <p:spPr>
            <a:xfrm flipH="1" flipV="1">
              <a:off x="1334358" y="791416"/>
              <a:ext cx="1420263" cy="421698"/>
            </a:xfrm>
            <a:prstGeom prst="line">
              <a:avLst/>
            </a:prstGeom>
            <a:noFill/>
            <a:ln w="5715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98" name="Straight Arrow Connector 31"/>
            <p:cNvSpPr/>
            <p:nvPr/>
          </p:nvSpPr>
          <p:spPr>
            <a:xfrm flipH="1">
              <a:off x="0" y="782476"/>
              <a:ext cx="1325522" cy="322550"/>
            </a:xfrm>
            <a:prstGeom prst="line">
              <a:avLst/>
            </a:prstGeom>
            <a:noFill/>
            <a:ln w="5715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99" name="Straight Arrow Connector 32"/>
            <p:cNvSpPr/>
            <p:nvPr/>
          </p:nvSpPr>
          <p:spPr>
            <a:xfrm flipH="1" flipV="1">
              <a:off x="489568" y="746716"/>
              <a:ext cx="2326779" cy="564042"/>
            </a:xfrm>
            <a:prstGeom prst="line">
              <a:avLst/>
            </a:prstGeom>
            <a:noFill/>
            <a:ln w="5715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00" name="Straight Arrow Connector 33"/>
            <p:cNvSpPr/>
            <p:nvPr/>
          </p:nvSpPr>
          <p:spPr>
            <a:xfrm flipH="1">
              <a:off x="35447" y="773535"/>
              <a:ext cx="472005" cy="107282"/>
            </a:xfrm>
            <a:prstGeom prst="line">
              <a:avLst/>
            </a:prstGeom>
            <a:noFill/>
            <a:ln w="5715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3001" name="Picture 34" descr="Picture 3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630241" y="989285"/>
              <a:ext cx="642943" cy="642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03" name="Rectangle 3"/>
          <p:cNvSpPr txBox="1"/>
          <p:nvPr/>
        </p:nvSpPr>
        <p:spPr>
          <a:xfrm>
            <a:off x="123725" y="3162822"/>
            <a:ext cx="8937292" cy="48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/>
          <a:p>
            <a:pPr defTabSz="905255">
              <a:spcBef>
                <a:spcPts val="400"/>
              </a:spcBef>
              <a:tabLst>
                <a:tab pos="444500" algn="l"/>
                <a:tab pos="901700" algn="l"/>
                <a:tab pos="1346200" algn="l"/>
                <a:tab pos="1803400" algn="l"/>
                <a:tab pos="2260600" algn="l"/>
              </a:tabLst>
              <a:defRPr sz="1782" b="0">
                <a:solidFill>
                  <a:srgbClr val="FFFFFF"/>
                </a:solidFill>
                <a:effectLst>
                  <a:outerShdw blurRad="37719" dist="3771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Lots of </a:t>
            </a:r>
            <a:r>
              <a:rPr b="1"/>
              <a:t>light from the side</a:t>
            </a:r>
            <a:r>
              <a:t> ALSO</a:t>
            </a:r>
            <a:r>
              <a:rPr b="1"/>
              <a:t> </a:t>
            </a:r>
            <a:r>
              <a:t>travels to sheet's ends - where it's </a:t>
            </a:r>
            <a:r>
              <a:rPr b="1"/>
              <a:t>also concentrated</a:t>
            </a:r>
          </a:p>
        </p:txBody>
      </p:sp>
      <p:sp>
        <p:nvSpPr>
          <p:cNvPr id="3004" name="Rectangle 3"/>
          <p:cNvSpPr txBox="1"/>
          <p:nvPr/>
        </p:nvSpPr>
        <p:spPr>
          <a:xfrm>
            <a:off x="274743" y="5409561"/>
            <a:ext cx="8534401" cy="1275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Suggesting that we've might have found our</a:t>
            </a:r>
            <a:r>
              <a:rPr b="1">
                <a:solidFill>
                  <a:srgbClr val="FBC901"/>
                </a:solidFill>
              </a:rPr>
              <a:t> cheap tilt-resistant concentrator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b="1">
              <a:solidFill>
                <a:srgbClr val="FBC901"/>
              </a:solidFill>
            </a:endParaRP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 b="1"/>
              <a:t>To which we could just connect tiny PV cells at its ends!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6" name="Rectangle 2"/>
          <p:cNvSpPr txBox="1">
            <a:spLocks noGrp="1"/>
          </p:cNvSpPr>
          <p:nvPr>
            <p:ph type="title"/>
          </p:nvPr>
        </p:nvSpPr>
        <p:spPr>
          <a:xfrm>
            <a:off x="215900" y="76199"/>
            <a:ext cx="8788400" cy="675219"/>
          </a:xfrm>
          <a:prstGeom prst="rect">
            <a:avLst/>
          </a:prstGeom>
        </p:spPr>
        <p:txBody>
          <a:bodyPr/>
          <a:lstStyle/>
          <a:p>
            <a:pPr>
              <a:defRPr sz="2200" i="1">
                <a:latin typeface="+mj-lt"/>
                <a:ea typeface="+mj-ea"/>
                <a:cs typeface="+mj-cs"/>
                <a:sym typeface="Arial"/>
              </a:defRPr>
            </a:pPr>
            <a:r>
              <a:t>But a solar concentrator should capture light from its </a:t>
            </a:r>
            <a:r>
              <a:rPr b="1"/>
              <a:t>entire </a:t>
            </a:r>
            <a:r>
              <a:t>front:</a:t>
            </a:r>
          </a:p>
        </p:txBody>
      </p:sp>
      <p:sp>
        <p:nvSpPr>
          <p:cNvPr id="3007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199925" y="815435"/>
            <a:ext cx="8788401" cy="441183"/>
          </a:xfrm>
          <a:prstGeom prst="rect">
            <a:avLst/>
          </a:prstGeom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Suggesting a concentrator more like this:</a:t>
            </a:r>
          </a:p>
        </p:txBody>
      </p:sp>
      <p:sp>
        <p:nvSpPr>
          <p:cNvPr id="3008" name="Rectangle 3"/>
          <p:cNvSpPr txBox="1"/>
          <p:nvPr/>
        </p:nvSpPr>
        <p:spPr>
          <a:xfrm>
            <a:off x="116054" y="2946922"/>
            <a:ext cx="8937292" cy="48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But then, what one ball-bearing </a:t>
            </a:r>
            <a:r>
              <a:rPr b="1"/>
              <a:t>helped trap</a:t>
            </a:r>
            <a:r>
              <a:t>, another might just go and </a:t>
            </a:r>
            <a:r>
              <a:rPr b="1"/>
              <a:t>untrap!</a:t>
            </a:r>
          </a:p>
        </p:txBody>
      </p:sp>
      <p:grpSp>
        <p:nvGrpSpPr>
          <p:cNvPr id="3026" name="Group"/>
          <p:cNvGrpSpPr/>
          <p:nvPr/>
        </p:nvGrpSpPr>
        <p:grpSpPr>
          <a:xfrm>
            <a:off x="1890954" y="1345131"/>
            <a:ext cx="5362144" cy="1092839"/>
            <a:chOff x="0" y="0"/>
            <a:chExt cx="5362142" cy="1092838"/>
          </a:xfrm>
        </p:grpSpPr>
        <p:sp>
          <p:nvSpPr>
            <p:cNvPr id="3009" name="Rectangle 6"/>
            <p:cNvSpPr/>
            <p:nvPr/>
          </p:nvSpPr>
          <p:spPr>
            <a:xfrm>
              <a:off x="0" y="288587"/>
              <a:ext cx="5362143" cy="733462"/>
            </a:xfrm>
            <a:prstGeom prst="rect">
              <a:avLst/>
            </a:prstGeom>
            <a:solidFill>
              <a:srgbClr val="D9D9D9">
                <a:alpha val="16000"/>
              </a:srgbClr>
            </a:solidFill>
            <a:ln w="9525" cap="flat">
              <a:solidFill>
                <a:srgbClr val="009595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10" name="Down Arrow 7"/>
            <p:cNvSpPr/>
            <p:nvPr/>
          </p:nvSpPr>
          <p:spPr>
            <a:xfrm>
              <a:off x="2224696" y="9681"/>
              <a:ext cx="436736" cy="26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303"/>
                  </a:moveTo>
                  <a:lnTo>
                    <a:pt x="5400" y="11303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1303"/>
                  </a:lnTo>
                  <a:lnTo>
                    <a:pt x="21600" y="11303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FBC901"/>
            </a:solidFill>
            <a:ln w="9525" cap="flat">
              <a:solidFill>
                <a:srgbClr val="009595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3011" name="Picture 10" descr="Picture 10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43487" y="711861"/>
              <a:ext cx="371297" cy="3712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12" name="Picture 10" descr="Picture 10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824357" y="721542"/>
              <a:ext cx="371297" cy="3712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13" name="Picture 10" descr="Picture 10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405227" y="721542"/>
              <a:ext cx="371297" cy="3712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14" name="Picture 10" descr="Picture 10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995778" y="711861"/>
              <a:ext cx="371297" cy="3712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15" name="Picture 10" descr="Picture 10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615373" y="721542"/>
              <a:ext cx="371297" cy="3712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16" name="Picture 10" descr="Picture 10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03220" y="707020"/>
              <a:ext cx="371296" cy="3712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17" name="Picture 10" descr="Picture 10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84090" y="716701"/>
              <a:ext cx="371296" cy="3712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18" name="Picture 10" descr="Picture 10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623047" y="716701"/>
              <a:ext cx="371296" cy="3712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19" name="Down Arrow 7"/>
            <p:cNvSpPr/>
            <p:nvPr/>
          </p:nvSpPr>
          <p:spPr>
            <a:xfrm>
              <a:off x="2791637" y="9681"/>
              <a:ext cx="436736" cy="26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303"/>
                  </a:moveTo>
                  <a:lnTo>
                    <a:pt x="5400" y="11303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1303"/>
                  </a:lnTo>
                  <a:lnTo>
                    <a:pt x="21600" y="11303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FBC901"/>
            </a:solidFill>
            <a:ln w="9525" cap="flat">
              <a:solidFill>
                <a:srgbClr val="009595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20" name="Down Arrow 7"/>
            <p:cNvSpPr/>
            <p:nvPr/>
          </p:nvSpPr>
          <p:spPr>
            <a:xfrm>
              <a:off x="3386437" y="19362"/>
              <a:ext cx="436735" cy="26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303"/>
                  </a:moveTo>
                  <a:lnTo>
                    <a:pt x="5400" y="11303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1303"/>
                  </a:lnTo>
                  <a:lnTo>
                    <a:pt x="21600" y="11303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FBC901"/>
            </a:solidFill>
            <a:ln w="9525" cap="flat">
              <a:solidFill>
                <a:srgbClr val="009595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21" name="Down Arrow 7"/>
            <p:cNvSpPr/>
            <p:nvPr/>
          </p:nvSpPr>
          <p:spPr>
            <a:xfrm>
              <a:off x="3972740" y="19362"/>
              <a:ext cx="436736" cy="26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303"/>
                  </a:moveTo>
                  <a:lnTo>
                    <a:pt x="5400" y="11303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1303"/>
                  </a:lnTo>
                  <a:lnTo>
                    <a:pt x="21600" y="11303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FBC901"/>
            </a:solidFill>
            <a:ln w="9525" cap="flat">
              <a:solidFill>
                <a:srgbClr val="009595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22" name="Down Arrow 7"/>
            <p:cNvSpPr/>
            <p:nvPr/>
          </p:nvSpPr>
          <p:spPr>
            <a:xfrm>
              <a:off x="4582654" y="9681"/>
              <a:ext cx="436735" cy="26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303"/>
                  </a:moveTo>
                  <a:lnTo>
                    <a:pt x="5400" y="11303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1303"/>
                  </a:lnTo>
                  <a:lnTo>
                    <a:pt x="21600" y="11303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FBC901"/>
            </a:solidFill>
            <a:ln w="9525" cap="flat">
              <a:solidFill>
                <a:srgbClr val="009595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23" name="Down Arrow 7"/>
            <p:cNvSpPr/>
            <p:nvPr/>
          </p:nvSpPr>
          <p:spPr>
            <a:xfrm>
              <a:off x="414318" y="9681"/>
              <a:ext cx="436735" cy="26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303"/>
                  </a:moveTo>
                  <a:lnTo>
                    <a:pt x="5400" y="11303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1303"/>
                  </a:lnTo>
                  <a:lnTo>
                    <a:pt x="21600" y="11303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FBC901"/>
            </a:solidFill>
            <a:ln w="9525" cap="flat">
              <a:solidFill>
                <a:srgbClr val="009595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24" name="Down Arrow 7"/>
            <p:cNvSpPr/>
            <p:nvPr/>
          </p:nvSpPr>
          <p:spPr>
            <a:xfrm>
              <a:off x="1000621" y="9681"/>
              <a:ext cx="436736" cy="26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303"/>
                  </a:moveTo>
                  <a:lnTo>
                    <a:pt x="5400" y="11303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1303"/>
                  </a:lnTo>
                  <a:lnTo>
                    <a:pt x="21600" y="11303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FBC901"/>
            </a:solidFill>
            <a:ln w="9525" cap="flat">
              <a:solidFill>
                <a:srgbClr val="009595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25" name="Down Arrow 7"/>
            <p:cNvSpPr/>
            <p:nvPr/>
          </p:nvSpPr>
          <p:spPr>
            <a:xfrm>
              <a:off x="1610535" y="-1"/>
              <a:ext cx="436736" cy="267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303"/>
                  </a:moveTo>
                  <a:lnTo>
                    <a:pt x="5400" y="11303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1303"/>
                  </a:lnTo>
                  <a:lnTo>
                    <a:pt x="21600" y="11303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FBC901"/>
            </a:solidFill>
            <a:ln w="9525" cap="flat">
              <a:solidFill>
                <a:srgbClr val="009595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049" name="Group"/>
          <p:cNvGrpSpPr/>
          <p:nvPr/>
        </p:nvGrpSpPr>
        <p:grpSpPr>
          <a:xfrm>
            <a:off x="1931203" y="3586938"/>
            <a:ext cx="5362143" cy="1092839"/>
            <a:chOff x="0" y="0"/>
            <a:chExt cx="5362142" cy="1092838"/>
          </a:xfrm>
        </p:grpSpPr>
        <p:sp>
          <p:nvSpPr>
            <p:cNvPr id="3027" name="Straight Arrow Connector 28"/>
            <p:cNvSpPr/>
            <p:nvPr/>
          </p:nvSpPr>
          <p:spPr>
            <a:xfrm flipV="1">
              <a:off x="2506884" y="260017"/>
              <a:ext cx="499314" cy="499314"/>
            </a:xfrm>
            <a:prstGeom prst="line">
              <a:avLst/>
            </a:prstGeom>
            <a:noFill/>
            <a:ln w="5715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28" name="Straight Arrow Connector 31"/>
            <p:cNvSpPr/>
            <p:nvPr/>
          </p:nvSpPr>
          <p:spPr>
            <a:xfrm>
              <a:off x="2469901" y="260017"/>
              <a:ext cx="1" cy="514717"/>
            </a:xfrm>
            <a:prstGeom prst="line">
              <a:avLst/>
            </a:prstGeom>
            <a:noFill/>
            <a:ln w="5715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046" name="Group"/>
            <p:cNvGrpSpPr/>
            <p:nvPr/>
          </p:nvGrpSpPr>
          <p:grpSpPr>
            <a:xfrm>
              <a:off x="0" y="0"/>
              <a:ext cx="5362143" cy="1092839"/>
              <a:chOff x="0" y="0"/>
              <a:chExt cx="5362142" cy="1092838"/>
            </a:xfrm>
          </p:grpSpPr>
          <p:sp>
            <p:nvSpPr>
              <p:cNvPr id="3029" name="Rectangle 6"/>
              <p:cNvSpPr/>
              <p:nvPr/>
            </p:nvSpPr>
            <p:spPr>
              <a:xfrm>
                <a:off x="0" y="288587"/>
                <a:ext cx="5362143" cy="733462"/>
              </a:xfrm>
              <a:prstGeom prst="rect">
                <a:avLst/>
              </a:prstGeom>
              <a:solidFill>
                <a:srgbClr val="D9D9D9">
                  <a:alpha val="16000"/>
                </a:srgbClr>
              </a:solidFill>
              <a:ln w="9525" cap="flat">
                <a:solidFill>
                  <a:srgbClr val="009595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30" name="Down Arrow 7"/>
              <p:cNvSpPr/>
              <p:nvPr/>
            </p:nvSpPr>
            <p:spPr>
              <a:xfrm>
                <a:off x="2224696" y="9681"/>
                <a:ext cx="436736" cy="267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1303"/>
                    </a:moveTo>
                    <a:lnTo>
                      <a:pt x="5400" y="11303"/>
                    </a:lnTo>
                    <a:lnTo>
                      <a:pt x="5400" y="0"/>
                    </a:lnTo>
                    <a:lnTo>
                      <a:pt x="16200" y="0"/>
                    </a:lnTo>
                    <a:lnTo>
                      <a:pt x="16200" y="11303"/>
                    </a:lnTo>
                    <a:lnTo>
                      <a:pt x="21600" y="11303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FBC901"/>
              </a:solidFill>
              <a:ln w="9525" cap="flat">
                <a:solidFill>
                  <a:srgbClr val="009595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3031" name="Picture 10" descr="Picture 10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2243487" y="711861"/>
                <a:ext cx="371297" cy="3712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32" name="Picture 10" descr="Picture 10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2824357" y="721542"/>
                <a:ext cx="371297" cy="3712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33" name="Picture 10" descr="Picture 10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3405227" y="721542"/>
                <a:ext cx="371297" cy="3712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34" name="Picture 10" descr="Picture 10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3995778" y="711861"/>
                <a:ext cx="371297" cy="3712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35" name="Picture 10" descr="Picture 10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4615373" y="721542"/>
                <a:ext cx="371297" cy="3712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36" name="Picture 10" descr="Picture 10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403220" y="707020"/>
                <a:ext cx="371296" cy="3712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37" name="Picture 10" descr="Picture 10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984090" y="716701"/>
                <a:ext cx="371297" cy="3712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38" name="Picture 10" descr="Picture 10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623047" y="716701"/>
                <a:ext cx="371297" cy="3712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039" name="Down Arrow 7"/>
              <p:cNvSpPr/>
              <p:nvPr/>
            </p:nvSpPr>
            <p:spPr>
              <a:xfrm>
                <a:off x="2791637" y="9681"/>
                <a:ext cx="436736" cy="267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1303"/>
                    </a:moveTo>
                    <a:lnTo>
                      <a:pt x="5400" y="11303"/>
                    </a:lnTo>
                    <a:lnTo>
                      <a:pt x="5400" y="0"/>
                    </a:lnTo>
                    <a:lnTo>
                      <a:pt x="16200" y="0"/>
                    </a:lnTo>
                    <a:lnTo>
                      <a:pt x="16200" y="11303"/>
                    </a:lnTo>
                    <a:lnTo>
                      <a:pt x="21600" y="11303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FBC901"/>
              </a:solidFill>
              <a:ln w="9525" cap="flat">
                <a:solidFill>
                  <a:srgbClr val="009595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40" name="Down Arrow 7"/>
              <p:cNvSpPr/>
              <p:nvPr/>
            </p:nvSpPr>
            <p:spPr>
              <a:xfrm>
                <a:off x="3386437" y="19362"/>
                <a:ext cx="436735" cy="267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1303"/>
                    </a:moveTo>
                    <a:lnTo>
                      <a:pt x="5400" y="11303"/>
                    </a:lnTo>
                    <a:lnTo>
                      <a:pt x="5400" y="0"/>
                    </a:lnTo>
                    <a:lnTo>
                      <a:pt x="16200" y="0"/>
                    </a:lnTo>
                    <a:lnTo>
                      <a:pt x="16200" y="11303"/>
                    </a:lnTo>
                    <a:lnTo>
                      <a:pt x="21600" y="11303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FBC901"/>
              </a:solidFill>
              <a:ln w="9525" cap="flat">
                <a:solidFill>
                  <a:srgbClr val="009595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41" name="Down Arrow 7"/>
              <p:cNvSpPr/>
              <p:nvPr/>
            </p:nvSpPr>
            <p:spPr>
              <a:xfrm>
                <a:off x="3972740" y="19362"/>
                <a:ext cx="436736" cy="267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1303"/>
                    </a:moveTo>
                    <a:lnTo>
                      <a:pt x="5400" y="11303"/>
                    </a:lnTo>
                    <a:lnTo>
                      <a:pt x="5400" y="0"/>
                    </a:lnTo>
                    <a:lnTo>
                      <a:pt x="16200" y="0"/>
                    </a:lnTo>
                    <a:lnTo>
                      <a:pt x="16200" y="11303"/>
                    </a:lnTo>
                    <a:lnTo>
                      <a:pt x="21600" y="11303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FBC901"/>
              </a:solidFill>
              <a:ln w="9525" cap="flat">
                <a:solidFill>
                  <a:srgbClr val="009595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42" name="Down Arrow 7"/>
              <p:cNvSpPr/>
              <p:nvPr/>
            </p:nvSpPr>
            <p:spPr>
              <a:xfrm>
                <a:off x="4582654" y="9681"/>
                <a:ext cx="436735" cy="267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1303"/>
                    </a:moveTo>
                    <a:lnTo>
                      <a:pt x="5400" y="11303"/>
                    </a:lnTo>
                    <a:lnTo>
                      <a:pt x="5400" y="0"/>
                    </a:lnTo>
                    <a:lnTo>
                      <a:pt x="16200" y="0"/>
                    </a:lnTo>
                    <a:lnTo>
                      <a:pt x="16200" y="11303"/>
                    </a:lnTo>
                    <a:lnTo>
                      <a:pt x="21600" y="11303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FBC901"/>
              </a:solidFill>
              <a:ln w="9525" cap="flat">
                <a:solidFill>
                  <a:srgbClr val="009595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43" name="Down Arrow 7"/>
              <p:cNvSpPr/>
              <p:nvPr/>
            </p:nvSpPr>
            <p:spPr>
              <a:xfrm>
                <a:off x="414318" y="9681"/>
                <a:ext cx="436736" cy="267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1303"/>
                    </a:moveTo>
                    <a:lnTo>
                      <a:pt x="5400" y="11303"/>
                    </a:lnTo>
                    <a:lnTo>
                      <a:pt x="5400" y="0"/>
                    </a:lnTo>
                    <a:lnTo>
                      <a:pt x="16200" y="0"/>
                    </a:lnTo>
                    <a:lnTo>
                      <a:pt x="16200" y="11303"/>
                    </a:lnTo>
                    <a:lnTo>
                      <a:pt x="21600" y="11303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FBC901"/>
              </a:solidFill>
              <a:ln w="9525" cap="flat">
                <a:solidFill>
                  <a:srgbClr val="009595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44" name="Down Arrow 7"/>
              <p:cNvSpPr/>
              <p:nvPr/>
            </p:nvSpPr>
            <p:spPr>
              <a:xfrm>
                <a:off x="1000621" y="9681"/>
                <a:ext cx="436736" cy="267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1303"/>
                    </a:moveTo>
                    <a:lnTo>
                      <a:pt x="5400" y="11303"/>
                    </a:lnTo>
                    <a:lnTo>
                      <a:pt x="5400" y="0"/>
                    </a:lnTo>
                    <a:lnTo>
                      <a:pt x="16200" y="0"/>
                    </a:lnTo>
                    <a:lnTo>
                      <a:pt x="16200" y="11303"/>
                    </a:lnTo>
                    <a:lnTo>
                      <a:pt x="21600" y="11303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FBC901"/>
              </a:solidFill>
              <a:ln w="9525" cap="flat">
                <a:solidFill>
                  <a:srgbClr val="009595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45" name="Down Arrow 7"/>
              <p:cNvSpPr/>
              <p:nvPr/>
            </p:nvSpPr>
            <p:spPr>
              <a:xfrm>
                <a:off x="1610535" y="-1"/>
                <a:ext cx="436736" cy="2673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1303"/>
                    </a:moveTo>
                    <a:lnTo>
                      <a:pt x="5400" y="11303"/>
                    </a:lnTo>
                    <a:lnTo>
                      <a:pt x="5400" y="0"/>
                    </a:lnTo>
                    <a:lnTo>
                      <a:pt x="16200" y="0"/>
                    </a:lnTo>
                    <a:lnTo>
                      <a:pt x="16200" y="11303"/>
                    </a:lnTo>
                    <a:lnTo>
                      <a:pt x="21600" y="11303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FBC901"/>
              </a:solidFill>
              <a:ln w="9525" cap="flat">
                <a:solidFill>
                  <a:srgbClr val="009595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3047" name="Straight Arrow Connector 28"/>
            <p:cNvSpPr/>
            <p:nvPr/>
          </p:nvSpPr>
          <p:spPr>
            <a:xfrm>
              <a:off x="3031197" y="283865"/>
              <a:ext cx="482423" cy="482423"/>
            </a:xfrm>
            <a:prstGeom prst="line">
              <a:avLst/>
            </a:prstGeom>
            <a:noFill/>
            <a:ln w="5715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48" name="Straight Arrow Connector 31"/>
            <p:cNvSpPr/>
            <p:nvPr/>
          </p:nvSpPr>
          <p:spPr>
            <a:xfrm flipV="1">
              <a:off x="3554574" y="249674"/>
              <a:ext cx="1" cy="514717"/>
            </a:xfrm>
            <a:prstGeom prst="line">
              <a:avLst/>
            </a:prstGeom>
            <a:noFill/>
            <a:ln w="57150" cap="flat">
              <a:solidFill>
                <a:srgbClr val="FBC901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050" name="Rectangle 3"/>
          <p:cNvSpPr txBox="1"/>
          <p:nvPr/>
        </p:nvSpPr>
        <p:spPr>
          <a:xfrm>
            <a:off x="230354" y="4966222"/>
            <a:ext cx="8700813" cy="1445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For such a scheme to work over the entire area, we'd really need: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lvl="1" indent="640896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 </a:t>
            </a:r>
            <a:r>
              <a:rPr b="1">
                <a:solidFill>
                  <a:srgbClr val="FBC901"/>
                </a:solidFill>
              </a:rPr>
              <a:t>Magical ball-bearings that ONLY REFLECT NEWLY ARRIVED light,</a:t>
            </a:r>
          </a:p>
          <a:p>
            <a:pPr lvl="1" indent="640896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lvl="1" indent="640896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 ignoring light that's already bounced off another magical bearing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2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3053" name="Rectangle 2"/>
          <p:cNvSpPr txBox="1">
            <a:spLocks noGrp="1"/>
          </p:cNvSpPr>
          <p:nvPr>
            <p:ph type="title"/>
          </p:nvPr>
        </p:nvSpPr>
        <p:spPr>
          <a:xfrm>
            <a:off x="108750" y="133171"/>
            <a:ext cx="8882850" cy="675218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Bringing us to the "luminescent" in Luminescent Solar Concentrators</a:t>
            </a:r>
          </a:p>
        </p:txBody>
      </p:sp>
      <p:sp>
        <p:nvSpPr>
          <p:cNvPr id="3054" name="Rectangle 3"/>
          <p:cNvSpPr txBox="1">
            <a:spLocks noGrp="1"/>
          </p:cNvSpPr>
          <p:nvPr>
            <p:ph type="body" idx="1"/>
          </p:nvPr>
        </p:nvSpPr>
        <p:spPr>
          <a:xfrm>
            <a:off x="165100" y="876775"/>
            <a:ext cx="8882850" cy="4979915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Forget the ball-bearings, and substitute Quantum-dots or organic "dye" molecules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Quantum-dots &amp; Dyes are extremely small and subject to </a:t>
            </a:r>
            <a:r>
              <a:rPr b="1"/>
              <a:t>The Quantum-Size Effect</a:t>
            </a:r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Their trapped electron waves thus have only a few short wavelengths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2" indent="1085850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Which correspond to only a few widely spaced energy levels</a:t>
            </a:r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Here showing the top electron-filled level, plus two higher unfilled levels: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Shine high-energy sunlight (violet or bluish) on that Dot / Dye: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3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The light's energy is absorbed by the electron</a:t>
            </a:r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which is kicked into a higher energy level</a:t>
            </a:r>
          </a:p>
        </p:txBody>
      </p:sp>
      <p:pic>
        <p:nvPicPr>
          <p:cNvPr id="305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87783" y="2243302"/>
            <a:ext cx="552050" cy="1122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0110" y="4812244"/>
            <a:ext cx="1450659" cy="1313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75624" y="4845201"/>
            <a:ext cx="623547" cy="12470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9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3060" name="Rectangle 2"/>
          <p:cNvSpPr txBox="1">
            <a:spLocks noGrp="1"/>
          </p:cNvSpPr>
          <p:nvPr>
            <p:ph type="title"/>
          </p:nvPr>
        </p:nvSpPr>
        <p:spPr>
          <a:xfrm>
            <a:off x="101600" y="133171"/>
            <a:ext cx="8788400" cy="675218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The electron can then trickle back down, loosing energy by emitting light</a:t>
            </a:r>
          </a:p>
        </p:txBody>
      </p:sp>
      <p:sp>
        <p:nvSpPr>
          <p:cNvPr id="3061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177800" y="876775"/>
            <a:ext cx="8788400" cy="1309746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In some dots / dyes, the falling electron may "rest" at intermediate energy levels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Loosing energy stepwise, via the emission of multiple photons of lower energy</a:t>
            </a:r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2" indent="1085850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(this would produce "</a:t>
            </a:r>
            <a:r>
              <a:rPr b="1">
                <a:solidFill>
                  <a:srgbClr val="FBC901"/>
                </a:solidFill>
              </a:rPr>
              <a:t>down-conversion</a:t>
            </a:r>
            <a:r>
              <a:t>" of the light):</a:t>
            </a:r>
          </a:p>
        </p:txBody>
      </p:sp>
      <p:sp>
        <p:nvSpPr>
          <p:cNvPr id="3062" name="Rectangle 3"/>
          <p:cNvSpPr txBox="1"/>
          <p:nvPr/>
        </p:nvSpPr>
        <p:spPr>
          <a:xfrm>
            <a:off x="177800" y="4049254"/>
            <a:ext cx="8788400" cy="1969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 b="1">
                <a:solidFill>
                  <a:srgbClr val="FBC901"/>
                </a:solidFill>
              </a:rPr>
              <a:t>Luminescence  </a:t>
            </a:r>
            <a:r>
              <a:t>= This process of induced light emission:</a:t>
            </a:r>
          </a:p>
          <a:p>
            <a:pPr lvl="1" indent="640896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lvl="1" indent="640896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If the incoming energy was electronic, it's called </a:t>
            </a:r>
            <a:r>
              <a:rPr b="1">
                <a:solidFill>
                  <a:srgbClr val="FBC901"/>
                </a:solidFill>
              </a:rPr>
              <a:t>electroluminescence</a:t>
            </a:r>
          </a:p>
          <a:p>
            <a:pPr lvl="1" indent="640896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lvl="1" indent="640896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If the incoming energy was light, it's called </a:t>
            </a:r>
            <a:r>
              <a:rPr b="1">
                <a:solidFill>
                  <a:srgbClr val="FBC901"/>
                </a:solidFill>
              </a:rPr>
              <a:t>photoluminescence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lvl="2" indent="1085850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Alternate term for light in =&gt; lower energy light out = </a:t>
            </a:r>
            <a:r>
              <a:rPr b="1">
                <a:solidFill>
                  <a:srgbClr val="FBC901"/>
                </a:solidFill>
              </a:rPr>
              <a:t>fluorescence</a:t>
            </a:r>
          </a:p>
        </p:txBody>
      </p:sp>
      <p:grpSp>
        <p:nvGrpSpPr>
          <p:cNvPr id="3096" name="Group"/>
          <p:cNvGrpSpPr/>
          <p:nvPr/>
        </p:nvGrpSpPr>
        <p:grpSpPr>
          <a:xfrm>
            <a:off x="1628648" y="2324622"/>
            <a:ext cx="5870536" cy="1164238"/>
            <a:chOff x="0" y="8534"/>
            <a:chExt cx="5870535" cy="1164236"/>
          </a:xfrm>
        </p:grpSpPr>
        <p:grpSp>
          <p:nvGrpSpPr>
            <p:cNvPr id="3067" name="Group 23"/>
            <p:cNvGrpSpPr/>
            <p:nvPr/>
          </p:nvGrpSpPr>
          <p:grpSpPr>
            <a:xfrm>
              <a:off x="1963707" y="161014"/>
              <a:ext cx="441530" cy="939665"/>
              <a:chOff x="0" y="0"/>
              <a:chExt cx="441528" cy="939664"/>
            </a:xfrm>
          </p:grpSpPr>
          <p:sp>
            <p:nvSpPr>
              <p:cNvPr id="3063" name="Straight Connector 24"/>
              <p:cNvSpPr/>
              <p:nvPr/>
            </p:nvSpPr>
            <p:spPr>
              <a:xfrm>
                <a:off x="0" y="48721"/>
                <a:ext cx="441529" cy="874"/>
              </a:xfrm>
              <a:prstGeom prst="line">
                <a:avLst/>
              </a:prstGeom>
              <a:solidFill>
                <a:srgbClr val="FBC901"/>
              </a:solidFill>
              <a:ln w="76200" cap="flat">
                <a:solidFill>
                  <a:srgbClr val="D9D9D9"/>
                </a:solidFill>
                <a:prstDash val="solid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64" name="Oval 25"/>
              <p:cNvSpPr/>
              <p:nvPr/>
            </p:nvSpPr>
            <p:spPr>
              <a:xfrm>
                <a:off x="161257" y="0"/>
                <a:ext cx="106135" cy="133742"/>
              </a:xfrm>
              <a:prstGeom prst="ellipse">
                <a:avLst/>
              </a:prstGeom>
              <a:solidFill>
                <a:srgbClr val="FBC901"/>
              </a:solidFill>
              <a:ln w="9525" cap="flat">
                <a:solidFill>
                  <a:srgbClr val="009595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BC901"/>
                    </a:solidFill>
                  </a:defRPr>
                </a:pPr>
                <a:endParaRPr/>
              </a:p>
            </p:txBody>
          </p:sp>
          <p:sp>
            <p:nvSpPr>
              <p:cNvPr id="3065" name="Straight Connector 26"/>
              <p:cNvSpPr/>
              <p:nvPr/>
            </p:nvSpPr>
            <p:spPr>
              <a:xfrm>
                <a:off x="0" y="938791"/>
                <a:ext cx="441529" cy="874"/>
              </a:xfrm>
              <a:prstGeom prst="line">
                <a:avLst/>
              </a:prstGeom>
              <a:solidFill>
                <a:srgbClr val="FBC901"/>
              </a:solidFill>
              <a:ln w="76200" cap="flat">
                <a:solidFill>
                  <a:srgbClr val="D9D9D9"/>
                </a:solidFill>
                <a:prstDash val="solid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66" name="Straight Connector 27"/>
              <p:cNvSpPr/>
              <p:nvPr/>
            </p:nvSpPr>
            <p:spPr>
              <a:xfrm>
                <a:off x="0" y="407885"/>
                <a:ext cx="441529" cy="874"/>
              </a:xfrm>
              <a:prstGeom prst="line">
                <a:avLst/>
              </a:prstGeom>
              <a:solidFill>
                <a:srgbClr val="FBC901"/>
              </a:solidFill>
              <a:ln w="76200" cap="flat">
                <a:solidFill>
                  <a:srgbClr val="D9D9D9"/>
                </a:solidFill>
                <a:prstDash val="solid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3076" name="Group 28"/>
            <p:cNvGrpSpPr/>
            <p:nvPr/>
          </p:nvGrpSpPr>
          <p:grpSpPr>
            <a:xfrm>
              <a:off x="-1" y="214380"/>
              <a:ext cx="1094242" cy="958392"/>
              <a:chOff x="0" y="0"/>
              <a:chExt cx="1094240" cy="958391"/>
            </a:xfrm>
          </p:grpSpPr>
          <p:grpSp>
            <p:nvGrpSpPr>
              <p:cNvPr id="3070" name="Group 36"/>
              <p:cNvGrpSpPr/>
              <p:nvPr/>
            </p:nvGrpSpPr>
            <p:grpSpPr>
              <a:xfrm>
                <a:off x="-1" y="163153"/>
                <a:ext cx="782004" cy="632939"/>
                <a:chOff x="0" y="0"/>
                <a:chExt cx="782002" cy="632937"/>
              </a:xfrm>
            </p:grpSpPr>
            <p:sp>
              <p:nvSpPr>
                <p:cNvPr id="3068" name="Isosceles Triangle 35"/>
                <p:cNvSpPr/>
                <p:nvPr/>
              </p:nvSpPr>
              <p:spPr>
                <a:xfrm rot="7628990">
                  <a:off x="634658" y="481940"/>
                  <a:ext cx="119732" cy="128788"/>
                </a:xfrm>
                <a:prstGeom prst="triangle">
                  <a:avLst/>
                </a:prstGeom>
                <a:solidFill>
                  <a:srgbClr val="FC02FF"/>
                </a:solidFill>
                <a:ln w="9525" cap="flat">
                  <a:solidFill>
                    <a:srgbClr val="FC02FF"/>
                  </a:solidFill>
                  <a:prstDash val="solid"/>
                  <a:round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C02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69" name="Freeform 36"/>
                <p:cNvSpPr/>
                <p:nvPr/>
              </p:nvSpPr>
              <p:spPr>
                <a:xfrm rot="2004131">
                  <a:off x="20358" y="165443"/>
                  <a:ext cx="684902" cy="2794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030" extrusionOk="0">
                      <a:moveTo>
                        <a:pt x="0" y="20030"/>
                      </a:moveTo>
                      <a:cubicBezTo>
                        <a:pt x="992" y="10479"/>
                        <a:pt x="1984" y="927"/>
                        <a:pt x="2900" y="927"/>
                      </a:cubicBezTo>
                      <a:cubicBezTo>
                        <a:pt x="3816" y="927"/>
                        <a:pt x="4580" y="20030"/>
                        <a:pt x="5495" y="20030"/>
                      </a:cubicBezTo>
                      <a:cubicBezTo>
                        <a:pt x="6411" y="20030"/>
                        <a:pt x="7493" y="927"/>
                        <a:pt x="8396" y="927"/>
                      </a:cubicBezTo>
                      <a:cubicBezTo>
                        <a:pt x="9299" y="927"/>
                        <a:pt x="10011" y="20030"/>
                        <a:pt x="10914" y="20030"/>
                      </a:cubicBezTo>
                      <a:cubicBezTo>
                        <a:pt x="11818" y="20030"/>
                        <a:pt x="12886" y="927"/>
                        <a:pt x="13815" y="927"/>
                      </a:cubicBezTo>
                      <a:cubicBezTo>
                        <a:pt x="14743" y="927"/>
                        <a:pt x="15596" y="20155"/>
                        <a:pt x="16486" y="20030"/>
                      </a:cubicBezTo>
                      <a:cubicBezTo>
                        <a:pt x="17377" y="19905"/>
                        <a:pt x="18407" y="1801"/>
                        <a:pt x="19158" y="178"/>
                      </a:cubicBezTo>
                      <a:cubicBezTo>
                        <a:pt x="19908" y="-1445"/>
                        <a:pt x="20582" y="8543"/>
                        <a:pt x="20989" y="10291"/>
                      </a:cubicBezTo>
                      <a:cubicBezTo>
                        <a:pt x="21396" y="12039"/>
                        <a:pt x="21600" y="10666"/>
                        <a:pt x="21600" y="10666"/>
                      </a:cubicBezTo>
                    </a:path>
                  </a:pathLst>
                </a:custGeom>
                <a:noFill/>
                <a:ln w="25400" cap="flat">
                  <a:solidFill>
                    <a:srgbClr val="FC02FF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C02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3074" name="Group 65"/>
              <p:cNvGrpSpPr/>
              <p:nvPr/>
            </p:nvGrpSpPr>
            <p:grpSpPr>
              <a:xfrm>
                <a:off x="652711" y="0"/>
                <a:ext cx="441530" cy="890702"/>
                <a:chOff x="0" y="0"/>
                <a:chExt cx="441529" cy="890701"/>
              </a:xfrm>
            </p:grpSpPr>
            <p:sp>
              <p:nvSpPr>
                <p:cNvPr id="3071" name="Straight Connector 30"/>
                <p:cNvSpPr/>
                <p:nvPr/>
              </p:nvSpPr>
              <p:spPr>
                <a:xfrm>
                  <a:off x="-1" y="889827"/>
                  <a:ext cx="441531" cy="875"/>
                </a:xfrm>
                <a:prstGeom prst="line">
                  <a:avLst/>
                </a:prstGeom>
                <a:noFill/>
                <a:ln w="76200" cap="flat">
                  <a:solidFill>
                    <a:srgbClr val="CCDCEE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72" name="Straight Connector 33"/>
                <p:cNvSpPr/>
                <p:nvPr/>
              </p:nvSpPr>
              <p:spPr>
                <a:xfrm>
                  <a:off x="-1" y="359066"/>
                  <a:ext cx="441531" cy="874"/>
                </a:xfrm>
                <a:prstGeom prst="line">
                  <a:avLst/>
                </a:prstGeom>
                <a:noFill/>
                <a:ln w="76200" cap="flat">
                  <a:solidFill>
                    <a:srgbClr val="CCDCEE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73" name="Straight Connector 34"/>
                <p:cNvSpPr/>
                <p:nvPr/>
              </p:nvSpPr>
              <p:spPr>
                <a:xfrm>
                  <a:off x="-1" y="0"/>
                  <a:ext cx="441531" cy="874"/>
                </a:xfrm>
                <a:prstGeom prst="line">
                  <a:avLst/>
                </a:prstGeom>
                <a:noFill/>
                <a:ln w="76200" cap="flat">
                  <a:solidFill>
                    <a:srgbClr val="CCDCEE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3075" name="Oval 31"/>
              <p:cNvSpPr/>
              <p:nvPr/>
            </p:nvSpPr>
            <p:spPr>
              <a:xfrm>
                <a:off x="831174" y="824650"/>
                <a:ext cx="106136" cy="133742"/>
              </a:xfrm>
              <a:prstGeom prst="ellipse">
                <a:avLst/>
              </a:prstGeom>
              <a:solidFill>
                <a:srgbClr val="FBC901"/>
              </a:solidFill>
              <a:ln w="9525" cap="flat">
                <a:solidFill>
                  <a:srgbClr val="009595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BC901"/>
                    </a:solidFill>
                  </a:defRPr>
                </a:pPr>
                <a:endParaRPr/>
              </a:p>
            </p:txBody>
          </p:sp>
        </p:grpSp>
        <p:grpSp>
          <p:nvGrpSpPr>
            <p:cNvPr id="3084" name="Group 37"/>
            <p:cNvGrpSpPr/>
            <p:nvPr/>
          </p:nvGrpSpPr>
          <p:grpSpPr>
            <a:xfrm>
              <a:off x="3317933" y="8534"/>
              <a:ext cx="1116214" cy="1091835"/>
              <a:chOff x="0" y="8534"/>
              <a:chExt cx="1116212" cy="1091833"/>
            </a:xfrm>
          </p:grpSpPr>
          <p:sp>
            <p:nvSpPr>
              <p:cNvPr id="3077" name="Straight Connector 38"/>
              <p:cNvSpPr/>
              <p:nvPr/>
            </p:nvSpPr>
            <p:spPr>
              <a:xfrm>
                <a:off x="-1" y="568589"/>
                <a:ext cx="441530" cy="874"/>
              </a:xfrm>
              <a:prstGeom prst="line">
                <a:avLst/>
              </a:prstGeom>
              <a:noFill/>
              <a:ln w="76200" cap="flat">
                <a:solidFill>
                  <a:srgbClr val="D9D9D9"/>
                </a:solidFill>
                <a:prstDash val="solid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3080" name="Group 24"/>
              <p:cNvGrpSpPr/>
              <p:nvPr/>
            </p:nvGrpSpPr>
            <p:grpSpPr>
              <a:xfrm>
                <a:off x="312938" y="8534"/>
                <a:ext cx="803275" cy="513250"/>
                <a:chOff x="0" y="8534"/>
                <a:chExt cx="803274" cy="513248"/>
              </a:xfrm>
            </p:grpSpPr>
            <p:sp>
              <p:nvSpPr>
                <p:cNvPr id="3078" name="Isosceles Triangle 43"/>
                <p:cNvSpPr/>
                <p:nvPr/>
              </p:nvSpPr>
              <p:spPr>
                <a:xfrm rot="3974886">
                  <a:off x="664155" y="28103"/>
                  <a:ext cx="120554" cy="119228"/>
                </a:xfrm>
                <a:prstGeom prst="triangle">
                  <a:avLst/>
                </a:prstGeom>
                <a:solidFill>
                  <a:srgbClr val="FF0000"/>
                </a:solidFill>
                <a:ln w="9525" cap="flat">
                  <a:solidFill>
                    <a:srgbClr val="FF0000"/>
                  </a:solidFill>
                  <a:prstDash val="solid"/>
                  <a:round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79" name="Freeform 44"/>
                <p:cNvSpPr/>
                <p:nvPr/>
              </p:nvSpPr>
              <p:spPr>
                <a:xfrm rot="19950027">
                  <a:off x="5798" y="168971"/>
                  <a:ext cx="712768" cy="1995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9840" extrusionOk="0">
                      <a:moveTo>
                        <a:pt x="0" y="18411"/>
                      </a:moveTo>
                      <a:cubicBezTo>
                        <a:pt x="1508" y="9326"/>
                        <a:pt x="3017" y="241"/>
                        <a:pt x="4465" y="361"/>
                      </a:cubicBezTo>
                      <a:cubicBezTo>
                        <a:pt x="5913" y="481"/>
                        <a:pt x="7220" y="19193"/>
                        <a:pt x="8688" y="19133"/>
                      </a:cubicBezTo>
                      <a:cubicBezTo>
                        <a:pt x="10156" y="19073"/>
                        <a:pt x="11806" y="-60"/>
                        <a:pt x="13274" y="0"/>
                      </a:cubicBezTo>
                      <a:cubicBezTo>
                        <a:pt x="14742" y="60"/>
                        <a:pt x="16351" y="17449"/>
                        <a:pt x="17497" y="19494"/>
                      </a:cubicBezTo>
                      <a:cubicBezTo>
                        <a:pt x="18644" y="21540"/>
                        <a:pt x="19468" y="13899"/>
                        <a:pt x="20152" y="12274"/>
                      </a:cubicBezTo>
                      <a:cubicBezTo>
                        <a:pt x="20836" y="10650"/>
                        <a:pt x="21600" y="9747"/>
                        <a:pt x="21600" y="9747"/>
                      </a:cubicBezTo>
                    </a:path>
                  </a:pathLst>
                </a:custGeom>
                <a:noFill/>
                <a:ln w="25400" cap="flat">
                  <a:solidFill>
                    <a:srgbClr val="FF0000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3081" name="Oval 40"/>
              <p:cNvSpPr/>
              <p:nvPr/>
            </p:nvSpPr>
            <p:spPr>
              <a:xfrm>
                <a:off x="167142" y="510142"/>
                <a:ext cx="106136" cy="133742"/>
              </a:xfrm>
              <a:prstGeom prst="ellipse">
                <a:avLst/>
              </a:prstGeom>
              <a:solidFill>
                <a:srgbClr val="FBC901"/>
              </a:solidFill>
              <a:ln w="9525" cap="flat">
                <a:solidFill>
                  <a:srgbClr val="009595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BC901"/>
                    </a:solidFill>
                  </a:defRPr>
                </a:pPr>
                <a:endParaRPr/>
              </a:p>
            </p:txBody>
          </p:sp>
          <p:sp>
            <p:nvSpPr>
              <p:cNvPr id="3082" name="Straight Connector 41"/>
              <p:cNvSpPr/>
              <p:nvPr/>
            </p:nvSpPr>
            <p:spPr>
              <a:xfrm>
                <a:off x="-1" y="1099495"/>
                <a:ext cx="441530" cy="874"/>
              </a:xfrm>
              <a:prstGeom prst="line">
                <a:avLst/>
              </a:prstGeom>
              <a:noFill/>
              <a:ln w="76200" cap="flat">
                <a:solidFill>
                  <a:srgbClr val="D9D9D9"/>
                </a:solidFill>
                <a:prstDash val="solid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83" name="Straight Connector 42"/>
              <p:cNvSpPr/>
              <p:nvPr/>
            </p:nvSpPr>
            <p:spPr>
              <a:xfrm>
                <a:off x="-1" y="209425"/>
                <a:ext cx="441530" cy="874"/>
              </a:xfrm>
              <a:prstGeom prst="line">
                <a:avLst/>
              </a:prstGeom>
              <a:noFill/>
              <a:ln w="76200" cap="flat">
                <a:solidFill>
                  <a:srgbClr val="D9D9D9"/>
                </a:solidFill>
                <a:prstDash val="solid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3092" name="Group 45"/>
            <p:cNvGrpSpPr/>
            <p:nvPr/>
          </p:nvGrpSpPr>
          <p:grpSpPr>
            <a:xfrm>
              <a:off x="4792965" y="187002"/>
              <a:ext cx="1077571" cy="965090"/>
              <a:chOff x="0" y="0"/>
              <a:chExt cx="1077569" cy="965088"/>
            </a:xfrm>
          </p:grpSpPr>
          <p:sp>
            <p:nvSpPr>
              <p:cNvPr id="3085" name="Straight Connector 46"/>
              <p:cNvSpPr/>
              <p:nvPr/>
            </p:nvSpPr>
            <p:spPr>
              <a:xfrm>
                <a:off x="-1" y="890070"/>
                <a:ext cx="441531" cy="874"/>
              </a:xfrm>
              <a:prstGeom prst="line">
                <a:avLst/>
              </a:prstGeom>
              <a:noFill/>
              <a:ln w="76200" cap="flat">
                <a:solidFill>
                  <a:srgbClr val="D9D9D9"/>
                </a:solidFill>
                <a:prstDash val="solid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3088" name="Group 72"/>
              <p:cNvGrpSpPr/>
              <p:nvPr/>
            </p:nvGrpSpPr>
            <p:grpSpPr>
              <a:xfrm>
                <a:off x="266245" y="292291"/>
                <a:ext cx="811325" cy="513251"/>
                <a:chOff x="0" y="8534"/>
                <a:chExt cx="811323" cy="513249"/>
              </a:xfrm>
            </p:grpSpPr>
            <p:sp>
              <p:nvSpPr>
                <p:cNvPr id="3086" name="Isosceles Triangle 51"/>
                <p:cNvSpPr/>
                <p:nvPr/>
              </p:nvSpPr>
              <p:spPr>
                <a:xfrm rot="3974886">
                  <a:off x="672204" y="28103"/>
                  <a:ext cx="120554" cy="119228"/>
                </a:xfrm>
                <a:prstGeom prst="triangle">
                  <a:avLst/>
                </a:prstGeom>
                <a:solidFill>
                  <a:srgbClr val="FF0000"/>
                </a:solidFill>
                <a:ln w="9525" cap="flat">
                  <a:solidFill>
                    <a:srgbClr val="C60000"/>
                  </a:solidFill>
                  <a:prstDash val="solid"/>
                  <a:round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87" name="Freeform 52"/>
                <p:cNvSpPr/>
                <p:nvPr/>
              </p:nvSpPr>
              <p:spPr>
                <a:xfrm rot="19950027">
                  <a:off x="5798" y="168972"/>
                  <a:ext cx="712768" cy="1995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9840" extrusionOk="0">
                      <a:moveTo>
                        <a:pt x="0" y="18411"/>
                      </a:moveTo>
                      <a:cubicBezTo>
                        <a:pt x="1508" y="9326"/>
                        <a:pt x="3017" y="241"/>
                        <a:pt x="4465" y="361"/>
                      </a:cubicBezTo>
                      <a:cubicBezTo>
                        <a:pt x="5913" y="481"/>
                        <a:pt x="7220" y="19193"/>
                        <a:pt x="8688" y="19133"/>
                      </a:cubicBezTo>
                      <a:cubicBezTo>
                        <a:pt x="10156" y="19073"/>
                        <a:pt x="11806" y="-60"/>
                        <a:pt x="13274" y="0"/>
                      </a:cubicBezTo>
                      <a:cubicBezTo>
                        <a:pt x="14742" y="60"/>
                        <a:pt x="16351" y="17449"/>
                        <a:pt x="17497" y="19494"/>
                      </a:cubicBezTo>
                      <a:cubicBezTo>
                        <a:pt x="18644" y="21540"/>
                        <a:pt x="19468" y="13899"/>
                        <a:pt x="20152" y="12274"/>
                      </a:cubicBezTo>
                      <a:cubicBezTo>
                        <a:pt x="20836" y="10650"/>
                        <a:pt x="21600" y="9747"/>
                        <a:pt x="21600" y="9747"/>
                      </a:cubicBezTo>
                    </a:path>
                  </a:pathLst>
                </a:custGeom>
                <a:noFill/>
                <a:ln w="25400" cap="flat">
                  <a:solidFill>
                    <a:srgbClr val="C60000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3089" name="Oval 48"/>
              <p:cNvSpPr/>
              <p:nvPr/>
            </p:nvSpPr>
            <p:spPr>
              <a:xfrm>
                <a:off x="167142" y="831347"/>
                <a:ext cx="106137" cy="133742"/>
              </a:xfrm>
              <a:prstGeom prst="ellipse">
                <a:avLst/>
              </a:prstGeom>
              <a:solidFill>
                <a:srgbClr val="FBC901"/>
              </a:solidFill>
              <a:ln w="9525" cap="flat">
                <a:solidFill>
                  <a:srgbClr val="009595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BC901"/>
                    </a:solidFill>
                  </a:defRPr>
                </a:pPr>
                <a:endParaRPr/>
              </a:p>
            </p:txBody>
          </p:sp>
          <p:sp>
            <p:nvSpPr>
              <p:cNvPr id="3090" name="Straight Connector 49"/>
              <p:cNvSpPr/>
              <p:nvPr/>
            </p:nvSpPr>
            <p:spPr>
              <a:xfrm>
                <a:off x="-1" y="359164"/>
                <a:ext cx="441531" cy="874"/>
              </a:xfrm>
              <a:prstGeom prst="line">
                <a:avLst/>
              </a:prstGeom>
              <a:noFill/>
              <a:ln w="76200" cap="flat">
                <a:solidFill>
                  <a:srgbClr val="D9D9D9"/>
                </a:solidFill>
                <a:prstDash val="solid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91" name="Straight Connector 50"/>
              <p:cNvSpPr/>
              <p:nvPr/>
            </p:nvSpPr>
            <p:spPr>
              <a:xfrm>
                <a:off x="-1" y="0"/>
                <a:ext cx="441531" cy="874"/>
              </a:xfrm>
              <a:prstGeom prst="line">
                <a:avLst/>
              </a:prstGeom>
              <a:noFill/>
              <a:ln w="76200" cap="flat">
                <a:solidFill>
                  <a:srgbClr val="D9D9D9"/>
                </a:solidFill>
                <a:prstDash val="solid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3093" name="Arrow"/>
            <p:cNvSpPr/>
            <p:nvPr/>
          </p:nvSpPr>
          <p:spPr>
            <a:xfrm>
              <a:off x="1375765" y="399543"/>
              <a:ext cx="415421" cy="330533"/>
            </a:xfrm>
            <a:prstGeom prst="rightArrow">
              <a:avLst>
                <a:gd name="adj1" fmla="val 32000"/>
                <a:gd name="adj2" fmla="val 71231"/>
              </a:avLst>
            </a:prstGeom>
            <a:noFill/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94" name="Arrow"/>
            <p:cNvSpPr/>
            <p:nvPr/>
          </p:nvSpPr>
          <p:spPr>
            <a:xfrm>
              <a:off x="2672513" y="399543"/>
              <a:ext cx="415421" cy="330533"/>
            </a:xfrm>
            <a:prstGeom prst="rightArrow">
              <a:avLst>
                <a:gd name="adj1" fmla="val 32000"/>
                <a:gd name="adj2" fmla="val 71231"/>
              </a:avLst>
            </a:prstGeom>
            <a:noFill/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95" name="Arrow"/>
            <p:cNvSpPr/>
            <p:nvPr/>
          </p:nvSpPr>
          <p:spPr>
            <a:xfrm>
              <a:off x="4125915" y="399543"/>
              <a:ext cx="415421" cy="330533"/>
            </a:xfrm>
            <a:prstGeom prst="rightArrow">
              <a:avLst>
                <a:gd name="adj1" fmla="val 32000"/>
                <a:gd name="adj2" fmla="val 71231"/>
              </a:avLst>
            </a:prstGeom>
            <a:noFill/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8" name="Rectangle 2"/>
          <p:cNvSpPr txBox="1">
            <a:spLocks noGrp="1"/>
          </p:cNvSpPr>
          <p:nvPr>
            <p:ph type="title"/>
          </p:nvPr>
        </p:nvSpPr>
        <p:spPr>
          <a:xfrm>
            <a:off x="101600" y="133171"/>
            <a:ext cx="8788400" cy="675218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One would expect photoluminesence to be reversible:</a:t>
            </a:r>
          </a:p>
        </p:txBody>
      </p:sp>
      <p:sp>
        <p:nvSpPr>
          <p:cNvPr id="3099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177800" y="876775"/>
            <a:ext cx="8788400" cy="391002"/>
          </a:xfrm>
          <a:prstGeom prst="rect">
            <a:avLst/>
          </a:prstGeom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Allowing multiple red photons to (ultimately) generate a violet photon:</a:t>
            </a:r>
          </a:p>
        </p:txBody>
      </p:sp>
      <p:sp>
        <p:nvSpPr>
          <p:cNvPr id="3100" name="Rectangle 3"/>
          <p:cNvSpPr txBox="1"/>
          <p:nvPr/>
        </p:nvSpPr>
        <p:spPr>
          <a:xfrm>
            <a:off x="150860" y="2959817"/>
            <a:ext cx="8788401" cy="2698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But in many dots &amp; dyes the reverse is </a:t>
            </a:r>
            <a:r>
              <a:rPr b="1"/>
              <a:t>possible but highly improbable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lvl="1" indent="640896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As governed by weirdness such as "Selection Rules" &amp; "Fermi's Golden Rule"</a:t>
            </a:r>
          </a:p>
          <a:p>
            <a:pPr lvl="1" indent="640896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Bringing to mind the classic quote from the father of Quantum Mechanics, Neils Bohr:</a:t>
            </a:r>
          </a:p>
          <a:p>
            <a:pPr lvl="1" indent="640896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defRPr sz="1600" b="0" i="1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"If </a:t>
            </a:r>
            <a:r>
              <a:rPr b="1"/>
              <a:t>quantum mechanics</a:t>
            </a:r>
            <a:r>
              <a:t> hasn't profoundly shocked you, </a:t>
            </a:r>
          </a:p>
          <a:p>
            <a:pPr algn="ctr">
              <a:spcBef>
                <a:spcPts val="400"/>
              </a:spcBef>
              <a:defRPr sz="1600" b="0" i="1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you haven't understood it yet" 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THOSE are the dots &amp; dyes chosen for luminescent solar concentrators: </a:t>
            </a:r>
          </a:p>
        </p:txBody>
      </p:sp>
      <p:grpSp>
        <p:nvGrpSpPr>
          <p:cNvPr id="3135" name="Group"/>
          <p:cNvGrpSpPr/>
          <p:nvPr/>
        </p:nvGrpSpPr>
        <p:grpSpPr>
          <a:xfrm>
            <a:off x="1585965" y="1304813"/>
            <a:ext cx="6152325" cy="1281132"/>
            <a:chOff x="0" y="0"/>
            <a:chExt cx="6152323" cy="1281131"/>
          </a:xfrm>
        </p:grpSpPr>
        <p:sp>
          <p:nvSpPr>
            <p:cNvPr id="3101" name="Arrow"/>
            <p:cNvSpPr/>
            <p:nvPr/>
          </p:nvSpPr>
          <p:spPr>
            <a:xfrm>
              <a:off x="1411841" y="497653"/>
              <a:ext cx="421527" cy="335391"/>
            </a:xfrm>
            <a:prstGeom prst="rightArrow">
              <a:avLst>
                <a:gd name="adj1" fmla="val 32000"/>
                <a:gd name="adj2" fmla="val 71231"/>
              </a:avLst>
            </a:prstGeom>
            <a:noFill/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02" name="Arrow"/>
            <p:cNvSpPr/>
            <p:nvPr/>
          </p:nvSpPr>
          <p:spPr>
            <a:xfrm>
              <a:off x="2902426" y="497653"/>
              <a:ext cx="421527" cy="335391"/>
            </a:xfrm>
            <a:prstGeom prst="rightArrow">
              <a:avLst>
                <a:gd name="adj1" fmla="val 32000"/>
                <a:gd name="adj2" fmla="val 71231"/>
              </a:avLst>
            </a:prstGeom>
            <a:noFill/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03" name="Arrow"/>
            <p:cNvSpPr/>
            <p:nvPr/>
          </p:nvSpPr>
          <p:spPr>
            <a:xfrm>
              <a:off x="4388841" y="497653"/>
              <a:ext cx="421526" cy="335391"/>
            </a:xfrm>
            <a:prstGeom prst="rightArrow">
              <a:avLst>
                <a:gd name="adj1" fmla="val 32000"/>
                <a:gd name="adj2" fmla="val 71231"/>
              </a:avLst>
            </a:prstGeom>
            <a:noFill/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3134" name="Group"/>
            <p:cNvGrpSpPr/>
            <p:nvPr/>
          </p:nvGrpSpPr>
          <p:grpSpPr>
            <a:xfrm>
              <a:off x="-1" y="0"/>
              <a:ext cx="6152325" cy="1281132"/>
              <a:chOff x="0" y="0"/>
              <a:chExt cx="6152323" cy="1281131"/>
            </a:xfrm>
          </p:grpSpPr>
          <p:grpSp>
            <p:nvGrpSpPr>
              <p:cNvPr id="3108" name="Group 23"/>
              <p:cNvGrpSpPr/>
              <p:nvPr/>
            </p:nvGrpSpPr>
            <p:grpSpPr>
              <a:xfrm>
                <a:off x="3681796" y="230293"/>
                <a:ext cx="461667" cy="982521"/>
                <a:chOff x="0" y="0"/>
                <a:chExt cx="461665" cy="982519"/>
              </a:xfrm>
            </p:grpSpPr>
            <p:sp>
              <p:nvSpPr>
                <p:cNvPr id="3104" name="Straight Connector 24"/>
                <p:cNvSpPr/>
                <p:nvPr/>
              </p:nvSpPr>
              <p:spPr>
                <a:xfrm>
                  <a:off x="0" y="50943"/>
                  <a:ext cx="461666" cy="913"/>
                </a:xfrm>
                <a:prstGeom prst="line">
                  <a:avLst/>
                </a:prstGeom>
                <a:solidFill>
                  <a:srgbClr val="FBC901"/>
                </a:solidFill>
                <a:ln w="76200" cap="flat">
                  <a:solidFill>
                    <a:srgbClr val="D9D9D9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105" name="Oval 25"/>
                <p:cNvSpPr/>
                <p:nvPr/>
              </p:nvSpPr>
              <p:spPr>
                <a:xfrm>
                  <a:off x="168611" y="0"/>
                  <a:ext cx="110976" cy="139841"/>
                </a:xfrm>
                <a:prstGeom prst="ellipse">
                  <a:avLst/>
                </a:prstGeom>
                <a:solidFill>
                  <a:srgbClr val="FBC901"/>
                </a:solidFill>
                <a:ln w="9525" cap="flat">
                  <a:solidFill>
                    <a:srgbClr val="009595"/>
                  </a:solidFill>
                  <a:prstDash val="solid"/>
                  <a:round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BC901"/>
                      </a:solidFill>
                    </a:defRPr>
                  </a:pPr>
                  <a:endParaRPr/>
                </a:p>
              </p:txBody>
            </p:sp>
            <p:sp>
              <p:nvSpPr>
                <p:cNvPr id="3106" name="Straight Connector 26"/>
                <p:cNvSpPr/>
                <p:nvPr/>
              </p:nvSpPr>
              <p:spPr>
                <a:xfrm>
                  <a:off x="0" y="981606"/>
                  <a:ext cx="461666" cy="914"/>
                </a:xfrm>
                <a:prstGeom prst="line">
                  <a:avLst/>
                </a:prstGeom>
                <a:solidFill>
                  <a:srgbClr val="FBC901"/>
                </a:solidFill>
                <a:ln w="76200" cap="flat">
                  <a:solidFill>
                    <a:srgbClr val="D9D9D9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107" name="Straight Connector 27"/>
                <p:cNvSpPr/>
                <p:nvPr/>
              </p:nvSpPr>
              <p:spPr>
                <a:xfrm>
                  <a:off x="0" y="426487"/>
                  <a:ext cx="461666" cy="914"/>
                </a:xfrm>
                <a:prstGeom prst="line">
                  <a:avLst/>
                </a:prstGeom>
                <a:solidFill>
                  <a:srgbClr val="FBC901"/>
                </a:solidFill>
                <a:ln w="76200" cap="flat">
                  <a:solidFill>
                    <a:srgbClr val="D9D9D9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3117" name="Group 58"/>
              <p:cNvGrpSpPr/>
              <p:nvPr/>
            </p:nvGrpSpPr>
            <p:grpSpPr>
              <a:xfrm>
                <a:off x="5079796" y="268980"/>
                <a:ext cx="1072528" cy="1002102"/>
                <a:chOff x="0" y="0"/>
                <a:chExt cx="1072526" cy="1002100"/>
              </a:xfrm>
            </p:grpSpPr>
            <p:grpSp>
              <p:nvGrpSpPr>
                <p:cNvPr id="3111" name="Group 36"/>
                <p:cNvGrpSpPr/>
                <p:nvPr/>
              </p:nvGrpSpPr>
              <p:grpSpPr>
                <a:xfrm>
                  <a:off x="240386" y="206997"/>
                  <a:ext cx="832141" cy="645986"/>
                  <a:chOff x="0" y="0"/>
                  <a:chExt cx="832139" cy="645984"/>
                </a:xfrm>
              </p:grpSpPr>
              <p:sp>
                <p:nvSpPr>
                  <p:cNvPr id="3109" name="Isosceles Triangle 35"/>
                  <p:cNvSpPr/>
                  <p:nvPr/>
                </p:nvSpPr>
                <p:spPr>
                  <a:xfrm rot="3558508">
                    <a:off x="679695" y="29543"/>
                    <a:ext cx="125192" cy="134662"/>
                  </a:xfrm>
                  <a:prstGeom prst="triangle">
                    <a:avLst/>
                  </a:prstGeom>
                  <a:solidFill>
                    <a:srgbClr val="FC02FF"/>
                  </a:solidFill>
                  <a:ln w="9525" cap="flat">
                    <a:solidFill>
                      <a:srgbClr val="FC02FF"/>
                    </a:solidFill>
                    <a:prstDash val="solid"/>
                    <a:round/>
                  </a:ln>
                  <a:effectLst>
                    <a:outerShdw blurRad="381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C02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3110" name="Freeform 36"/>
                  <p:cNvSpPr/>
                  <p:nvPr/>
                </p:nvSpPr>
                <p:spPr>
                  <a:xfrm rot="19533649">
                    <a:off x="19864" y="176891"/>
                    <a:ext cx="716139" cy="2922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0030" extrusionOk="0">
                        <a:moveTo>
                          <a:pt x="0" y="20030"/>
                        </a:moveTo>
                        <a:cubicBezTo>
                          <a:pt x="992" y="10479"/>
                          <a:pt x="1984" y="927"/>
                          <a:pt x="2900" y="927"/>
                        </a:cubicBezTo>
                        <a:cubicBezTo>
                          <a:pt x="3816" y="927"/>
                          <a:pt x="4580" y="20030"/>
                          <a:pt x="5495" y="20030"/>
                        </a:cubicBezTo>
                        <a:cubicBezTo>
                          <a:pt x="6411" y="20030"/>
                          <a:pt x="7493" y="927"/>
                          <a:pt x="8396" y="927"/>
                        </a:cubicBezTo>
                        <a:cubicBezTo>
                          <a:pt x="9299" y="927"/>
                          <a:pt x="10011" y="20030"/>
                          <a:pt x="10914" y="20030"/>
                        </a:cubicBezTo>
                        <a:cubicBezTo>
                          <a:pt x="11818" y="20030"/>
                          <a:pt x="12886" y="927"/>
                          <a:pt x="13815" y="927"/>
                        </a:cubicBezTo>
                        <a:cubicBezTo>
                          <a:pt x="14743" y="927"/>
                          <a:pt x="15596" y="20155"/>
                          <a:pt x="16486" y="20030"/>
                        </a:cubicBezTo>
                        <a:cubicBezTo>
                          <a:pt x="17377" y="19905"/>
                          <a:pt x="18407" y="1801"/>
                          <a:pt x="19158" y="178"/>
                        </a:cubicBezTo>
                        <a:cubicBezTo>
                          <a:pt x="19908" y="-1445"/>
                          <a:pt x="20582" y="8543"/>
                          <a:pt x="20989" y="10291"/>
                        </a:cubicBezTo>
                        <a:cubicBezTo>
                          <a:pt x="21396" y="12039"/>
                          <a:pt x="21600" y="10666"/>
                          <a:pt x="21600" y="10666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C02FF"/>
                    </a:solidFill>
                    <a:prstDash val="solid"/>
                    <a:round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C02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3115" name="Group 65"/>
                <p:cNvGrpSpPr/>
                <p:nvPr/>
              </p:nvGrpSpPr>
              <p:grpSpPr>
                <a:xfrm>
                  <a:off x="0" y="0"/>
                  <a:ext cx="461667" cy="931324"/>
                  <a:chOff x="0" y="0"/>
                  <a:chExt cx="461666" cy="931323"/>
                </a:xfrm>
              </p:grpSpPr>
              <p:sp>
                <p:nvSpPr>
                  <p:cNvPr id="3112" name="Straight Connector 30"/>
                  <p:cNvSpPr/>
                  <p:nvPr/>
                </p:nvSpPr>
                <p:spPr>
                  <a:xfrm>
                    <a:off x="-1" y="930409"/>
                    <a:ext cx="461668" cy="915"/>
                  </a:xfrm>
                  <a:prstGeom prst="line">
                    <a:avLst/>
                  </a:prstGeom>
                  <a:noFill/>
                  <a:ln w="76200" cap="flat">
                    <a:solidFill>
                      <a:srgbClr val="CCDCEE"/>
                    </a:solidFill>
                    <a:prstDash val="solid"/>
                    <a:round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3113" name="Straight Connector 33"/>
                  <p:cNvSpPr/>
                  <p:nvPr/>
                </p:nvSpPr>
                <p:spPr>
                  <a:xfrm>
                    <a:off x="-1" y="375442"/>
                    <a:ext cx="461668" cy="914"/>
                  </a:xfrm>
                  <a:prstGeom prst="line">
                    <a:avLst/>
                  </a:prstGeom>
                  <a:noFill/>
                  <a:ln w="76200" cap="flat">
                    <a:solidFill>
                      <a:srgbClr val="CCDCEE"/>
                    </a:solidFill>
                    <a:prstDash val="solid"/>
                    <a:round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3114" name="Straight Connector 34"/>
                  <p:cNvSpPr/>
                  <p:nvPr/>
                </p:nvSpPr>
                <p:spPr>
                  <a:xfrm>
                    <a:off x="-1" y="0"/>
                    <a:ext cx="461668" cy="914"/>
                  </a:xfrm>
                  <a:prstGeom prst="line">
                    <a:avLst/>
                  </a:prstGeom>
                  <a:noFill/>
                  <a:ln w="76200" cap="flat">
                    <a:solidFill>
                      <a:srgbClr val="CCDCEE"/>
                    </a:solidFill>
                    <a:prstDash val="solid"/>
                    <a:round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3116" name="Oval 31"/>
                <p:cNvSpPr/>
                <p:nvPr/>
              </p:nvSpPr>
              <p:spPr>
                <a:xfrm>
                  <a:off x="186602" y="862260"/>
                  <a:ext cx="110977" cy="139841"/>
                </a:xfrm>
                <a:prstGeom prst="ellipse">
                  <a:avLst/>
                </a:prstGeom>
                <a:solidFill>
                  <a:srgbClr val="FBC901"/>
                </a:solidFill>
                <a:ln w="9525" cap="flat">
                  <a:solidFill>
                    <a:srgbClr val="009595"/>
                  </a:solidFill>
                  <a:prstDash val="solid"/>
                  <a:round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BC901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3125" name="Group 59"/>
              <p:cNvGrpSpPr/>
              <p:nvPr/>
            </p:nvGrpSpPr>
            <p:grpSpPr>
              <a:xfrm>
                <a:off x="1436411" y="-1"/>
                <a:ext cx="1181945" cy="1227051"/>
                <a:chOff x="0" y="0"/>
                <a:chExt cx="1181944" cy="1227049"/>
              </a:xfrm>
            </p:grpSpPr>
            <p:sp>
              <p:nvSpPr>
                <p:cNvPr id="3118" name="Straight Connector 38"/>
                <p:cNvSpPr/>
                <p:nvPr/>
              </p:nvSpPr>
              <p:spPr>
                <a:xfrm>
                  <a:off x="720278" y="671016"/>
                  <a:ext cx="461667" cy="915"/>
                </a:xfrm>
                <a:prstGeom prst="line">
                  <a:avLst/>
                </a:prstGeom>
                <a:noFill/>
                <a:ln w="76200" cap="flat">
                  <a:solidFill>
                    <a:srgbClr val="D9D9D9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3121" name="Group 24"/>
                <p:cNvGrpSpPr/>
                <p:nvPr/>
              </p:nvGrpSpPr>
              <p:grpSpPr>
                <a:xfrm>
                  <a:off x="0" y="-1"/>
                  <a:ext cx="820219" cy="591361"/>
                  <a:chOff x="0" y="0"/>
                  <a:chExt cx="820218" cy="591359"/>
                </a:xfrm>
              </p:grpSpPr>
              <p:sp>
                <p:nvSpPr>
                  <p:cNvPr id="3119" name="Isosceles Triangle 43"/>
                  <p:cNvSpPr/>
                  <p:nvPr/>
                </p:nvSpPr>
                <p:spPr>
                  <a:xfrm rot="7477631">
                    <a:off x="670088" y="441745"/>
                    <a:ext cx="126052" cy="124666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9525" cap="flat">
                    <a:solidFill>
                      <a:srgbClr val="FF0000"/>
                    </a:solidFill>
                    <a:prstDash val="solid"/>
                    <a:round/>
                  </a:ln>
                  <a:effectLst>
                    <a:outerShdw blurRad="381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3120" name="Freeform 44"/>
                  <p:cNvSpPr/>
                  <p:nvPr/>
                </p:nvSpPr>
                <p:spPr>
                  <a:xfrm rot="1852773">
                    <a:off x="715" y="176463"/>
                    <a:ext cx="745275" cy="2086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9840" extrusionOk="0">
                        <a:moveTo>
                          <a:pt x="0" y="18411"/>
                        </a:moveTo>
                        <a:cubicBezTo>
                          <a:pt x="1508" y="9326"/>
                          <a:pt x="3017" y="241"/>
                          <a:pt x="4465" y="361"/>
                        </a:cubicBezTo>
                        <a:cubicBezTo>
                          <a:pt x="5913" y="481"/>
                          <a:pt x="7220" y="19193"/>
                          <a:pt x="8688" y="19133"/>
                        </a:cubicBezTo>
                        <a:cubicBezTo>
                          <a:pt x="10156" y="19073"/>
                          <a:pt x="11806" y="-60"/>
                          <a:pt x="13274" y="0"/>
                        </a:cubicBezTo>
                        <a:cubicBezTo>
                          <a:pt x="14742" y="60"/>
                          <a:pt x="16351" y="17449"/>
                          <a:pt x="17497" y="19494"/>
                        </a:cubicBezTo>
                        <a:cubicBezTo>
                          <a:pt x="18644" y="21540"/>
                          <a:pt x="19468" y="13899"/>
                          <a:pt x="20152" y="12274"/>
                        </a:cubicBezTo>
                        <a:cubicBezTo>
                          <a:pt x="20836" y="10650"/>
                          <a:pt x="21600" y="9747"/>
                          <a:pt x="21600" y="9747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0000"/>
                    </a:solidFill>
                    <a:prstDash val="solid"/>
                    <a:round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3122" name="Oval 40"/>
                <p:cNvSpPr/>
                <p:nvPr/>
              </p:nvSpPr>
              <p:spPr>
                <a:xfrm>
                  <a:off x="895044" y="609904"/>
                  <a:ext cx="110976" cy="139842"/>
                </a:xfrm>
                <a:prstGeom prst="ellipse">
                  <a:avLst/>
                </a:prstGeom>
                <a:solidFill>
                  <a:srgbClr val="FBC901"/>
                </a:solidFill>
                <a:ln w="9525" cap="flat">
                  <a:solidFill>
                    <a:srgbClr val="009595"/>
                  </a:solidFill>
                  <a:prstDash val="solid"/>
                  <a:round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BC901"/>
                      </a:solidFill>
                    </a:defRPr>
                  </a:pPr>
                  <a:endParaRPr/>
                </a:p>
              </p:txBody>
            </p:sp>
            <p:sp>
              <p:nvSpPr>
                <p:cNvPr id="3123" name="Straight Connector 41"/>
                <p:cNvSpPr/>
                <p:nvPr/>
              </p:nvSpPr>
              <p:spPr>
                <a:xfrm>
                  <a:off x="720278" y="1226136"/>
                  <a:ext cx="461667" cy="914"/>
                </a:xfrm>
                <a:prstGeom prst="line">
                  <a:avLst/>
                </a:prstGeom>
                <a:noFill/>
                <a:ln w="76200" cap="flat">
                  <a:solidFill>
                    <a:srgbClr val="D9D9D9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124" name="Straight Connector 42"/>
                <p:cNvSpPr/>
                <p:nvPr/>
              </p:nvSpPr>
              <p:spPr>
                <a:xfrm>
                  <a:off x="720278" y="295472"/>
                  <a:ext cx="461667" cy="914"/>
                </a:xfrm>
                <a:prstGeom prst="line">
                  <a:avLst/>
                </a:prstGeom>
                <a:noFill/>
                <a:ln w="76200" cap="flat">
                  <a:solidFill>
                    <a:srgbClr val="D9D9D9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3133" name="Group 60"/>
              <p:cNvGrpSpPr/>
              <p:nvPr/>
            </p:nvGrpSpPr>
            <p:grpSpPr>
              <a:xfrm>
                <a:off x="-1" y="272027"/>
                <a:ext cx="1059407" cy="1009105"/>
                <a:chOff x="0" y="0"/>
                <a:chExt cx="1059405" cy="1009103"/>
              </a:xfrm>
            </p:grpSpPr>
            <p:sp>
              <p:nvSpPr>
                <p:cNvPr id="3126" name="Straight Connector 46"/>
                <p:cNvSpPr/>
                <p:nvPr/>
              </p:nvSpPr>
              <p:spPr>
                <a:xfrm>
                  <a:off x="597739" y="930663"/>
                  <a:ext cx="461667" cy="915"/>
                </a:xfrm>
                <a:prstGeom prst="line">
                  <a:avLst/>
                </a:prstGeom>
                <a:noFill/>
                <a:ln w="76200" cap="flat">
                  <a:solidFill>
                    <a:srgbClr val="D9D9D9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3129" name="Group 72"/>
                <p:cNvGrpSpPr/>
                <p:nvPr/>
              </p:nvGrpSpPr>
              <p:grpSpPr>
                <a:xfrm>
                  <a:off x="-1" y="205229"/>
                  <a:ext cx="783991" cy="667232"/>
                  <a:chOff x="0" y="0"/>
                  <a:chExt cx="783989" cy="667231"/>
                </a:xfrm>
              </p:grpSpPr>
              <p:sp>
                <p:nvSpPr>
                  <p:cNvPr id="3127" name="Isosceles Triangle 51"/>
                  <p:cNvSpPr/>
                  <p:nvPr/>
                </p:nvSpPr>
                <p:spPr>
                  <a:xfrm rot="7864232">
                    <a:off x="632564" y="516431"/>
                    <a:ext cx="126052" cy="124667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9525" cap="flat">
                    <a:solidFill>
                      <a:srgbClr val="C60000"/>
                    </a:solidFill>
                    <a:prstDash val="solid"/>
                    <a:round/>
                  </a:ln>
                  <a:effectLst>
                    <a:outerShdw blurRad="381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3128" name="Freeform 52"/>
                  <p:cNvSpPr/>
                  <p:nvPr/>
                </p:nvSpPr>
                <p:spPr>
                  <a:xfrm rot="2239373">
                    <a:off x="-13059" y="204571"/>
                    <a:ext cx="745275" cy="2086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9840" extrusionOk="0">
                        <a:moveTo>
                          <a:pt x="0" y="18411"/>
                        </a:moveTo>
                        <a:cubicBezTo>
                          <a:pt x="1508" y="9326"/>
                          <a:pt x="3017" y="241"/>
                          <a:pt x="4465" y="361"/>
                        </a:cubicBezTo>
                        <a:cubicBezTo>
                          <a:pt x="5913" y="481"/>
                          <a:pt x="7220" y="19193"/>
                          <a:pt x="8688" y="19133"/>
                        </a:cubicBezTo>
                        <a:cubicBezTo>
                          <a:pt x="10156" y="19073"/>
                          <a:pt x="11806" y="-60"/>
                          <a:pt x="13274" y="0"/>
                        </a:cubicBezTo>
                        <a:cubicBezTo>
                          <a:pt x="14742" y="60"/>
                          <a:pt x="16351" y="17449"/>
                          <a:pt x="17497" y="19494"/>
                        </a:cubicBezTo>
                        <a:cubicBezTo>
                          <a:pt x="18644" y="21540"/>
                          <a:pt x="19468" y="13899"/>
                          <a:pt x="20152" y="12274"/>
                        </a:cubicBezTo>
                        <a:cubicBezTo>
                          <a:pt x="20836" y="10650"/>
                          <a:pt x="21600" y="9747"/>
                          <a:pt x="21600" y="9747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C60000"/>
                    </a:solidFill>
                    <a:prstDash val="solid"/>
                    <a:round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3130" name="Oval 48"/>
                <p:cNvSpPr/>
                <p:nvPr/>
              </p:nvSpPr>
              <p:spPr>
                <a:xfrm>
                  <a:off x="772505" y="869262"/>
                  <a:ext cx="110977" cy="139842"/>
                </a:xfrm>
                <a:prstGeom prst="ellipse">
                  <a:avLst/>
                </a:prstGeom>
                <a:solidFill>
                  <a:srgbClr val="FBC901"/>
                </a:solidFill>
                <a:ln w="9525" cap="flat">
                  <a:solidFill>
                    <a:srgbClr val="009595"/>
                  </a:solidFill>
                  <a:prstDash val="solid"/>
                  <a:round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BC901"/>
                      </a:solidFill>
                    </a:defRPr>
                  </a:pPr>
                  <a:endParaRPr/>
                </a:p>
              </p:txBody>
            </p:sp>
            <p:sp>
              <p:nvSpPr>
                <p:cNvPr id="3131" name="Straight Connector 49"/>
                <p:cNvSpPr/>
                <p:nvPr/>
              </p:nvSpPr>
              <p:spPr>
                <a:xfrm>
                  <a:off x="597739" y="375544"/>
                  <a:ext cx="461667" cy="915"/>
                </a:xfrm>
                <a:prstGeom prst="line">
                  <a:avLst/>
                </a:prstGeom>
                <a:noFill/>
                <a:ln w="76200" cap="flat">
                  <a:solidFill>
                    <a:srgbClr val="D9D9D9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132" name="Straight Connector 50"/>
                <p:cNvSpPr/>
                <p:nvPr/>
              </p:nvSpPr>
              <p:spPr>
                <a:xfrm>
                  <a:off x="597739" y="0"/>
                  <a:ext cx="461667" cy="914"/>
                </a:xfrm>
                <a:prstGeom prst="line">
                  <a:avLst/>
                </a:prstGeom>
                <a:noFill/>
                <a:ln w="76200" cap="flat">
                  <a:solidFill>
                    <a:srgbClr val="D9D9D9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3170" name="Group"/>
          <p:cNvGrpSpPr/>
          <p:nvPr/>
        </p:nvGrpSpPr>
        <p:grpSpPr>
          <a:xfrm>
            <a:off x="5566197" y="5763773"/>
            <a:ext cx="3344164" cy="696373"/>
            <a:chOff x="0" y="0"/>
            <a:chExt cx="3344162" cy="696372"/>
          </a:xfrm>
        </p:grpSpPr>
        <p:sp>
          <p:nvSpPr>
            <p:cNvPr id="3136" name="Arrow"/>
            <p:cNvSpPr/>
            <p:nvPr/>
          </p:nvSpPr>
          <p:spPr>
            <a:xfrm>
              <a:off x="767422" y="270505"/>
              <a:ext cx="229125" cy="182305"/>
            </a:xfrm>
            <a:prstGeom prst="rightArrow">
              <a:avLst>
                <a:gd name="adj1" fmla="val 32000"/>
                <a:gd name="adj2" fmla="val 71231"/>
              </a:avLst>
            </a:prstGeom>
            <a:noFill/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37" name="Arrow"/>
            <p:cNvSpPr/>
            <p:nvPr/>
          </p:nvSpPr>
          <p:spPr>
            <a:xfrm>
              <a:off x="1577646" y="270505"/>
              <a:ext cx="229125" cy="182305"/>
            </a:xfrm>
            <a:prstGeom prst="rightArrow">
              <a:avLst>
                <a:gd name="adj1" fmla="val 32000"/>
                <a:gd name="adj2" fmla="val 71231"/>
              </a:avLst>
            </a:prstGeom>
            <a:noFill/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38" name="Arrow"/>
            <p:cNvSpPr/>
            <p:nvPr/>
          </p:nvSpPr>
          <p:spPr>
            <a:xfrm>
              <a:off x="2385603" y="270505"/>
              <a:ext cx="229125" cy="182305"/>
            </a:xfrm>
            <a:prstGeom prst="rightArrow">
              <a:avLst>
                <a:gd name="adj1" fmla="val 32000"/>
                <a:gd name="adj2" fmla="val 71231"/>
              </a:avLst>
            </a:prstGeom>
            <a:noFill/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3169" name="Group"/>
            <p:cNvGrpSpPr/>
            <p:nvPr/>
          </p:nvGrpSpPr>
          <p:grpSpPr>
            <a:xfrm>
              <a:off x="0" y="0"/>
              <a:ext cx="3344163" cy="696373"/>
              <a:chOff x="0" y="0"/>
              <a:chExt cx="3344163" cy="696372"/>
            </a:xfrm>
          </p:grpSpPr>
          <p:grpSp>
            <p:nvGrpSpPr>
              <p:cNvPr id="3143" name="Group 23"/>
              <p:cNvGrpSpPr/>
              <p:nvPr/>
            </p:nvGrpSpPr>
            <p:grpSpPr>
              <a:xfrm>
                <a:off x="2001280" y="125178"/>
                <a:ext cx="250945" cy="534060"/>
                <a:chOff x="0" y="0"/>
                <a:chExt cx="250943" cy="534059"/>
              </a:xfrm>
            </p:grpSpPr>
            <p:sp>
              <p:nvSpPr>
                <p:cNvPr id="3139" name="Straight Connector 24"/>
                <p:cNvSpPr/>
                <p:nvPr/>
              </p:nvSpPr>
              <p:spPr>
                <a:xfrm>
                  <a:off x="0" y="27690"/>
                  <a:ext cx="250944" cy="497"/>
                </a:xfrm>
                <a:prstGeom prst="line">
                  <a:avLst/>
                </a:prstGeom>
                <a:solidFill>
                  <a:srgbClr val="FBC901"/>
                </a:solidFill>
                <a:ln w="76200" cap="flat">
                  <a:solidFill>
                    <a:srgbClr val="D9D9D9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140" name="Oval 25"/>
                <p:cNvSpPr/>
                <p:nvPr/>
              </p:nvSpPr>
              <p:spPr>
                <a:xfrm>
                  <a:off x="91650" y="0"/>
                  <a:ext cx="60323" cy="76012"/>
                </a:xfrm>
                <a:prstGeom prst="ellipse">
                  <a:avLst/>
                </a:prstGeom>
                <a:solidFill>
                  <a:srgbClr val="FBC901"/>
                </a:solidFill>
                <a:ln w="9525" cap="flat">
                  <a:solidFill>
                    <a:srgbClr val="009595"/>
                  </a:solidFill>
                  <a:prstDash val="solid"/>
                  <a:round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BC901"/>
                      </a:solidFill>
                    </a:defRPr>
                  </a:pPr>
                  <a:endParaRPr/>
                </a:p>
              </p:txBody>
            </p:sp>
            <p:sp>
              <p:nvSpPr>
                <p:cNvPr id="3141" name="Straight Connector 26"/>
                <p:cNvSpPr/>
                <p:nvPr/>
              </p:nvSpPr>
              <p:spPr>
                <a:xfrm>
                  <a:off x="0" y="533563"/>
                  <a:ext cx="250944" cy="497"/>
                </a:xfrm>
                <a:prstGeom prst="line">
                  <a:avLst/>
                </a:prstGeom>
                <a:solidFill>
                  <a:srgbClr val="FBC901"/>
                </a:solidFill>
                <a:ln w="76200" cap="flat">
                  <a:solidFill>
                    <a:srgbClr val="D9D9D9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142" name="Straight Connector 27"/>
                <p:cNvSpPr/>
                <p:nvPr/>
              </p:nvSpPr>
              <p:spPr>
                <a:xfrm>
                  <a:off x="0" y="231822"/>
                  <a:ext cx="250944" cy="497"/>
                </a:xfrm>
                <a:prstGeom prst="line">
                  <a:avLst/>
                </a:prstGeom>
                <a:solidFill>
                  <a:srgbClr val="FBC901"/>
                </a:solidFill>
                <a:ln w="76200" cap="flat">
                  <a:solidFill>
                    <a:srgbClr val="D9D9D9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3152" name="Group 58"/>
              <p:cNvGrpSpPr/>
              <p:nvPr/>
            </p:nvGrpSpPr>
            <p:grpSpPr>
              <a:xfrm>
                <a:off x="2761179" y="146207"/>
                <a:ext cx="582985" cy="544704"/>
                <a:chOff x="0" y="0"/>
                <a:chExt cx="582983" cy="544702"/>
              </a:xfrm>
            </p:grpSpPr>
            <p:grpSp>
              <p:nvGrpSpPr>
                <p:cNvPr id="3146" name="Group 36"/>
                <p:cNvGrpSpPr/>
                <p:nvPr/>
              </p:nvGrpSpPr>
              <p:grpSpPr>
                <a:xfrm>
                  <a:off x="130664" y="112516"/>
                  <a:ext cx="452320" cy="351133"/>
                  <a:chOff x="0" y="0"/>
                  <a:chExt cx="452318" cy="351132"/>
                </a:xfrm>
              </p:grpSpPr>
              <p:sp>
                <p:nvSpPr>
                  <p:cNvPr id="3144" name="Isosceles Triangle 35"/>
                  <p:cNvSpPr/>
                  <p:nvPr/>
                </p:nvSpPr>
                <p:spPr>
                  <a:xfrm rot="3558508">
                    <a:off x="369455" y="16058"/>
                    <a:ext cx="68050" cy="73198"/>
                  </a:xfrm>
                  <a:prstGeom prst="triangle">
                    <a:avLst/>
                  </a:prstGeom>
                  <a:solidFill>
                    <a:srgbClr val="FC02FF"/>
                  </a:solidFill>
                  <a:ln w="9525" cap="flat">
                    <a:solidFill>
                      <a:srgbClr val="FC02FF"/>
                    </a:solidFill>
                    <a:prstDash val="solid"/>
                    <a:round/>
                  </a:ln>
                  <a:effectLst>
                    <a:outerShdw blurRad="381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C02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3145" name="Freeform 36"/>
                  <p:cNvSpPr/>
                  <p:nvPr/>
                </p:nvSpPr>
                <p:spPr>
                  <a:xfrm rot="19533649">
                    <a:off x="10797" y="96151"/>
                    <a:ext cx="389266" cy="15883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0030" extrusionOk="0">
                        <a:moveTo>
                          <a:pt x="0" y="20030"/>
                        </a:moveTo>
                        <a:cubicBezTo>
                          <a:pt x="992" y="10479"/>
                          <a:pt x="1984" y="927"/>
                          <a:pt x="2900" y="927"/>
                        </a:cubicBezTo>
                        <a:cubicBezTo>
                          <a:pt x="3816" y="927"/>
                          <a:pt x="4580" y="20030"/>
                          <a:pt x="5495" y="20030"/>
                        </a:cubicBezTo>
                        <a:cubicBezTo>
                          <a:pt x="6411" y="20030"/>
                          <a:pt x="7493" y="927"/>
                          <a:pt x="8396" y="927"/>
                        </a:cubicBezTo>
                        <a:cubicBezTo>
                          <a:pt x="9299" y="927"/>
                          <a:pt x="10011" y="20030"/>
                          <a:pt x="10914" y="20030"/>
                        </a:cubicBezTo>
                        <a:cubicBezTo>
                          <a:pt x="11818" y="20030"/>
                          <a:pt x="12886" y="927"/>
                          <a:pt x="13815" y="927"/>
                        </a:cubicBezTo>
                        <a:cubicBezTo>
                          <a:pt x="14743" y="927"/>
                          <a:pt x="15596" y="20155"/>
                          <a:pt x="16486" y="20030"/>
                        </a:cubicBezTo>
                        <a:cubicBezTo>
                          <a:pt x="17377" y="19905"/>
                          <a:pt x="18407" y="1801"/>
                          <a:pt x="19158" y="178"/>
                        </a:cubicBezTo>
                        <a:cubicBezTo>
                          <a:pt x="19908" y="-1445"/>
                          <a:pt x="20582" y="8543"/>
                          <a:pt x="20989" y="10291"/>
                        </a:cubicBezTo>
                        <a:cubicBezTo>
                          <a:pt x="21396" y="12039"/>
                          <a:pt x="21600" y="10666"/>
                          <a:pt x="21600" y="10666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C02FF"/>
                    </a:solidFill>
                    <a:prstDash val="solid"/>
                    <a:round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C02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3150" name="Group 65"/>
                <p:cNvGrpSpPr/>
                <p:nvPr/>
              </p:nvGrpSpPr>
              <p:grpSpPr>
                <a:xfrm>
                  <a:off x="-1" y="0"/>
                  <a:ext cx="250945" cy="506232"/>
                  <a:chOff x="0" y="0"/>
                  <a:chExt cx="250943" cy="506231"/>
                </a:xfrm>
              </p:grpSpPr>
              <p:sp>
                <p:nvSpPr>
                  <p:cNvPr id="3147" name="Straight Connector 30"/>
                  <p:cNvSpPr/>
                  <p:nvPr/>
                </p:nvSpPr>
                <p:spPr>
                  <a:xfrm>
                    <a:off x="-1" y="505734"/>
                    <a:ext cx="250945" cy="498"/>
                  </a:xfrm>
                  <a:prstGeom prst="line">
                    <a:avLst/>
                  </a:prstGeom>
                  <a:noFill/>
                  <a:ln w="76200" cap="flat">
                    <a:solidFill>
                      <a:srgbClr val="CCDCEE"/>
                    </a:solidFill>
                    <a:prstDash val="solid"/>
                    <a:round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3148" name="Straight Connector 33"/>
                  <p:cNvSpPr/>
                  <p:nvPr/>
                </p:nvSpPr>
                <p:spPr>
                  <a:xfrm>
                    <a:off x="-1" y="204075"/>
                    <a:ext cx="250945" cy="498"/>
                  </a:xfrm>
                  <a:prstGeom prst="line">
                    <a:avLst/>
                  </a:prstGeom>
                  <a:noFill/>
                  <a:ln w="76200" cap="flat">
                    <a:solidFill>
                      <a:srgbClr val="CCDCEE"/>
                    </a:solidFill>
                    <a:prstDash val="solid"/>
                    <a:round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3149" name="Straight Connector 34"/>
                  <p:cNvSpPr/>
                  <p:nvPr/>
                </p:nvSpPr>
                <p:spPr>
                  <a:xfrm>
                    <a:off x="-1" y="0"/>
                    <a:ext cx="250945" cy="497"/>
                  </a:xfrm>
                  <a:prstGeom prst="line">
                    <a:avLst/>
                  </a:prstGeom>
                  <a:noFill/>
                  <a:ln w="76200" cap="flat">
                    <a:solidFill>
                      <a:srgbClr val="CCDCEE"/>
                    </a:solidFill>
                    <a:prstDash val="solid"/>
                    <a:round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3151" name="Oval 31"/>
                <p:cNvSpPr/>
                <p:nvPr/>
              </p:nvSpPr>
              <p:spPr>
                <a:xfrm>
                  <a:off x="101429" y="468690"/>
                  <a:ext cx="60323" cy="76013"/>
                </a:xfrm>
                <a:prstGeom prst="ellipse">
                  <a:avLst/>
                </a:prstGeom>
                <a:solidFill>
                  <a:srgbClr val="FBC901"/>
                </a:solidFill>
                <a:ln w="9525" cap="flat">
                  <a:solidFill>
                    <a:srgbClr val="009595"/>
                  </a:solidFill>
                  <a:prstDash val="solid"/>
                  <a:round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BC901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3160" name="Group 59"/>
              <p:cNvGrpSpPr/>
              <p:nvPr/>
            </p:nvGrpSpPr>
            <p:grpSpPr>
              <a:xfrm>
                <a:off x="780776" y="0"/>
                <a:ext cx="642460" cy="666977"/>
                <a:chOff x="0" y="0"/>
                <a:chExt cx="642458" cy="666976"/>
              </a:xfrm>
            </p:grpSpPr>
            <p:sp>
              <p:nvSpPr>
                <p:cNvPr id="3153" name="Straight Connector 38"/>
                <p:cNvSpPr/>
                <p:nvPr/>
              </p:nvSpPr>
              <p:spPr>
                <a:xfrm>
                  <a:off x="391515" y="364738"/>
                  <a:ext cx="250944" cy="498"/>
                </a:xfrm>
                <a:prstGeom prst="line">
                  <a:avLst/>
                </a:prstGeom>
                <a:noFill/>
                <a:ln w="76200" cap="flat">
                  <a:solidFill>
                    <a:srgbClr val="D9D9D9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3156" name="Group 24"/>
                <p:cNvGrpSpPr/>
                <p:nvPr/>
              </p:nvGrpSpPr>
              <p:grpSpPr>
                <a:xfrm>
                  <a:off x="0" y="-1"/>
                  <a:ext cx="445840" cy="321441"/>
                  <a:chOff x="0" y="0"/>
                  <a:chExt cx="445839" cy="321439"/>
                </a:xfrm>
              </p:grpSpPr>
              <p:sp>
                <p:nvSpPr>
                  <p:cNvPr id="3154" name="Isosceles Triangle 43"/>
                  <p:cNvSpPr/>
                  <p:nvPr/>
                </p:nvSpPr>
                <p:spPr>
                  <a:xfrm rot="7477631">
                    <a:off x="364234" y="240115"/>
                    <a:ext cx="68517" cy="67764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9525" cap="flat">
                    <a:solidFill>
                      <a:srgbClr val="FF0000"/>
                    </a:solidFill>
                    <a:prstDash val="solid"/>
                    <a:round/>
                  </a:ln>
                  <a:effectLst>
                    <a:outerShdw blurRad="381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3155" name="Freeform 44"/>
                  <p:cNvSpPr/>
                  <p:nvPr/>
                </p:nvSpPr>
                <p:spPr>
                  <a:xfrm rot="1852773">
                    <a:off x="388" y="95918"/>
                    <a:ext cx="405103" cy="1134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9840" extrusionOk="0">
                        <a:moveTo>
                          <a:pt x="0" y="18411"/>
                        </a:moveTo>
                        <a:cubicBezTo>
                          <a:pt x="1508" y="9326"/>
                          <a:pt x="3017" y="241"/>
                          <a:pt x="4465" y="361"/>
                        </a:cubicBezTo>
                        <a:cubicBezTo>
                          <a:pt x="5913" y="481"/>
                          <a:pt x="7220" y="19193"/>
                          <a:pt x="8688" y="19133"/>
                        </a:cubicBezTo>
                        <a:cubicBezTo>
                          <a:pt x="10156" y="19073"/>
                          <a:pt x="11806" y="-60"/>
                          <a:pt x="13274" y="0"/>
                        </a:cubicBezTo>
                        <a:cubicBezTo>
                          <a:pt x="14742" y="60"/>
                          <a:pt x="16351" y="17449"/>
                          <a:pt x="17497" y="19494"/>
                        </a:cubicBezTo>
                        <a:cubicBezTo>
                          <a:pt x="18644" y="21540"/>
                          <a:pt x="19468" y="13899"/>
                          <a:pt x="20152" y="12274"/>
                        </a:cubicBezTo>
                        <a:cubicBezTo>
                          <a:pt x="20836" y="10650"/>
                          <a:pt x="21600" y="9747"/>
                          <a:pt x="21600" y="9747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0000"/>
                    </a:solidFill>
                    <a:prstDash val="solid"/>
                    <a:round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3157" name="Oval 40"/>
                <p:cNvSpPr/>
                <p:nvPr/>
              </p:nvSpPr>
              <p:spPr>
                <a:xfrm>
                  <a:off x="486511" y="331520"/>
                  <a:ext cx="60322" cy="76013"/>
                </a:xfrm>
                <a:prstGeom prst="ellipse">
                  <a:avLst/>
                </a:prstGeom>
                <a:solidFill>
                  <a:srgbClr val="FBC901"/>
                </a:solidFill>
                <a:ln w="9525" cap="flat">
                  <a:solidFill>
                    <a:srgbClr val="009595"/>
                  </a:solidFill>
                  <a:prstDash val="solid"/>
                  <a:round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BC901"/>
                      </a:solidFill>
                    </a:defRPr>
                  </a:pPr>
                  <a:endParaRPr/>
                </a:p>
              </p:txBody>
            </p:sp>
            <p:sp>
              <p:nvSpPr>
                <p:cNvPr id="3158" name="Straight Connector 41"/>
                <p:cNvSpPr/>
                <p:nvPr/>
              </p:nvSpPr>
              <p:spPr>
                <a:xfrm>
                  <a:off x="391515" y="666479"/>
                  <a:ext cx="250944" cy="498"/>
                </a:xfrm>
                <a:prstGeom prst="line">
                  <a:avLst/>
                </a:prstGeom>
                <a:noFill/>
                <a:ln w="76200" cap="flat">
                  <a:solidFill>
                    <a:srgbClr val="D9D9D9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159" name="Straight Connector 42"/>
                <p:cNvSpPr/>
                <p:nvPr/>
              </p:nvSpPr>
              <p:spPr>
                <a:xfrm>
                  <a:off x="391515" y="160607"/>
                  <a:ext cx="250944" cy="497"/>
                </a:xfrm>
                <a:prstGeom prst="line">
                  <a:avLst/>
                </a:prstGeom>
                <a:noFill/>
                <a:ln w="76200" cap="flat">
                  <a:solidFill>
                    <a:srgbClr val="D9D9D9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3168" name="Group 60"/>
              <p:cNvGrpSpPr/>
              <p:nvPr/>
            </p:nvGrpSpPr>
            <p:grpSpPr>
              <a:xfrm>
                <a:off x="-1" y="147863"/>
                <a:ext cx="575853" cy="548510"/>
                <a:chOff x="0" y="0"/>
                <a:chExt cx="575851" cy="548509"/>
              </a:xfrm>
            </p:grpSpPr>
            <p:sp>
              <p:nvSpPr>
                <p:cNvPr id="3161" name="Straight Connector 46"/>
                <p:cNvSpPr/>
                <p:nvPr/>
              </p:nvSpPr>
              <p:spPr>
                <a:xfrm>
                  <a:off x="324907" y="505872"/>
                  <a:ext cx="250945" cy="497"/>
                </a:xfrm>
                <a:prstGeom prst="line">
                  <a:avLst/>
                </a:prstGeom>
                <a:noFill/>
                <a:ln w="76200" cap="flat">
                  <a:solidFill>
                    <a:srgbClr val="D9D9D9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3164" name="Group 72"/>
                <p:cNvGrpSpPr/>
                <p:nvPr/>
              </p:nvGrpSpPr>
              <p:grpSpPr>
                <a:xfrm>
                  <a:off x="-1" y="111554"/>
                  <a:ext cx="426148" cy="362682"/>
                  <a:chOff x="0" y="0"/>
                  <a:chExt cx="426146" cy="362680"/>
                </a:xfrm>
              </p:grpSpPr>
              <p:sp>
                <p:nvSpPr>
                  <p:cNvPr id="3162" name="Isosceles Triangle 51"/>
                  <p:cNvSpPr/>
                  <p:nvPr/>
                </p:nvSpPr>
                <p:spPr>
                  <a:xfrm rot="7864232">
                    <a:off x="343837" y="280712"/>
                    <a:ext cx="68517" cy="67764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9525" cap="flat">
                    <a:solidFill>
                      <a:srgbClr val="C60000"/>
                    </a:solidFill>
                    <a:prstDash val="solid"/>
                    <a:round/>
                  </a:ln>
                  <a:effectLst>
                    <a:outerShdw blurRad="381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3163" name="Freeform 52"/>
                  <p:cNvSpPr/>
                  <p:nvPr/>
                </p:nvSpPr>
                <p:spPr>
                  <a:xfrm rot="2239373">
                    <a:off x="-7099" y="111197"/>
                    <a:ext cx="405103" cy="1134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9840" extrusionOk="0">
                        <a:moveTo>
                          <a:pt x="0" y="18411"/>
                        </a:moveTo>
                        <a:cubicBezTo>
                          <a:pt x="1508" y="9326"/>
                          <a:pt x="3017" y="241"/>
                          <a:pt x="4465" y="361"/>
                        </a:cubicBezTo>
                        <a:cubicBezTo>
                          <a:pt x="5913" y="481"/>
                          <a:pt x="7220" y="19193"/>
                          <a:pt x="8688" y="19133"/>
                        </a:cubicBezTo>
                        <a:cubicBezTo>
                          <a:pt x="10156" y="19073"/>
                          <a:pt x="11806" y="-60"/>
                          <a:pt x="13274" y="0"/>
                        </a:cubicBezTo>
                        <a:cubicBezTo>
                          <a:pt x="14742" y="60"/>
                          <a:pt x="16351" y="17449"/>
                          <a:pt x="17497" y="19494"/>
                        </a:cubicBezTo>
                        <a:cubicBezTo>
                          <a:pt x="18644" y="21540"/>
                          <a:pt x="19468" y="13899"/>
                          <a:pt x="20152" y="12274"/>
                        </a:cubicBezTo>
                        <a:cubicBezTo>
                          <a:pt x="20836" y="10650"/>
                          <a:pt x="21600" y="9747"/>
                          <a:pt x="21600" y="9747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C60000"/>
                    </a:solidFill>
                    <a:prstDash val="solid"/>
                    <a:round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3165" name="Oval 48"/>
                <p:cNvSpPr/>
                <p:nvPr/>
              </p:nvSpPr>
              <p:spPr>
                <a:xfrm>
                  <a:off x="419903" y="472497"/>
                  <a:ext cx="60324" cy="76013"/>
                </a:xfrm>
                <a:prstGeom prst="ellipse">
                  <a:avLst/>
                </a:prstGeom>
                <a:solidFill>
                  <a:srgbClr val="FBC901"/>
                </a:solidFill>
                <a:ln w="9525" cap="flat">
                  <a:solidFill>
                    <a:srgbClr val="009595"/>
                  </a:solidFill>
                  <a:prstDash val="solid"/>
                  <a:round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BC901"/>
                      </a:solidFill>
                    </a:defRPr>
                  </a:pPr>
                  <a:endParaRPr/>
                </a:p>
              </p:txBody>
            </p:sp>
            <p:sp>
              <p:nvSpPr>
                <p:cNvPr id="3166" name="Straight Connector 49"/>
                <p:cNvSpPr/>
                <p:nvPr/>
              </p:nvSpPr>
              <p:spPr>
                <a:xfrm>
                  <a:off x="324907" y="204131"/>
                  <a:ext cx="250945" cy="497"/>
                </a:xfrm>
                <a:prstGeom prst="line">
                  <a:avLst/>
                </a:prstGeom>
                <a:noFill/>
                <a:ln w="76200" cap="flat">
                  <a:solidFill>
                    <a:srgbClr val="D9D9D9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167" name="Straight Connector 50"/>
                <p:cNvSpPr/>
                <p:nvPr/>
              </p:nvSpPr>
              <p:spPr>
                <a:xfrm>
                  <a:off x="324907" y="0"/>
                  <a:ext cx="250945" cy="497"/>
                </a:xfrm>
                <a:prstGeom prst="line">
                  <a:avLst/>
                </a:prstGeom>
                <a:noFill/>
                <a:ln w="76200" cap="flat">
                  <a:solidFill>
                    <a:srgbClr val="D9D9D9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3204" name="Group"/>
          <p:cNvGrpSpPr/>
          <p:nvPr/>
        </p:nvGrpSpPr>
        <p:grpSpPr>
          <a:xfrm>
            <a:off x="899360" y="5794240"/>
            <a:ext cx="3485830" cy="691306"/>
            <a:chOff x="0" y="5067"/>
            <a:chExt cx="3485828" cy="691304"/>
          </a:xfrm>
        </p:grpSpPr>
        <p:grpSp>
          <p:nvGrpSpPr>
            <p:cNvPr id="3175" name="Group 23"/>
            <p:cNvGrpSpPr/>
            <p:nvPr/>
          </p:nvGrpSpPr>
          <p:grpSpPr>
            <a:xfrm>
              <a:off x="1166017" y="95607"/>
              <a:ext cx="262174" cy="557958"/>
              <a:chOff x="0" y="0"/>
              <a:chExt cx="262172" cy="557957"/>
            </a:xfrm>
          </p:grpSpPr>
          <p:sp>
            <p:nvSpPr>
              <p:cNvPr id="3171" name="Straight Connector 24"/>
              <p:cNvSpPr/>
              <p:nvPr/>
            </p:nvSpPr>
            <p:spPr>
              <a:xfrm>
                <a:off x="0" y="28929"/>
                <a:ext cx="262173" cy="520"/>
              </a:xfrm>
              <a:prstGeom prst="line">
                <a:avLst/>
              </a:prstGeom>
              <a:solidFill>
                <a:srgbClr val="FBC901"/>
              </a:solidFill>
              <a:ln w="76200" cap="flat">
                <a:solidFill>
                  <a:srgbClr val="D9D9D9"/>
                </a:solidFill>
                <a:prstDash val="solid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172" name="Oval 25"/>
              <p:cNvSpPr/>
              <p:nvPr/>
            </p:nvSpPr>
            <p:spPr>
              <a:xfrm>
                <a:off x="95751" y="0"/>
                <a:ext cx="63022" cy="79414"/>
              </a:xfrm>
              <a:prstGeom prst="ellipse">
                <a:avLst/>
              </a:prstGeom>
              <a:solidFill>
                <a:srgbClr val="FBC901"/>
              </a:solidFill>
              <a:ln w="9525" cap="flat">
                <a:solidFill>
                  <a:srgbClr val="009595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BC901"/>
                    </a:solidFill>
                  </a:defRPr>
                </a:pPr>
                <a:endParaRPr/>
              </a:p>
            </p:txBody>
          </p:sp>
          <p:sp>
            <p:nvSpPr>
              <p:cNvPr id="3173" name="Straight Connector 26"/>
              <p:cNvSpPr/>
              <p:nvPr/>
            </p:nvSpPr>
            <p:spPr>
              <a:xfrm>
                <a:off x="0" y="557438"/>
                <a:ext cx="262173" cy="520"/>
              </a:xfrm>
              <a:prstGeom prst="line">
                <a:avLst/>
              </a:prstGeom>
              <a:solidFill>
                <a:srgbClr val="FBC901"/>
              </a:solidFill>
              <a:ln w="76200" cap="flat">
                <a:solidFill>
                  <a:srgbClr val="D9D9D9"/>
                </a:solidFill>
                <a:prstDash val="solid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174" name="Straight Connector 27"/>
              <p:cNvSpPr/>
              <p:nvPr/>
            </p:nvSpPr>
            <p:spPr>
              <a:xfrm>
                <a:off x="0" y="242195"/>
                <a:ext cx="262173" cy="519"/>
              </a:xfrm>
              <a:prstGeom prst="line">
                <a:avLst/>
              </a:prstGeom>
              <a:solidFill>
                <a:srgbClr val="FBC901"/>
              </a:solidFill>
              <a:ln w="76200" cap="flat">
                <a:solidFill>
                  <a:srgbClr val="D9D9D9"/>
                </a:solidFill>
                <a:prstDash val="solid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3184" name="Group 28"/>
            <p:cNvGrpSpPr/>
            <p:nvPr/>
          </p:nvGrpSpPr>
          <p:grpSpPr>
            <a:xfrm>
              <a:off x="-1" y="127295"/>
              <a:ext cx="649744" cy="569078"/>
              <a:chOff x="0" y="0"/>
              <a:chExt cx="649742" cy="569077"/>
            </a:xfrm>
          </p:grpSpPr>
          <p:grpSp>
            <p:nvGrpSpPr>
              <p:cNvPr id="3178" name="Group 36"/>
              <p:cNvGrpSpPr/>
              <p:nvPr/>
            </p:nvGrpSpPr>
            <p:grpSpPr>
              <a:xfrm>
                <a:off x="-1" y="96877"/>
                <a:ext cx="464342" cy="375829"/>
                <a:chOff x="0" y="0"/>
                <a:chExt cx="464340" cy="375828"/>
              </a:xfrm>
            </p:grpSpPr>
            <p:sp>
              <p:nvSpPr>
                <p:cNvPr id="3176" name="Isosceles Triangle 35"/>
                <p:cNvSpPr/>
                <p:nvPr/>
              </p:nvSpPr>
              <p:spPr>
                <a:xfrm rot="7628990">
                  <a:off x="376850" y="286168"/>
                  <a:ext cx="71095" cy="76473"/>
                </a:xfrm>
                <a:prstGeom prst="triangle">
                  <a:avLst/>
                </a:prstGeom>
                <a:solidFill>
                  <a:srgbClr val="FC02FF"/>
                </a:solidFill>
                <a:ln w="9525" cap="flat">
                  <a:solidFill>
                    <a:srgbClr val="FC02FF"/>
                  </a:solidFill>
                  <a:prstDash val="solid"/>
                  <a:round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C02FF"/>
                      </a:solidFill>
                    </a:defRPr>
                  </a:pPr>
                  <a:endParaRPr/>
                </a:p>
              </p:txBody>
            </p:sp>
            <p:sp>
              <p:nvSpPr>
                <p:cNvPr id="3177" name="Freeform 36"/>
                <p:cNvSpPr/>
                <p:nvPr/>
              </p:nvSpPr>
              <p:spPr>
                <a:xfrm rot="2004131">
                  <a:off x="12088" y="98237"/>
                  <a:ext cx="406684" cy="1659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030" extrusionOk="0">
                      <a:moveTo>
                        <a:pt x="0" y="20030"/>
                      </a:moveTo>
                      <a:cubicBezTo>
                        <a:pt x="992" y="10479"/>
                        <a:pt x="1984" y="927"/>
                        <a:pt x="2900" y="927"/>
                      </a:cubicBezTo>
                      <a:cubicBezTo>
                        <a:pt x="3816" y="927"/>
                        <a:pt x="4580" y="20030"/>
                        <a:pt x="5495" y="20030"/>
                      </a:cubicBezTo>
                      <a:cubicBezTo>
                        <a:pt x="6411" y="20030"/>
                        <a:pt x="7493" y="927"/>
                        <a:pt x="8396" y="927"/>
                      </a:cubicBezTo>
                      <a:cubicBezTo>
                        <a:pt x="9299" y="927"/>
                        <a:pt x="10011" y="20030"/>
                        <a:pt x="10914" y="20030"/>
                      </a:cubicBezTo>
                      <a:cubicBezTo>
                        <a:pt x="11818" y="20030"/>
                        <a:pt x="12886" y="927"/>
                        <a:pt x="13815" y="927"/>
                      </a:cubicBezTo>
                      <a:cubicBezTo>
                        <a:pt x="14743" y="927"/>
                        <a:pt x="15596" y="20155"/>
                        <a:pt x="16486" y="20030"/>
                      </a:cubicBezTo>
                      <a:cubicBezTo>
                        <a:pt x="17377" y="19905"/>
                        <a:pt x="18407" y="1801"/>
                        <a:pt x="19158" y="178"/>
                      </a:cubicBezTo>
                      <a:cubicBezTo>
                        <a:pt x="19908" y="-1445"/>
                        <a:pt x="20582" y="8543"/>
                        <a:pt x="20989" y="10291"/>
                      </a:cubicBezTo>
                      <a:cubicBezTo>
                        <a:pt x="21396" y="12039"/>
                        <a:pt x="21600" y="10666"/>
                        <a:pt x="21600" y="10666"/>
                      </a:cubicBezTo>
                    </a:path>
                  </a:pathLst>
                </a:custGeom>
                <a:noFill/>
                <a:ln w="25400" cap="flat">
                  <a:solidFill>
                    <a:srgbClr val="FC02FF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C02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3182" name="Group 65"/>
              <p:cNvGrpSpPr/>
              <p:nvPr/>
            </p:nvGrpSpPr>
            <p:grpSpPr>
              <a:xfrm>
                <a:off x="387569" y="0"/>
                <a:ext cx="262174" cy="528884"/>
                <a:chOff x="0" y="0"/>
                <a:chExt cx="262173" cy="528883"/>
              </a:xfrm>
            </p:grpSpPr>
            <p:sp>
              <p:nvSpPr>
                <p:cNvPr id="3179" name="Straight Connector 30"/>
                <p:cNvSpPr/>
                <p:nvPr/>
              </p:nvSpPr>
              <p:spPr>
                <a:xfrm>
                  <a:off x="-1" y="528365"/>
                  <a:ext cx="262175" cy="519"/>
                </a:xfrm>
                <a:prstGeom prst="line">
                  <a:avLst/>
                </a:prstGeom>
                <a:noFill/>
                <a:ln w="76200" cap="flat">
                  <a:solidFill>
                    <a:srgbClr val="CCDCEE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180" name="Straight Connector 33"/>
                <p:cNvSpPr/>
                <p:nvPr/>
              </p:nvSpPr>
              <p:spPr>
                <a:xfrm>
                  <a:off x="-1" y="213207"/>
                  <a:ext cx="262175" cy="520"/>
                </a:xfrm>
                <a:prstGeom prst="line">
                  <a:avLst/>
                </a:prstGeom>
                <a:noFill/>
                <a:ln w="76200" cap="flat">
                  <a:solidFill>
                    <a:srgbClr val="CCDCEE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181" name="Straight Connector 34"/>
                <p:cNvSpPr/>
                <p:nvPr/>
              </p:nvSpPr>
              <p:spPr>
                <a:xfrm>
                  <a:off x="-1" y="0"/>
                  <a:ext cx="262175" cy="519"/>
                </a:xfrm>
                <a:prstGeom prst="line">
                  <a:avLst/>
                </a:prstGeom>
                <a:noFill/>
                <a:ln w="76200" cap="flat">
                  <a:solidFill>
                    <a:srgbClr val="CCDCEE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3183" name="Oval 31"/>
              <p:cNvSpPr/>
              <p:nvPr/>
            </p:nvSpPr>
            <p:spPr>
              <a:xfrm>
                <a:off x="493537" y="489663"/>
                <a:ext cx="63023" cy="79415"/>
              </a:xfrm>
              <a:prstGeom prst="ellipse">
                <a:avLst/>
              </a:prstGeom>
              <a:solidFill>
                <a:srgbClr val="FBC901"/>
              </a:solidFill>
              <a:ln w="9525" cap="flat">
                <a:solidFill>
                  <a:srgbClr val="009595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BC901"/>
                    </a:solidFill>
                  </a:defRPr>
                </a:pPr>
                <a:endParaRPr/>
              </a:p>
            </p:txBody>
          </p:sp>
        </p:grpSp>
        <p:grpSp>
          <p:nvGrpSpPr>
            <p:cNvPr id="3192" name="Group 37"/>
            <p:cNvGrpSpPr/>
            <p:nvPr/>
          </p:nvGrpSpPr>
          <p:grpSpPr>
            <a:xfrm>
              <a:off x="1970135" y="5067"/>
              <a:ext cx="662790" cy="648314"/>
              <a:chOff x="0" y="5067"/>
              <a:chExt cx="662788" cy="648312"/>
            </a:xfrm>
          </p:grpSpPr>
          <p:sp>
            <p:nvSpPr>
              <p:cNvPr id="3185" name="Straight Connector 38"/>
              <p:cNvSpPr/>
              <p:nvPr/>
            </p:nvSpPr>
            <p:spPr>
              <a:xfrm>
                <a:off x="-1" y="337619"/>
                <a:ext cx="262174" cy="519"/>
              </a:xfrm>
              <a:prstGeom prst="line">
                <a:avLst/>
              </a:prstGeom>
              <a:noFill/>
              <a:ln w="76200" cap="flat">
                <a:solidFill>
                  <a:srgbClr val="D9D9D9"/>
                </a:solidFill>
                <a:prstDash val="solid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3188" name="Group 24"/>
              <p:cNvGrpSpPr/>
              <p:nvPr/>
            </p:nvGrpSpPr>
            <p:grpSpPr>
              <a:xfrm>
                <a:off x="185817" y="5067"/>
                <a:ext cx="476972" cy="304760"/>
                <a:chOff x="0" y="5067"/>
                <a:chExt cx="476971" cy="304758"/>
              </a:xfrm>
            </p:grpSpPr>
            <p:sp>
              <p:nvSpPr>
                <p:cNvPr id="3186" name="Isosceles Triangle 43"/>
                <p:cNvSpPr/>
                <p:nvPr/>
              </p:nvSpPr>
              <p:spPr>
                <a:xfrm rot="3974886">
                  <a:off x="394364" y="16687"/>
                  <a:ext cx="71584" cy="70796"/>
                </a:xfrm>
                <a:prstGeom prst="triangle">
                  <a:avLst/>
                </a:prstGeom>
                <a:solidFill>
                  <a:srgbClr val="FF0000"/>
                </a:solidFill>
                <a:ln w="9525" cap="flat">
                  <a:solidFill>
                    <a:srgbClr val="FF0000"/>
                  </a:solidFill>
                  <a:prstDash val="solid"/>
                  <a:round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187" name="Freeform 44"/>
                <p:cNvSpPr/>
                <p:nvPr/>
              </p:nvSpPr>
              <p:spPr>
                <a:xfrm rot="19950027">
                  <a:off x="3443" y="100332"/>
                  <a:ext cx="423230" cy="1184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9840" extrusionOk="0">
                      <a:moveTo>
                        <a:pt x="0" y="18411"/>
                      </a:moveTo>
                      <a:cubicBezTo>
                        <a:pt x="1508" y="9326"/>
                        <a:pt x="3017" y="241"/>
                        <a:pt x="4465" y="361"/>
                      </a:cubicBezTo>
                      <a:cubicBezTo>
                        <a:pt x="5913" y="481"/>
                        <a:pt x="7220" y="19193"/>
                        <a:pt x="8688" y="19133"/>
                      </a:cubicBezTo>
                      <a:cubicBezTo>
                        <a:pt x="10156" y="19073"/>
                        <a:pt x="11806" y="-60"/>
                        <a:pt x="13274" y="0"/>
                      </a:cubicBezTo>
                      <a:cubicBezTo>
                        <a:pt x="14742" y="60"/>
                        <a:pt x="16351" y="17449"/>
                        <a:pt x="17497" y="19494"/>
                      </a:cubicBezTo>
                      <a:cubicBezTo>
                        <a:pt x="18644" y="21540"/>
                        <a:pt x="19468" y="13899"/>
                        <a:pt x="20152" y="12274"/>
                      </a:cubicBezTo>
                      <a:cubicBezTo>
                        <a:pt x="20836" y="10650"/>
                        <a:pt x="21600" y="9747"/>
                        <a:pt x="21600" y="9747"/>
                      </a:cubicBezTo>
                    </a:path>
                  </a:pathLst>
                </a:custGeom>
                <a:noFill/>
                <a:ln w="25400" cap="flat">
                  <a:solidFill>
                    <a:srgbClr val="FF0000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3189" name="Oval 40"/>
              <p:cNvSpPr/>
              <p:nvPr/>
            </p:nvSpPr>
            <p:spPr>
              <a:xfrm>
                <a:off x="99246" y="302914"/>
                <a:ext cx="63022" cy="79414"/>
              </a:xfrm>
              <a:prstGeom prst="ellipse">
                <a:avLst/>
              </a:prstGeom>
              <a:solidFill>
                <a:srgbClr val="FBC901"/>
              </a:solidFill>
              <a:ln w="9525" cap="flat">
                <a:solidFill>
                  <a:srgbClr val="009595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BC901"/>
                    </a:solidFill>
                  </a:defRPr>
                </a:pPr>
                <a:endParaRPr/>
              </a:p>
            </p:txBody>
          </p:sp>
          <p:sp>
            <p:nvSpPr>
              <p:cNvPr id="3190" name="Straight Connector 41"/>
              <p:cNvSpPr/>
              <p:nvPr/>
            </p:nvSpPr>
            <p:spPr>
              <a:xfrm>
                <a:off x="-1" y="652862"/>
                <a:ext cx="262174" cy="519"/>
              </a:xfrm>
              <a:prstGeom prst="line">
                <a:avLst/>
              </a:prstGeom>
              <a:noFill/>
              <a:ln w="76200" cap="flat">
                <a:solidFill>
                  <a:srgbClr val="D9D9D9"/>
                </a:solidFill>
                <a:prstDash val="solid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191" name="Straight Connector 42"/>
              <p:cNvSpPr/>
              <p:nvPr/>
            </p:nvSpPr>
            <p:spPr>
              <a:xfrm>
                <a:off x="-1" y="124353"/>
                <a:ext cx="262174" cy="519"/>
              </a:xfrm>
              <a:prstGeom prst="line">
                <a:avLst/>
              </a:prstGeom>
              <a:noFill/>
              <a:ln w="76200" cap="flat">
                <a:solidFill>
                  <a:srgbClr val="D9D9D9"/>
                </a:solidFill>
                <a:prstDash val="solid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3200" name="Group 45"/>
            <p:cNvGrpSpPr/>
            <p:nvPr/>
          </p:nvGrpSpPr>
          <p:grpSpPr>
            <a:xfrm>
              <a:off x="2845985" y="111039"/>
              <a:ext cx="639844" cy="573055"/>
              <a:chOff x="0" y="0"/>
              <a:chExt cx="639843" cy="573053"/>
            </a:xfrm>
          </p:grpSpPr>
          <p:sp>
            <p:nvSpPr>
              <p:cNvPr id="3193" name="Straight Connector 46"/>
              <p:cNvSpPr/>
              <p:nvPr/>
            </p:nvSpPr>
            <p:spPr>
              <a:xfrm>
                <a:off x="-1" y="528509"/>
                <a:ext cx="262175" cy="519"/>
              </a:xfrm>
              <a:prstGeom prst="line">
                <a:avLst/>
              </a:prstGeom>
              <a:noFill/>
              <a:ln w="76200" cap="flat">
                <a:solidFill>
                  <a:srgbClr val="D9D9D9"/>
                </a:solidFill>
                <a:prstDash val="solid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3196" name="Group 72"/>
              <p:cNvGrpSpPr/>
              <p:nvPr/>
            </p:nvGrpSpPr>
            <p:grpSpPr>
              <a:xfrm>
                <a:off x="158092" y="173557"/>
                <a:ext cx="481752" cy="304761"/>
                <a:chOff x="0" y="5067"/>
                <a:chExt cx="481750" cy="304759"/>
              </a:xfrm>
            </p:grpSpPr>
            <p:sp>
              <p:nvSpPr>
                <p:cNvPr id="3194" name="Isosceles Triangle 51"/>
                <p:cNvSpPr/>
                <p:nvPr/>
              </p:nvSpPr>
              <p:spPr>
                <a:xfrm rot="3974886">
                  <a:off x="399144" y="16687"/>
                  <a:ext cx="71583" cy="70796"/>
                </a:xfrm>
                <a:prstGeom prst="triangle">
                  <a:avLst/>
                </a:prstGeom>
                <a:solidFill>
                  <a:srgbClr val="FF0000"/>
                </a:solidFill>
                <a:ln w="9525" cap="flat">
                  <a:solidFill>
                    <a:srgbClr val="C60000"/>
                  </a:solidFill>
                  <a:prstDash val="solid"/>
                  <a:round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195" name="Freeform 52"/>
                <p:cNvSpPr/>
                <p:nvPr/>
              </p:nvSpPr>
              <p:spPr>
                <a:xfrm rot="19950027">
                  <a:off x="3443" y="100333"/>
                  <a:ext cx="423230" cy="1184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9840" extrusionOk="0">
                      <a:moveTo>
                        <a:pt x="0" y="18411"/>
                      </a:moveTo>
                      <a:cubicBezTo>
                        <a:pt x="1508" y="9326"/>
                        <a:pt x="3017" y="241"/>
                        <a:pt x="4465" y="361"/>
                      </a:cubicBezTo>
                      <a:cubicBezTo>
                        <a:pt x="5913" y="481"/>
                        <a:pt x="7220" y="19193"/>
                        <a:pt x="8688" y="19133"/>
                      </a:cubicBezTo>
                      <a:cubicBezTo>
                        <a:pt x="10156" y="19073"/>
                        <a:pt x="11806" y="-60"/>
                        <a:pt x="13274" y="0"/>
                      </a:cubicBezTo>
                      <a:cubicBezTo>
                        <a:pt x="14742" y="60"/>
                        <a:pt x="16351" y="17449"/>
                        <a:pt x="17497" y="19494"/>
                      </a:cubicBezTo>
                      <a:cubicBezTo>
                        <a:pt x="18644" y="21540"/>
                        <a:pt x="19468" y="13899"/>
                        <a:pt x="20152" y="12274"/>
                      </a:cubicBezTo>
                      <a:cubicBezTo>
                        <a:pt x="20836" y="10650"/>
                        <a:pt x="21600" y="9747"/>
                        <a:pt x="21600" y="9747"/>
                      </a:cubicBezTo>
                    </a:path>
                  </a:pathLst>
                </a:custGeom>
                <a:noFill/>
                <a:ln w="25400" cap="flat">
                  <a:solidFill>
                    <a:srgbClr val="C60000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3197" name="Oval 48"/>
              <p:cNvSpPr/>
              <p:nvPr/>
            </p:nvSpPr>
            <p:spPr>
              <a:xfrm>
                <a:off x="99246" y="493640"/>
                <a:ext cx="63023" cy="79414"/>
              </a:xfrm>
              <a:prstGeom prst="ellipse">
                <a:avLst/>
              </a:prstGeom>
              <a:solidFill>
                <a:srgbClr val="FBC901"/>
              </a:solidFill>
              <a:ln w="9525" cap="flat">
                <a:solidFill>
                  <a:srgbClr val="009595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BC901"/>
                    </a:solidFill>
                  </a:defRPr>
                </a:pPr>
                <a:endParaRPr/>
              </a:p>
            </p:txBody>
          </p:sp>
          <p:sp>
            <p:nvSpPr>
              <p:cNvPr id="3198" name="Straight Connector 49"/>
              <p:cNvSpPr/>
              <p:nvPr/>
            </p:nvSpPr>
            <p:spPr>
              <a:xfrm>
                <a:off x="-1" y="213265"/>
                <a:ext cx="262175" cy="520"/>
              </a:xfrm>
              <a:prstGeom prst="line">
                <a:avLst/>
              </a:prstGeom>
              <a:noFill/>
              <a:ln w="76200" cap="flat">
                <a:solidFill>
                  <a:srgbClr val="D9D9D9"/>
                </a:solidFill>
                <a:prstDash val="solid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199" name="Straight Connector 50"/>
              <p:cNvSpPr/>
              <p:nvPr/>
            </p:nvSpPr>
            <p:spPr>
              <a:xfrm>
                <a:off x="-1" y="0"/>
                <a:ext cx="262175" cy="519"/>
              </a:xfrm>
              <a:prstGeom prst="line">
                <a:avLst/>
              </a:prstGeom>
              <a:noFill/>
              <a:ln w="76200" cap="flat">
                <a:solidFill>
                  <a:srgbClr val="D9D9D9"/>
                </a:solidFill>
                <a:prstDash val="solid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3201" name="Arrow"/>
            <p:cNvSpPr/>
            <p:nvPr/>
          </p:nvSpPr>
          <p:spPr>
            <a:xfrm>
              <a:off x="816907" y="237242"/>
              <a:ext cx="246671" cy="196266"/>
            </a:xfrm>
            <a:prstGeom prst="rightArrow">
              <a:avLst>
                <a:gd name="adj1" fmla="val 32000"/>
                <a:gd name="adj2" fmla="val 71231"/>
              </a:avLst>
            </a:prstGeom>
            <a:noFill/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02" name="Arrow"/>
            <p:cNvSpPr/>
            <p:nvPr/>
          </p:nvSpPr>
          <p:spPr>
            <a:xfrm>
              <a:off x="1586895" y="237242"/>
              <a:ext cx="246670" cy="196266"/>
            </a:xfrm>
            <a:prstGeom prst="rightArrow">
              <a:avLst>
                <a:gd name="adj1" fmla="val 32000"/>
                <a:gd name="adj2" fmla="val 71231"/>
              </a:avLst>
            </a:prstGeom>
            <a:noFill/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03" name="Arrow"/>
            <p:cNvSpPr/>
            <p:nvPr/>
          </p:nvSpPr>
          <p:spPr>
            <a:xfrm>
              <a:off x="2449901" y="237242"/>
              <a:ext cx="246671" cy="196266"/>
            </a:xfrm>
            <a:prstGeom prst="rightArrow">
              <a:avLst>
                <a:gd name="adj1" fmla="val 32000"/>
                <a:gd name="adj2" fmla="val 71231"/>
              </a:avLst>
            </a:prstGeom>
            <a:noFill/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205" name="Rectangle 3"/>
          <p:cNvSpPr txBox="1"/>
          <p:nvPr/>
        </p:nvSpPr>
        <p:spPr>
          <a:xfrm>
            <a:off x="202173" y="5941858"/>
            <a:ext cx="630175" cy="391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>
            <a:lvl1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pPr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FBC901"/>
                </a:solidFill>
              </a:rPr>
              <a:t>YES:</a:t>
            </a:r>
          </a:p>
        </p:txBody>
      </p:sp>
      <p:sp>
        <p:nvSpPr>
          <p:cNvPr id="3206" name="Rectangle 3"/>
          <p:cNvSpPr txBox="1"/>
          <p:nvPr/>
        </p:nvSpPr>
        <p:spPr>
          <a:xfrm>
            <a:off x="4569995" y="5941858"/>
            <a:ext cx="911194" cy="391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>
            <a:lvl1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+ NO: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33400"/>
          </a:xfrm>
          <a:prstGeom prst="rect">
            <a:avLst/>
          </a:prstGeom>
        </p:spPr>
        <p:txBody>
          <a:bodyPr/>
          <a:lstStyle/>
          <a:p>
            <a:r>
              <a:t>Which, via careful materials selection, gets us to this point:</a:t>
            </a:r>
          </a:p>
        </p:txBody>
      </p:sp>
      <p:sp>
        <p:nvSpPr>
          <p:cNvPr id="295" name="Rectangle 3"/>
          <p:cNvSpPr txBox="1"/>
          <p:nvPr/>
        </p:nvSpPr>
        <p:spPr>
          <a:xfrm>
            <a:off x="114300" y="2667000"/>
            <a:ext cx="8915400" cy="4644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defRPr b="0">
                <a:solidFill>
                  <a:srgbClr val="FFD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rPr>
                <a:solidFill>
                  <a:srgbClr val="FFFFFF"/>
                </a:solidFill>
              </a:rPr>
              <a:t>The </a:t>
            </a:r>
            <a:r>
              <a:t>Electric Field </a:t>
            </a:r>
            <a:r>
              <a:rPr>
                <a:solidFill>
                  <a:srgbClr val="FFFFFF"/>
                </a:solidFill>
              </a:rPr>
              <a:t>sorts things out, pushing holes left &amp; electrons right =&gt; "electricity"</a:t>
            </a:r>
          </a:p>
          <a:p>
            <a:pPr>
              <a:spcBef>
                <a:spcPts val="400"/>
              </a:spcBef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But </a:t>
            </a:r>
            <a:r>
              <a:rPr b="1"/>
              <a:t>only</a:t>
            </a:r>
            <a:r>
              <a:t> if drunkard's walk of light-liberated holes &amp; electrons GETS them to the </a:t>
            </a:r>
          </a:p>
          <a:p>
            <a:pPr algn="r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electric field BEFORE they have recombined with one another!</a:t>
            </a:r>
          </a:p>
          <a:p>
            <a:pPr>
              <a:spcBef>
                <a:spcPts val="400"/>
              </a:spcBef>
              <a:defRPr sz="11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If they recombine first, their energy is instead lost as heat (a.k.a. vibrating atoms)</a:t>
            </a: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algn="ctr">
              <a:spcBef>
                <a:spcPts val="400"/>
              </a:spcBef>
              <a:defRPr>
                <a:solidFill>
                  <a:srgbClr val="FFD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So why use a thick layer that puts the field (cliff) so far away? (!)</a:t>
            </a:r>
            <a:endParaRPr>
              <a:solidFill>
                <a:srgbClr val="FFFFFF"/>
              </a:solidFill>
            </a:endParaRP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Because light is not all absorbed (and converted to electrons + holes) at the surface</a:t>
            </a:r>
          </a:p>
          <a:p>
            <a:pPr>
              <a:spcBef>
                <a:spcPts val="40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algn="ctr"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Strong light absorption requires tenths to tens of microns of material</a:t>
            </a: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 </a:t>
            </a:r>
            <a:endParaRPr sz="1400"/>
          </a:p>
        </p:txBody>
      </p:sp>
      <p:grpSp>
        <p:nvGrpSpPr>
          <p:cNvPr id="308" name="Group"/>
          <p:cNvGrpSpPr/>
          <p:nvPr/>
        </p:nvGrpSpPr>
        <p:grpSpPr>
          <a:xfrm>
            <a:off x="1828800" y="896208"/>
            <a:ext cx="6019800" cy="1466012"/>
            <a:chOff x="0" y="0"/>
            <a:chExt cx="6019799" cy="1466011"/>
          </a:xfrm>
        </p:grpSpPr>
        <p:sp>
          <p:nvSpPr>
            <p:cNvPr id="296" name="Rectangle 112"/>
            <p:cNvSpPr/>
            <p:nvPr/>
          </p:nvSpPr>
          <p:spPr>
            <a:xfrm flipH="1">
              <a:off x="1439972" y="0"/>
              <a:ext cx="2780094" cy="904775"/>
            </a:xfrm>
            <a:prstGeom prst="rect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7" name="Rectangle 150"/>
            <p:cNvSpPr/>
            <p:nvPr/>
          </p:nvSpPr>
          <p:spPr>
            <a:xfrm>
              <a:off x="0" y="535"/>
              <a:ext cx="1414778" cy="904776"/>
            </a:xfrm>
            <a:prstGeom prst="rect">
              <a:avLst/>
            </a:prstGeom>
            <a:solidFill>
              <a:srgbClr val="6D6D6D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8" name="Left Arrow 157"/>
            <p:cNvSpPr/>
            <p:nvPr/>
          </p:nvSpPr>
          <p:spPr>
            <a:xfrm>
              <a:off x="1090853" y="676532"/>
              <a:ext cx="647850" cy="123379"/>
            </a:xfrm>
            <a:prstGeom prst="leftArrow">
              <a:avLst>
                <a:gd name="adj1" fmla="val 50000"/>
                <a:gd name="adj2" fmla="val 49991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9" name="Rectangle 240"/>
            <p:cNvSpPr/>
            <p:nvPr/>
          </p:nvSpPr>
          <p:spPr>
            <a:xfrm>
              <a:off x="3941033" y="323713"/>
              <a:ext cx="173767" cy="45239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0" name="Cross 29"/>
            <p:cNvSpPr/>
            <p:nvPr/>
          </p:nvSpPr>
          <p:spPr>
            <a:xfrm>
              <a:off x="3978268" y="468953"/>
              <a:ext cx="115845" cy="90479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1" name="Left Arrow 247"/>
            <p:cNvSpPr/>
            <p:nvPr/>
          </p:nvSpPr>
          <p:spPr>
            <a:xfrm>
              <a:off x="4282125" y="85614"/>
              <a:ext cx="558539" cy="666678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6600"/>
            </a:solidFill>
            <a:ln w="12700" cap="flat">
              <a:solidFill>
                <a:srgbClr val="FF993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2" name="Left Arrow 157"/>
            <p:cNvSpPr/>
            <p:nvPr/>
          </p:nvSpPr>
          <p:spPr>
            <a:xfrm>
              <a:off x="1089826" y="488218"/>
              <a:ext cx="647849" cy="123379"/>
            </a:xfrm>
            <a:prstGeom prst="leftArrow">
              <a:avLst>
                <a:gd name="adj1" fmla="val 50000"/>
                <a:gd name="adj2" fmla="val 49991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3" name="Left Arrow 157"/>
            <p:cNvSpPr/>
            <p:nvPr/>
          </p:nvSpPr>
          <p:spPr>
            <a:xfrm>
              <a:off x="1089826" y="295574"/>
              <a:ext cx="647849" cy="123380"/>
            </a:xfrm>
            <a:prstGeom prst="leftArrow">
              <a:avLst>
                <a:gd name="adj1" fmla="val 50000"/>
                <a:gd name="adj2" fmla="val 49991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4" name="Left Arrow 157"/>
            <p:cNvSpPr/>
            <p:nvPr/>
          </p:nvSpPr>
          <p:spPr>
            <a:xfrm>
              <a:off x="1088798" y="107260"/>
              <a:ext cx="647849" cy="123379"/>
            </a:xfrm>
            <a:prstGeom prst="leftArrow">
              <a:avLst>
                <a:gd name="adj1" fmla="val 50000"/>
                <a:gd name="adj2" fmla="val 49991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5" name="TextBox 59"/>
            <p:cNvSpPr txBox="1"/>
            <p:nvPr/>
          </p:nvSpPr>
          <p:spPr>
            <a:xfrm>
              <a:off x="4902722" y="258353"/>
              <a:ext cx="1117078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400" b="0">
                  <a:solidFill>
                    <a:srgbClr val="FFFFFF"/>
                  </a:solidFill>
                </a:defRPr>
              </a:lvl1pPr>
            </a:lstStyle>
            <a:p>
              <a:r>
                <a:t>Sunlight in</a:t>
              </a:r>
            </a:p>
          </p:txBody>
        </p:sp>
        <p:sp>
          <p:nvSpPr>
            <p:cNvPr id="306" name="TextBox 60"/>
            <p:cNvSpPr txBox="1"/>
            <p:nvPr/>
          </p:nvSpPr>
          <p:spPr>
            <a:xfrm>
              <a:off x="806778" y="942771"/>
              <a:ext cx="1303256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400" b="0">
                  <a:solidFill>
                    <a:srgbClr val="FFD900"/>
                  </a:solidFill>
                </a:defRPr>
              </a:lvl1pPr>
            </a:lstStyle>
            <a:p>
              <a:r>
                <a:t>Electric Field</a:t>
              </a:r>
            </a:p>
          </p:txBody>
        </p:sp>
        <p:sp>
          <p:nvSpPr>
            <p:cNvPr id="307" name="TextBox 61"/>
            <p:cNvSpPr txBox="1"/>
            <p:nvPr/>
          </p:nvSpPr>
          <p:spPr>
            <a:xfrm>
              <a:off x="2668571" y="942771"/>
              <a:ext cx="2296213" cy="523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400" b="0">
                  <a:solidFill>
                    <a:srgbClr val="FFFFFF"/>
                  </a:solidFill>
                </a:defRPr>
              </a:pPr>
              <a:r>
                <a:t>Light-liberated electron</a:t>
              </a:r>
            </a:p>
            <a:p>
              <a:pPr algn="ctr">
                <a:defRPr sz="1400" b="0">
                  <a:solidFill>
                    <a:srgbClr val="FFFFFF"/>
                  </a:solidFill>
                </a:defRPr>
              </a:pPr>
              <a:r>
                <a:t>(and bond hole) created</a:t>
              </a:r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8" name="Rectangle 2"/>
          <p:cNvSpPr txBox="1">
            <a:spLocks noGrp="1"/>
          </p:cNvSpPr>
          <p:nvPr>
            <p:ph type="title"/>
          </p:nvPr>
        </p:nvSpPr>
        <p:spPr>
          <a:xfrm>
            <a:off x="101600" y="133171"/>
            <a:ext cx="8788400" cy="675218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Non-reversible down-conversion =&gt; Luminescent Solar Concentrators:</a:t>
            </a:r>
          </a:p>
        </p:txBody>
      </p:sp>
      <p:sp>
        <p:nvSpPr>
          <p:cNvPr id="3209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177800" y="867839"/>
            <a:ext cx="8788400" cy="391003"/>
          </a:xfrm>
          <a:prstGeom prst="rect">
            <a:avLst/>
          </a:prstGeom>
        </p:spPr>
        <p:txBody>
          <a:bodyPr/>
          <a:lstStyle>
            <a:lvl1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Which replace reflecting ball-bearings with those specially chosen Quantum-dots or Dyes:</a:t>
            </a:r>
          </a:p>
        </p:txBody>
      </p:sp>
      <p:sp>
        <p:nvSpPr>
          <p:cNvPr id="3210" name="Rectangle 3"/>
          <p:cNvSpPr txBox="1"/>
          <p:nvPr/>
        </p:nvSpPr>
        <p:spPr>
          <a:xfrm>
            <a:off x="227060" y="2985217"/>
            <a:ext cx="8788401" cy="3794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- Full spectrum sunlight shines on </a:t>
            </a:r>
            <a:r>
              <a:rPr b="1">
                <a:solidFill>
                  <a:srgbClr val="FBC901"/>
                </a:solidFill>
              </a:rPr>
              <a:t>LSC</a:t>
            </a:r>
            <a:r>
              <a:t> from above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- Only high-energy </a:t>
            </a:r>
            <a:r>
              <a:rPr>
                <a:solidFill>
                  <a:srgbClr val="FF40FF"/>
                </a:solidFill>
              </a:rPr>
              <a:t>violet</a:t>
            </a:r>
            <a:r>
              <a:t> / </a:t>
            </a:r>
            <a:r>
              <a:rPr>
                <a:solidFill>
                  <a:srgbClr val="00FDFF"/>
                </a:solidFill>
              </a:rPr>
              <a:t>blue</a:t>
            </a:r>
            <a:r>
              <a:t> light is absorbed by Quantum-dots / Dyes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- Absorbing Quantum-dot / Dye then re-emits that light as</a:t>
            </a:r>
            <a:r>
              <a:rPr>
                <a:solidFill>
                  <a:srgbClr val="FF2600"/>
                </a:solidFill>
              </a:rPr>
              <a:t> </a:t>
            </a:r>
            <a:r>
              <a:rPr>
                <a:solidFill>
                  <a:srgbClr val="FF314D"/>
                </a:solidFill>
              </a:rPr>
              <a:t>redish</a:t>
            </a:r>
            <a:r>
              <a:t> photons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- </a:t>
            </a:r>
            <a:r>
              <a:rPr>
                <a:solidFill>
                  <a:srgbClr val="FF314D"/>
                </a:solidFill>
              </a:rPr>
              <a:t>Redish</a:t>
            </a:r>
            <a:r>
              <a:t> photons </a:t>
            </a:r>
            <a:r>
              <a:rPr b="1"/>
              <a:t>pass unaffected by (or through) other Quantum-dots / Dyes 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- </a:t>
            </a:r>
            <a:r>
              <a:rPr>
                <a:solidFill>
                  <a:srgbClr val="FF314D"/>
                </a:solidFill>
              </a:rPr>
              <a:t>Redish</a:t>
            </a:r>
            <a:r>
              <a:t> photons trapped by total internal reflection bounce to ends of sheet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- Encountering narrow bandgap PV cells optimized for conversion of </a:t>
            </a:r>
            <a:r>
              <a:rPr>
                <a:solidFill>
                  <a:srgbClr val="FF314D"/>
                </a:solidFill>
              </a:rPr>
              <a:t>redish</a:t>
            </a:r>
            <a:r>
              <a:t> photons</a:t>
            </a:r>
          </a:p>
        </p:txBody>
      </p:sp>
      <p:grpSp>
        <p:nvGrpSpPr>
          <p:cNvPr id="3230" name="Group"/>
          <p:cNvGrpSpPr/>
          <p:nvPr/>
        </p:nvGrpSpPr>
        <p:grpSpPr>
          <a:xfrm>
            <a:off x="1134879" y="1394492"/>
            <a:ext cx="6991674" cy="1269994"/>
            <a:chOff x="0" y="0"/>
            <a:chExt cx="6991672" cy="1269992"/>
          </a:xfrm>
        </p:grpSpPr>
        <p:grpSp>
          <p:nvGrpSpPr>
            <p:cNvPr id="3227" name="Group"/>
            <p:cNvGrpSpPr/>
            <p:nvPr/>
          </p:nvGrpSpPr>
          <p:grpSpPr>
            <a:xfrm>
              <a:off x="393863" y="0"/>
              <a:ext cx="6209816" cy="1260810"/>
              <a:chOff x="17486" y="0"/>
              <a:chExt cx="6209815" cy="1260809"/>
            </a:xfrm>
          </p:grpSpPr>
          <p:sp>
            <p:nvSpPr>
              <p:cNvPr id="3211" name="Rectangle 5"/>
              <p:cNvSpPr/>
              <p:nvPr/>
            </p:nvSpPr>
            <p:spPr>
              <a:xfrm>
                <a:off x="17486" y="373620"/>
                <a:ext cx="6209817" cy="887190"/>
              </a:xfrm>
              <a:prstGeom prst="rect">
                <a:avLst/>
              </a:prstGeom>
              <a:solidFill>
                <a:srgbClr val="D9D9D9">
                  <a:alpha val="16000"/>
                </a:srgbClr>
              </a:solidFill>
              <a:ln w="9525" cap="flat">
                <a:solidFill>
                  <a:srgbClr val="4A7EBB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457200">
                  <a:defRPr b="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3212" name="Straight Arrow Connector 10"/>
              <p:cNvSpPr/>
              <p:nvPr/>
            </p:nvSpPr>
            <p:spPr>
              <a:xfrm flipH="1" flipV="1">
                <a:off x="2122127" y="373200"/>
                <a:ext cx="788115" cy="356174"/>
              </a:xfrm>
              <a:prstGeom prst="line">
                <a:avLst/>
              </a:prstGeom>
              <a:noFill/>
              <a:ln w="57150" cap="flat">
                <a:solidFill>
                  <a:srgbClr val="FF4151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b="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3213" name="Straight Arrow Connector 12"/>
              <p:cNvSpPr/>
              <p:nvPr/>
            </p:nvSpPr>
            <p:spPr>
              <a:xfrm flipH="1" flipV="1">
                <a:off x="17486" y="383460"/>
                <a:ext cx="934766" cy="831852"/>
              </a:xfrm>
              <a:prstGeom prst="line">
                <a:avLst/>
              </a:prstGeom>
              <a:noFill/>
              <a:ln w="57150" cap="flat">
                <a:solidFill>
                  <a:srgbClr val="FF4151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b="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3214" name="Straight Arrow Connector 13"/>
              <p:cNvSpPr/>
              <p:nvPr/>
            </p:nvSpPr>
            <p:spPr>
              <a:xfrm flipH="1">
                <a:off x="1480290" y="880153"/>
                <a:ext cx="1429952" cy="335158"/>
              </a:xfrm>
              <a:prstGeom prst="line">
                <a:avLst/>
              </a:prstGeom>
              <a:noFill/>
              <a:ln w="57150" cap="flat">
                <a:solidFill>
                  <a:srgbClr val="FF4151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b="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3215" name="Straight Arrow Connector 14"/>
              <p:cNvSpPr/>
              <p:nvPr/>
            </p:nvSpPr>
            <p:spPr>
              <a:xfrm flipH="1" flipV="1">
                <a:off x="17487" y="695421"/>
                <a:ext cx="1462801" cy="519890"/>
              </a:xfrm>
              <a:prstGeom prst="line">
                <a:avLst/>
              </a:prstGeom>
              <a:noFill/>
              <a:ln w="57150" cap="flat">
                <a:solidFill>
                  <a:srgbClr val="FF4151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b="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3216" name="Oval 20"/>
              <p:cNvSpPr/>
              <p:nvPr/>
            </p:nvSpPr>
            <p:spPr>
              <a:xfrm>
                <a:off x="2910241" y="695837"/>
                <a:ext cx="311424" cy="303575"/>
              </a:xfrm>
              <a:prstGeom prst="ellipse">
                <a:avLst/>
              </a:prstGeom>
              <a:solidFill>
                <a:srgbClr val="FFFFFF"/>
              </a:solidFill>
              <a:ln w="9525" cap="flat">
                <a:solidFill>
                  <a:srgbClr val="4A7EBB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457200">
                  <a:defRPr b="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3217" name="Oval 21"/>
              <p:cNvSpPr/>
              <p:nvPr/>
            </p:nvSpPr>
            <p:spPr>
              <a:xfrm>
                <a:off x="4525776" y="695837"/>
                <a:ext cx="311424" cy="303575"/>
              </a:xfrm>
              <a:prstGeom prst="ellipse">
                <a:avLst/>
              </a:prstGeom>
              <a:solidFill>
                <a:srgbClr val="FFFFFF"/>
              </a:solidFill>
              <a:ln w="9525" cap="flat">
                <a:solidFill>
                  <a:srgbClr val="4A7EBB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457200">
                  <a:defRPr b="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3218" name="Oval 22"/>
              <p:cNvSpPr/>
              <p:nvPr/>
            </p:nvSpPr>
            <p:spPr>
              <a:xfrm>
                <a:off x="1331932" y="695418"/>
                <a:ext cx="311425" cy="303576"/>
              </a:xfrm>
              <a:prstGeom prst="ellipse">
                <a:avLst/>
              </a:prstGeom>
              <a:solidFill>
                <a:srgbClr val="FFFFFF"/>
              </a:solidFill>
              <a:ln w="9525" cap="flat">
                <a:solidFill>
                  <a:srgbClr val="4A7EBB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457200">
                  <a:defRPr b="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3219" name="Straight Arrow Connector 38"/>
              <p:cNvSpPr/>
              <p:nvPr/>
            </p:nvSpPr>
            <p:spPr>
              <a:xfrm flipV="1">
                <a:off x="3221664" y="383042"/>
                <a:ext cx="818870" cy="356164"/>
              </a:xfrm>
              <a:prstGeom prst="line">
                <a:avLst/>
              </a:prstGeom>
              <a:noFill/>
              <a:ln w="57150" cap="flat">
                <a:solidFill>
                  <a:srgbClr val="FF4151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b="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3220" name="Straight Arrow Connector 39"/>
              <p:cNvSpPr/>
              <p:nvPr/>
            </p:nvSpPr>
            <p:spPr>
              <a:xfrm>
                <a:off x="4040533" y="383041"/>
                <a:ext cx="1215527" cy="877349"/>
              </a:xfrm>
              <a:prstGeom prst="line">
                <a:avLst/>
              </a:prstGeom>
              <a:noFill/>
              <a:ln w="57150" cap="flat">
                <a:solidFill>
                  <a:srgbClr val="FF4151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b="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3221" name="Straight Arrow Connector 40"/>
              <p:cNvSpPr/>
              <p:nvPr/>
            </p:nvSpPr>
            <p:spPr>
              <a:xfrm flipV="1">
                <a:off x="5256060" y="383042"/>
                <a:ext cx="971241" cy="831851"/>
              </a:xfrm>
              <a:prstGeom prst="line">
                <a:avLst/>
              </a:prstGeom>
              <a:noFill/>
              <a:ln w="57150" cap="flat">
                <a:solidFill>
                  <a:srgbClr val="FF4151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b="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3222" name="Straight Arrow Connector 41"/>
              <p:cNvSpPr/>
              <p:nvPr/>
            </p:nvSpPr>
            <p:spPr>
              <a:xfrm>
                <a:off x="3221664" y="880153"/>
                <a:ext cx="1485753" cy="367264"/>
              </a:xfrm>
              <a:prstGeom prst="line">
                <a:avLst/>
              </a:prstGeom>
              <a:noFill/>
              <a:ln w="57150" cap="flat">
                <a:solidFill>
                  <a:srgbClr val="FF4151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b="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3223" name="Straight Arrow Connector 42"/>
              <p:cNvSpPr/>
              <p:nvPr/>
            </p:nvSpPr>
            <p:spPr>
              <a:xfrm flipV="1">
                <a:off x="4707418" y="695002"/>
                <a:ext cx="1519882" cy="519890"/>
              </a:xfrm>
              <a:prstGeom prst="line">
                <a:avLst/>
              </a:prstGeom>
              <a:noFill/>
              <a:ln w="57150" cap="flat">
                <a:solidFill>
                  <a:srgbClr val="FF4151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b="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3224" name="Straight Arrow Connector 11"/>
              <p:cNvSpPr/>
              <p:nvPr/>
            </p:nvSpPr>
            <p:spPr>
              <a:xfrm flipH="1">
                <a:off x="952250" y="373618"/>
                <a:ext cx="1169878" cy="887190"/>
              </a:xfrm>
              <a:prstGeom prst="line">
                <a:avLst/>
              </a:prstGeom>
              <a:noFill/>
              <a:ln w="57150" cap="flat">
                <a:solidFill>
                  <a:srgbClr val="FF4151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b="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3225" name="Down Arrow 6"/>
              <p:cNvSpPr/>
              <p:nvPr/>
            </p:nvSpPr>
            <p:spPr>
              <a:xfrm>
                <a:off x="2921461" y="383074"/>
                <a:ext cx="311407" cy="323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1303"/>
                    </a:moveTo>
                    <a:lnTo>
                      <a:pt x="5400" y="11303"/>
                    </a:lnTo>
                    <a:lnTo>
                      <a:pt x="5400" y="0"/>
                    </a:lnTo>
                    <a:lnTo>
                      <a:pt x="16200" y="0"/>
                    </a:lnTo>
                    <a:lnTo>
                      <a:pt x="16200" y="11303"/>
                    </a:lnTo>
                    <a:lnTo>
                      <a:pt x="21600" y="11303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FF40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457200">
                  <a:defRPr b="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3226" name="Down Arrow 6"/>
              <p:cNvSpPr/>
              <p:nvPr/>
            </p:nvSpPr>
            <p:spPr>
              <a:xfrm>
                <a:off x="2690695" y="0"/>
                <a:ext cx="787441" cy="323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1303"/>
                    </a:moveTo>
                    <a:lnTo>
                      <a:pt x="5400" y="11303"/>
                    </a:lnTo>
                    <a:lnTo>
                      <a:pt x="5400" y="0"/>
                    </a:lnTo>
                    <a:lnTo>
                      <a:pt x="16200" y="0"/>
                    </a:lnTo>
                    <a:lnTo>
                      <a:pt x="16200" y="11303"/>
                    </a:lnTo>
                    <a:lnTo>
                      <a:pt x="21600" y="11303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FBC90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457200">
                  <a:defRPr b="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</p:grpSp>
        <p:pic>
          <p:nvPicPr>
            <p:cNvPr id="3228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5400000">
              <a:off x="-286179" y="640398"/>
              <a:ext cx="915773" cy="3434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29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6200000">
              <a:off x="6362079" y="640398"/>
              <a:ext cx="915773" cy="3434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2" name="Rectangle 2"/>
          <p:cNvSpPr txBox="1">
            <a:spLocks noGrp="1"/>
          </p:cNvSpPr>
          <p:nvPr>
            <p:ph type="title"/>
          </p:nvPr>
        </p:nvSpPr>
        <p:spPr>
          <a:xfrm>
            <a:off x="101600" y="18871"/>
            <a:ext cx="8788400" cy="675218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Why is such an apparently good idea a no-show on NREL's chart?</a:t>
            </a:r>
          </a:p>
        </p:txBody>
      </p:sp>
      <p:sp>
        <p:nvSpPr>
          <p:cNvPr id="3233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177800" y="728139"/>
            <a:ext cx="8788400" cy="412578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Because of its many inefficiencies, as identified in a recent comprehensive review: </a:t>
            </a:r>
            <a:r>
              <a:rPr baseline="31999"/>
              <a:t>1</a:t>
            </a:r>
          </a:p>
        </p:txBody>
      </p:sp>
      <p:sp>
        <p:nvSpPr>
          <p:cNvPr id="3234" name="Rectangle 3"/>
          <p:cNvSpPr txBox="1"/>
          <p:nvPr/>
        </p:nvSpPr>
        <p:spPr>
          <a:xfrm>
            <a:off x="114300" y="2959375"/>
            <a:ext cx="9144000" cy="3288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/>
          <a:p>
            <a:pPr defTabSz="758951">
              <a:spcBef>
                <a:spcPts val="300"/>
              </a:spcBef>
              <a:tabLst>
                <a:tab pos="368300" algn="l"/>
                <a:tab pos="749300" algn="l"/>
                <a:tab pos="1130300" algn="l"/>
                <a:tab pos="1511300" algn="l"/>
                <a:tab pos="1892300" algn="l"/>
              </a:tabLst>
              <a:defRPr sz="1494" b="0">
                <a:solidFill>
                  <a:srgbClr val="FFFFFF"/>
                </a:solidFill>
                <a:effectLst>
                  <a:outerShdw blurRad="31623" dist="3162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>
                <a:solidFill>
                  <a:srgbClr val="FF2600"/>
                </a:solidFill>
              </a:rPr>
              <a:t>1) </a:t>
            </a:r>
            <a:r>
              <a:t>Emitted </a:t>
            </a:r>
            <a:r>
              <a:rPr>
                <a:solidFill>
                  <a:srgbClr val="FF2600"/>
                </a:solidFill>
              </a:rPr>
              <a:t>redish</a:t>
            </a:r>
            <a:r>
              <a:t> light from some Q-dots / Dyes is directed into angles escaping total internal reflection</a:t>
            </a:r>
          </a:p>
          <a:p>
            <a:pPr defTabSz="758951">
              <a:spcBef>
                <a:spcPts val="300"/>
              </a:spcBef>
              <a:tabLst>
                <a:tab pos="368300" algn="l"/>
                <a:tab pos="749300" algn="l"/>
                <a:tab pos="1130300" algn="l"/>
                <a:tab pos="1511300" algn="l"/>
                <a:tab pos="1892300" algn="l"/>
              </a:tabLst>
              <a:defRPr sz="415" b="0">
                <a:solidFill>
                  <a:srgbClr val="FFFFFF"/>
                </a:solidFill>
                <a:effectLst>
                  <a:outerShdw blurRad="31623" dist="3162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758951">
              <a:spcBef>
                <a:spcPts val="300"/>
              </a:spcBef>
              <a:tabLst>
                <a:tab pos="368300" algn="l"/>
                <a:tab pos="749300" algn="l"/>
                <a:tab pos="1130300" algn="l"/>
                <a:tab pos="1511300" algn="l"/>
                <a:tab pos="1892300" algn="l"/>
              </a:tabLst>
              <a:defRPr sz="1494" b="0">
                <a:solidFill>
                  <a:srgbClr val="FFFFFF"/>
                </a:solidFill>
                <a:effectLst>
                  <a:outerShdw blurRad="31623" dist="3162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>
                <a:solidFill>
                  <a:srgbClr val="FF2600"/>
                </a:solidFill>
              </a:rPr>
              <a:t>2)</a:t>
            </a:r>
            <a:r>
              <a:t> Some emitted </a:t>
            </a:r>
            <a:r>
              <a:rPr>
                <a:solidFill>
                  <a:srgbClr val="FF2600"/>
                </a:solidFill>
              </a:rPr>
              <a:t>redish</a:t>
            </a:r>
            <a:r>
              <a:t> light is re-absorbed by other Q-dot / Dye's (the process IS reversed!)</a:t>
            </a:r>
          </a:p>
          <a:p>
            <a:pPr defTabSz="758951">
              <a:spcBef>
                <a:spcPts val="300"/>
              </a:spcBef>
              <a:tabLst>
                <a:tab pos="368300" algn="l"/>
                <a:tab pos="749300" algn="l"/>
                <a:tab pos="1130300" algn="l"/>
                <a:tab pos="1511300" algn="l"/>
                <a:tab pos="1892300" algn="l"/>
              </a:tabLst>
              <a:defRPr sz="415" b="0">
                <a:solidFill>
                  <a:srgbClr val="FFFFFF"/>
                </a:solidFill>
                <a:effectLst>
                  <a:outerShdw blurRad="31623" dist="3162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758951">
              <a:spcBef>
                <a:spcPts val="300"/>
              </a:spcBef>
              <a:tabLst>
                <a:tab pos="368300" algn="l"/>
                <a:tab pos="749300" algn="l"/>
                <a:tab pos="1130300" algn="l"/>
                <a:tab pos="1511300" algn="l"/>
                <a:tab pos="1892300" algn="l"/>
              </a:tabLst>
              <a:defRPr sz="1494" b="0">
                <a:solidFill>
                  <a:srgbClr val="FFFFFF"/>
                </a:solidFill>
                <a:effectLst>
                  <a:outerShdw blurRad="31623" dist="3162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>
                <a:solidFill>
                  <a:srgbClr val="FFFB00"/>
                </a:solidFill>
              </a:rPr>
              <a:t>3a)</a:t>
            </a:r>
            <a:r>
              <a:t> Some entering light misses all of the Q-dots / Dyes, passing straight through</a:t>
            </a:r>
          </a:p>
          <a:p>
            <a:pPr defTabSz="758951">
              <a:spcBef>
                <a:spcPts val="300"/>
              </a:spcBef>
              <a:tabLst>
                <a:tab pos="368300" algn="l"/>
                <a:tab pos="749300" algn="l"/>
                <a:tab pos="1130300" algn="l"/>
                <a:tab pos="1511300" algn="l"/>
                <a:tab pos="1892300" algn="l"/>
              </a:tabLst>
              <a:defRPr sz="415" b="0">
                <a:solidFill>
                  <a:srgbClr val="FFFFFF"/>
                </a:solidFill>
                <a:effectLst>
                  <a:outerShdw blurRad="31623" dist="3162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758951">
              <a:spcBef>
                <a:spcPts val="300"/>
              </a:spcBef>
              <a:tabLst>
                <a:tab pos="368300" algn="l"/>
                <a:tab pos="749300" algn="l"/>
                <a:tab pos="1130300" algn="l"/>
                <a:tab pos="1511300" algn="l"/>
                <a:tab pos="1892300" algn="l"/>
              </a:tabLst>
              <a:defRPr sz="1494" b="0">
                <a:solidFill>
                  <a:srgbClr val="FFFFFF"/>
                </a:solidFill>
                <a:effectLst>
                  <a:outerShdw blurRad="31623" dist="3162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>
                <a:solidFill>
                  <a:srgbClr val="F8BFC0"/>
                </a:solidFill>
              </a:rPr>
              <a:t>3b)</a:t>
            </a:r>
            <a:r>
              <a:t> Some Q-dots / Dyes fail to absorb incoming light (e.g., due to chemical aging or "light bleeching")</a:t>
            </a:r>
          </a:p>
          <a:p>
            <a:pPr defTabSz="758951">
              <a:spcBef>
                <a:spcPts val="300"/>
              </a:spcBef>
              <a:tabLst>
                <a:tab pos="368300" algn="l"/>
                <a:tab pos="749300" algn="l"/>
                <a:tab pos="1130300" algn="l"/>
                <a:tab pos="1511300" algn="l"/>
                <a:tab pos="1892300" algn="l"/>
              </a:tabLst>
              <a:defRPr sz="415" b="0">
                <a:solidFill>
                  <a:srgbClr val="FFFFFF"/>
                </a:solidFill>
                <a:effectLst>
                  <a:outerShdw blurRad="31623" dist="3162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758951">
              <a:spcBef>
                <a:spcPts val="300"/>
              </a:spcBef>
              <a:tabLst>
                <a:tab pos="368300" algn="l"/>
                <a:tab pos="749300" algn="l"/>
                <a:tab pos="1130300" algn="l"/>
                <a:tab pos="1511300" algn="l"/>
                <a:tab pos="1892300" algn="l"/>
              </a:tabLst>
              <a:defRPr sz="1494" b="0">
                <a:solidFill>
                  <a:srgbClr val="FFFFFF"/>
                </a:solidFill>
                <a:effectLst>
                  <a:outerShdw blurRad="31623" dist="3162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>
                <a:solidFill>
                  <a:srgbClr val="F8BFC0"/>
                </a:solidFill>
              </a:rPr>
              <a:t>3c)</a:t>
            </a:r>
            <a:r>
              <a:t> Some Q-dots / Dyes absorb incoming light but fail to re-emit </a:t>
            </a:r>
            <a:r>
              <a:rPr>
                <a:solidFill>
                  <a:srgbClr val="FF2600"/>
                </a:solidFill>
              </a:rPr>
              <a:t>redish</a:t>
            </a:r>
            <a:r>
              <a:t> light</a:t>
            </a:r>
          </a:p>
          <a:p>
            <a:pPr defTabSz="758951">
              <a:spcBef>
                <a:spcPts val="300"/>
              </a:spcBef>
              <a:tabLst>
                <a:tab pos="368300" algn="l"/>
                <a:tab pos="749300" algn="l"/>
                <a:tab pos="1130300" algn="l"/>
                <a:tab pos="1511300" algn="l"/>
                <a:tab pos="1892300" algn="l"/>
              </a:tabLst>
              <a:defRPr sz="415" b="0">
                <a:solidFill>
                  <a:srgbClr val="FFFFFF"/>
                </a:solidFill>
                <a:effectLst>
                  <a:outerShdw blurRad="31623" dist="3162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758951">
              <a:spcBef>
                <a:spcPts val="300"/>
              </a:spcBef>
              <a:tabLst>
                <a:tab pos="368300" algn="l"/>
                <a:tab pos="749300" algn="l"/>
                <a:tab pos="1130300" algn="l"/>
                <a:tab pos="1511300" algn="l"/>
                <a:tab pos="1892300" algn="l"/>
              </a:tabLst>
              <a:defRPr sz="1494" b="0">
                <a:solidFill>
                  <a:srgbClr val="FFFFFF"/>
                </a:solidFill>
                <a:effectLst>
                  <a:outerShdw blurRad="31623" dist="3162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4) Solar cells at ends of layer fail to convert all of incoming </a:t>
            </a:r>
            <a:r>
              <a:rPr>
                <a:solidFill>
                  <a:srgbClr val="FF2600"/>
                </a:solidFill>
              </a:rPr>
              <a:t>redish</a:t>
            </a:r>
            <a:r>
              <a:t> light energy into electrical power</a:t>
            </a:r>
          </a:p>
          <a:p>
            <a:pPr defTabSz="758951">
              <a:spcBef>
                <a:spcPts val="300"/>
              </a:spcBef>
              <a:tabLst>
                <a:tab pos="368300" algn="l"/>
                <a:tab pos="749300" algn="l"/>
                <a:tab pos="1130300" algn="l"/>
                <a:tab pos="1511300" algn="l"/>
                <a:tab pos="1892300" algn="l"/>
              </a:tabLst>
              <a:defRPr sz="664" b="0">
                <a:solidFill>
                  <a:srgbClr val="FFFFFF"/>
                </a:solidFill>
                <a:effectLst>
                  <a:outerShdw blurRad="31623" dist="3162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758951">
              <a:spcBef>
                <a:spcPts val="300"/>
              </a:spcBef>
              <a:tabLst>
                <a:tab pos="368300" algn="l"/>
                <a:tab pos="749300" algn="l"/>
                <a:tab pos="1130300" algn="l"/>
                <a:tab pos="1511300" algn="l"/>
                <a:tab pos="1892300" algn="l"/>
              </a:tabLst>
              <a:defRPr sz="1494" b="0">
                <a:solidFill>
                  <a:srgbClr val="FFFFFF"/>
                </a:solidFill>
                <a:effectLst>
                  <a:outerShdw blurRad="31623" dist="3162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>
                <a:solidFill>
                  <a:srgbClr val="D4FB79"/>
                </a:solidFill>
              </a:rPr>
              <a:t>5a)</a:t>
            </a:r>
            <a:r>
              <a:t> Some sunlight bounces right off the concentrator's top surface</a:t>
            </a:r>
          </a:p>
          <a:p>
            <a:pPr defTabSz="758951">
              <a:spcBef>
                <a:spcPts val="300"/>
              </a:spcBef>
              <a:tabLst>
                <a:tab pos="368300" algn="l"/>
                <a:tab pos="749300" algn="l"/>
                <a:tab pos="1130300" algn="l"/>
                <a:tab pos="1511300" algn="l"/>
                <a:tab pos="1892300" algn="l"/>
              </a:tabLst>
              <a:defRPr sz="415" b="0">
                <a:solidFill>
                  <a:srgbClr val="FFFFFF"/>
                </a:solidFill>
                <a:effectLst>
                  <a:outerShdw blurRad="31623" dist="3162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758951">
              <a:spcBef>
                <a:spcPts val="300"/>
              </a:spcBef>
              <a:tabLst>
                <a:tab pos="368300" algn="l"/>
                <a:tab pos="749300" algn="l"/>
                <a:tab pos="1130300" algn="l"/>
                <a:tab pos="1511300" algn="l"/>
                <a:tab pos="1892300" algn="l"/>
              </a:tabLst>
              <a:defRPr sz="1494" b="0">
                <a:solidFill>
                  <a:srgbClr val="FFFFFF"/>
                </a:solidFill>
                <a:effectLst>
                  <a:outerShdw blurRad="31623" dist="3162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>
                <a:solidFill>
                  <a:srgbClr val="FF2600"/>
                </a:solidFill>
              </a:rPr>
              <a:t>5b &amp; 5c)</a:t>
            </a:r>
            <a:r>
              <a:t> Some light is absorbed or scattered outward by impurities (same symbol used for such traps!)</a:t>
            </a:r>
          </a:p>
          <a:p>
            <a:pPr defTabSz="758951">
              <a:spcBef>
                <a:spcPts val="300"/>
              </a:spcBef>
              <a:tabLst>
                <a:tab pos="368300" algn="l"/>
                <a:tab pos="749300" algn="l"/>
                <a:tab pos="1130300" algn="l"/>
                <a:tab pos="1511300" algn="l"/>
                <a:tab pos="1892300" algn="l"/>
              </a:tabLst>
              <a:defRPr sz="415" b="0">
                <a:solidFill>
                  <a:srgbClr val="FFFFFF"/>
                </a:solidFill>
                <a:effectLst>
                  <a:outerShdw blurRad="31623" dist="3162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758951">
              <a:spcBef>
                <a:spcPts val="300"/>
              </a:spcBef>
              <a:tabLst>
                <a:tab pos="368300" algn="l"/>
                <a:tab pos="749300" algn="l"/>
                <a:tab pos="1130300" algn="l"/>
                <a:tab pos="1511300" algn="l"/>
                <a:tab pos="1892300" algn="l"/>
              </a:tabLst>
              <a:defRPr sz="1494" b="0">
                <a:solidFill>
                  <a:srgbClr val="FFFFFF"/>
                </a:solidFill>
                <a:effectLst>
                  <a:outerShdw blurRad="31623" dist="3162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>
                <a:solidFill>
                  <a:srgbClr val="FF2600"/>
                </a:solidFill>
              </a:rPr>
              <a:t>5d)</a:t>
            </a:r>
            <a:r>
              <a:t> Some light fails to internally reflect due to roughness or flaws on surfaces of concentrator layer</a:t>
            </a:r>
          </a:p>
        </p:txBody>
      </p:sp>
      <p:sp>
        <p:nvSpPr>
          <p:cNvPr id="3235" name="Rectangle 5"/>
          <p:cNvSpPr txBox="1"/>
          <p:nvPr/>
        </p:nvSpPr>
        <p:spPr>
          <a:xfrm>
            <a:off x="292100" y="6406420"/>
            <a:ext cx="8534400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1) "30 Years of Luminescent Solar Concentrator Research" </a:t>
            </a:r>
          </a:p>
          <a:p>
            <a:pPr algn="ctr">
              <a:defRPr sz="12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M.G.Debije &amp; P.P.C. Verbunt, Advanced Energy Materials 2, pp. 12-35 (2012)</a:t>
            </a:r>
          </a:p>
        </p:txBody>
      </p:sp>
      <p:pic>
        <p:nvPicPr>
          <p:cNvPr id="323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3800" y="1174767"/>
            <a:ext cx="4094268" cy="15755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8" name="Rectangle 2"/>
          <p:cNvSpPr txBox="1">
            <a:spLocks noGrp="1"/>
          </p:cNvSpPr>
          <p:nvPr>
            <p:ph type="title"/>
          </p:nvPr>
        </p:nvSpPr>
        <p:spPr>
          <a:xfrm>
            <a:off x="101600" y="18871"/>
            <a:ext cx="8788400" cy="675218"/>
          </a:xfrm>
          <a:prstGeom prst="rect">
            <a:avLst/>
          </a:prstGeom>
        </p:spPr>
        <p:txBody>
          <a:bodyPr/>
          <a:lstStyle/>
          <a:p>
            <a:pPr>
              <a:defRPr sz="2000" i="1">
                <a:latin typeface="+mj-lt"/>
                <a:ea typeface="+mj-ea"/>
                <a:cs typeface="+mj-cs"/>
                <a:sym typeface="Arial"/>
              </a:defRPr>
            </a:pPr>
            <a:r>
              <a:t>Result?  LSC power conversion efficiencies of ~ 5% or less </a:t>
            </a:r>
            <a:r>
              <a:rPr baseline="31999"/>
              <a:t>1</a:t>
            </a:r>
          </a:p>
        </p:txBody>
      </p:sp>
      <p:sp>
        <p:nvSpPr>
          <p:cNvPr id="3239" name="Rectangle 3"/>
          <p:cNvSpPr txBox="1">
            <a:spLocks noGrp="1"/>
          </p:cNvSpPr>
          <p:nvPr>
            <p:ph type="body" idx="1"/>
          </p:nvPr>
        </p:nvSpPr>
        <p:spPr>
          <a:xfrm>
            <a:off x="96801" y="784202"/>
            <a:ext cx="8950398" cy="5532105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Then why bother with such an apparently complex but inefficient scheme?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3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Think a bit more about these thin flat stationary sheets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They might ultimately be quite cheap as they consist of only:</a:t>
            </a:r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2" indent="1085850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Thin transparent plastic sheets or films</a:t>
            </a:r>
          </a:p>
          <a:p>
            <a:pPr marL="0" lvl="2" indent="1085850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2" indent="1085850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Having small added quantities of easy-to-make Q-dots or Dyes</a:t>
            </a:r>
          </a:p>
          <a:p>
            <a:pPr marL="0" lvl="2" indent="1085850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2" indent="1085850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With tiny (e.g., 1 millimeter wide slivers) of PV cells facing their edges</a:t>
            </a:r>
          </a:p>
          <a:p>
            <a:pPr marL="0" lvl="2" indent="1085850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 even as flat stationary sheets they can capture light from lots of angles </a:t>
            </a:r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2" indent="1085850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Directly from the shining sun AND/OR from the whole sky on overcast days</a:t>
            </a:r>
          </a:p>
          <a:p>
            <a:pPr marL="0" lvl="2" indent="1085850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Filtering out (often harmful) UV light, but passing through a lot of visible light</a:t>
            </a:r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i="1">
                <a:latin typeface="+mj-lt"/>
                <a:ea typeface="+mj-ea"/>
                <a:cs typeface="+mj-cs"/>
                <a:sym typeface="Arial"/>
              </a:defRPr>
            </a:pPr>
            <a:r>
              <a:rPr>
                <a:solidFill>
                  <a:srgbClr val="FBC901"/>
                </a:solidFill>
              </a:rPr>
              <a:t>Figured out their potentially "golden" application?</a:t>
            </a:r>
            <a:r>
              <a:t> </a:t>
            </a:r>
          </a:p>
        </p:txBody>
      </p:sp>
      <p:sp>
        <p:nvSpPr>
          <p:cNvPr id="3240" name="Rectangle 5"/>
          <p:cNvSpPr txBox="1"/>
          <p:nvPr/>
        </p:nvSpPr>
        <p:spPr>
          <a:xfrm>
            <a:off x="292100" y="6406420"/>
            <a:ext cx="8534400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1) "30 Years of Luminescent Solar Concentrator Research" </a:t>
            </a:r>
          </a:p>
          <a:p>
            <a:pPr algn="ctr">
              <a:defRPr sz="12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M.G.Debije &amp; P.P.C. Verbunt, Advanced Energy Materials 2, pp. 12-35 (2012)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2" name="Rectangle 2"/>
          <p:cNvSpPr txBox="1">
            <a:spLocks noGrp="1"/>
          </p:cNvSpPr>
          <p:nvPr>
            <p:ph type="title"/>
          </p:nvPr>
        </p:nvSpPr>
        <p:spPr>
          <a:xfrm>
            <a:off x="101600" y="18871"/>
            <a:ext cx="8788400" cy="675218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As windows in big urban office buildings and apartments:</a:t>
            </a:r>
          </a:p>
        </p:txBody>
      </p:sp>
      <p:sp>
        <p:nvSpPr>
          <p:cNvPr id="3243" name="Rectangle 3"/>
          <p:cNvSpPr txBox="1">
            <a:spLocks noGrp="1"/>
          </p:cNvSpPr>
          <p:nvPr>
            <p:ph type="body" idx="1"/>
          </p:nvPr>
        </p:nvSpPr>
        <p:spPr>
          <a:xfrm>
            <a:off x="2267992" y="747868"/>
            <a:ext cx="6819861" cy="5849105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Where they could provide at least </a:t>
            </a:r>
            <a:r>
              <a:rPr b="1"/>
              <a:t>some</a:t>
            </a:r>
            <a:r>
              <a:t> of the building's power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While blocking </a:t>
            </a:r>
            <a:r>
              <a:rPr b="1"/>
              <a:t>some</a:t>
            </a:r>
            <a:r>
              <a:t> sunlight of all colors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as is now commonly done via semi-mirror coatings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3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Reducing the heat load to the building </a:t>
            </a:r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thereby reducing air-conditioning power expenditure</a:t>
            </a:r>
          </a:p>
          <a:p>
            <a:pPr marL="0" lvl="2" indent="1085850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 especially blocking the UV end of the solar spectrum and its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damage to plastics, rubbers, paints &amp; pigments</a:t>
            </a:r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And, by using liquid-crystal Dyes (re-orientable by voltage),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light blocking in different parts of spectrum (IR / Vis / UV)</a:t>
            </a:r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2" indent="1085850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might be controlled electronically and tailored</a:t>
            </a:r>
          </a:p>
          <a:p>
            <a:pPr marL="0" lvl="2" indent="1085850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3" indent="1577339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to prevailing temperature &amp; sunlight conditions</a:t>
            </a:r>
            <a:r>
              <a:rPr baseline="31999"/>
              <a:t> 1,2</a:t>
            </a:r>
          </a:p>
        </p:txBody>
      </p:sp>
      <p:sp>
        <p:nvSpPr>
          <p:cNvPr id="3244" name="Rectangle 5"/>
          <p:cNvSpPr txBox="1"/>
          <p:nvPr/>
        </p:nvSpPr>
        <p:spPr>
          <a:xfrm>
            <a:off x="38100" y="6316623"/>
            <a:ext cx="9067800" cy="5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1) M.G.Debije &amp; P.P.C. Verbunt, Advanced Energy Materials 2, pp. 12-35 (2012)</a:t>
            </a:r>
          </a:p>
          <a:p>
            <a:pPr algn="ctr">
              <a:defRPr sz="6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2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2) Li et al., Nature Energy 157, pp. 1-9 (2016)</a:t>
            </a:r>
          </a:p>
        </p:txBody>
      </p:sp>
      <p:pic>
        <p:nvPicPr>
          <p:cNvPr id="324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007" y="1032433"/>
            <a:ext cx="1922397" cy="4198567"/>
          </a:xfrm>
          <a:prstGeom prst="rect">
            <a:avLst/>
          </a:prstGeom>
          <a:ln w="12700">
            <a:miter lim="400000"/>
          </a:ln>
        </p:spPr>
      </p:pic>
      <p:sp>
        <p:nvSpPr>
          <p:cNvPr id="3246" name="Rectangle 3"/>
          <p:cNvSpPr txBox="1"/>
          <p:nvPr/>
        </p:nvSpPr>
        <p:spPr>
          <a:xfrm>
            <a:off x="151007" y="5389428"/>
            <a:ext cx="1922397" cy="48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/>
          <a:p>
            <a:pPr algn="ctr" defTabSz="621791">
              <a:spcBef>
                <a:spcPts val="200"/>
              </a:spcBef>
              <a:tabLst>
                <a:tab pos="304800" algn="l"/>
                <a:tab pos="609600" algn="l"/>
                <a:tab pos="927100" algn="l"/>
                <a:tab pos="1231900" algn="l"/>
                <a:tab pos="1549400" algn="l"/>
              </a:tabLst>
              <a:defRPr sz="1224" b="0">
                <a:solidFill>
                  <a:srgbClr val="FFFFFF"/>
                </a:solidFill>
                <a:effectLst>
                  <a:outerShdw blurRad="25908" dist="2590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LSC window from U.S. </a:t>
            </a:r>
          </a:p>
          <a:p>
            <a:pPr algn="ctr" defTabSz="621791">
              <a:spcBef>
                <a:spcPts val="200"/>
              </a:spcBef>
              <a:tabLst>
                <a:tab pos="304800" algn="l"/>
                <a:tab pos="609600" algn="l"/>
                <a:tab pos="927100" algn="l"/>
                <a:tab pos="1231900" algn="l"/>
                <a:tab pos="1549400" algn="l"/>
              </a:tabLst>
              <a:defRPr sz="1224" b="0">
                <a:solidFill>
                  <a:srgbClr val="FFFFFF"/>
                </a:solidFill>
                <a:effectLst>
                  <a:outerShdw blurRad="25908" dist="2590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Los Alamos National Lab </a:t>
            </a:r>
            <a:r>
              <a:rPr baseline="31999"/>
              <a:t>2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8" name="Rectangle 2"/>
          <p:cNvSpPr txBox="1">
            <a:spLocks noGrp="1"/>
          </p:cNvSpPr>
          <p:nvPr>
            <p:ph type="title"/>
          </p:nvPr>
        </p:nvSpPr>
        <p:spPr>
          <a:xfrm>
            <a:off x="101600" y="18871"/>
            <a:ext cx="8788400" cy="675218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How efficient are these LSC's?</a:t>
            </a:r>
          </a:p>
        </p:txBody>
      </p:sp>
      <p:sp>
        <p:nvSpPr>
          <p:cNvPr id="3249" name="Rectangle 3"/>
          <p:cNvSpPr txBox="1">
            <a:spLocks noGrp="1"/>
          </p:cNvSpPr>
          <p:nvPr>
            <p:ph type="body" idx="1"/>
          </p:nvPr>
        </p:nvSpPr>
        <p:spPr>
          <a:xfrm>
            <a:off x="2166239" y="747868"/>
            <a:ext cx="6963097" cy="5849105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The 2016 Los Alamos National Lab paper claims </a:t>
            </a:r>
            <a:r>
              <a:rPr baseline="31999"/>
              <a:t>1</a:t>
            </a:r>
            <a:r>
              <a:t>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rPr b="1"/>
              <a:t>10% internal quantum conversion efficiency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3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 a 10% quantum efficiency means only that within the device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1 electron is liberated per 10 incoming solar photons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rPr b="1"/>
              <a:t>That is NOT the same as a 10% power conversion efficiency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= Electrical Power Out / Solar Power In</a:t>
            </a:r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3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For an LSC window, I'd think the figure-of-merit might be</a:t>
            </a:r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= Electrical Power Out / Blocked Solar Power In</a:t>
            </a:r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"Blocked" because windows </a:t>
            </a:r>
            <a:r>
              <a:rPr b="1"/>
              <a:t>NEED to pass a lot of light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I found no reports about this (or a comparable figure)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 b="1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and thus cannot yet assess the power potential of LSC's</a:t>
            </a:r>
          </a:p>
        </p:txBody>
      </p:sp>
      <p:sp>
        <p:nvSpPr>
          <p:cNvPr id="3250" name="Rectangle 5"/>
          <p:cNvSpPr txBox="1"/>
          <p:nvPr/>
        </p:nvSpPr>
        <p:spPr>
          <a:xfrm>
            <a:off x="38100" y="6570623"/>
            <a:ext cx="90678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1) Li et al., Nature Energy 157, pp. 1-9 (2016)</a:t>
            </a:r>
          </a:p>
        </p:txBody>
      </p:sp>
      <p:pic>
        <p:nvPicPr>
          <p:cNvPr id="32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007" y="1032433"/>
            <a:ext cx="1922397" cy="4198567"/>
          </a:xfrm>
          <a:prstGeom prst="rect">
            <a:avLst/>
          </a:prstGeom>
          <a:ln w="12700">
            <a:miter lim="400000"/>
          </a:ln>
        </p:spPr>
      </p:pic>
      <p:sp>
        <p:nvSpPr>
          <p:cNvPr id="3252" name="Rectangle 3"/>
          <p:cNvSpPr txBox="1"/>
          <p:nvPr/>
        </p:nvSpPr>
        <p:spPr>
          <a:xfrm>
            <a:off x="151007" y="5389428"/>
            <a:ext cx="1766413" cy="48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/>
          <a:p>
            <a:pPr algn="ctr" defTabSz="640079">
              <a:spcBef>
                <a:spcPts val="300"/>
              </a:spcBef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  <a:defRPr sz="1260">
                <a:solidFill>
                  <a:srgbClr val="FBC901"/>
                </a:solidFill>
                <a:effectLst>
                  <a:outerShdw blurRad="26669" dist="2666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Los Alamos </a:t>
            </a:r>
          </a:p>
          <a:p>
            <a:pPr algn="ctr" defTabSz="640079">
              <a:spcBef>
                <a:spcPts val="300"/>
              </a:spcBef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  <a:defRPr sz="1260">
                <a:solidFill>
                  <a:srgbClr val="FBC901"/>
                </a:solidFill>
                <a:effectLst>
                  <a:outerShdw blurRad="26669" dist="2666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National Lab </a:t>
            </a:r>
            <a:r>
              <a:rPr baseline="31999"/>
              <a:t>1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4" name="Rectangle 2"/>
          <p:cNvSpPr txBox="1">
            <a:spLocks noGrp="1"/>
          </p:cNvSpPr>
          <p:nvPr>
            <p:ph type="title"/>
          </p:nvPr>
        </p:nvSpPr>
        <p:spPr>
          <a:xfrm>
            <a:off x="304800" y="2006600"/>
            <a:ext cx="8534400" cy="654050"/>
          </a:xfrm>
          <a:prstGeom prst="rect">
            <a:avLst/>
          </a:prstGeom>
        </p:spPr>
        <p:txBody>
          <a:bodyPr/>
          <a:lstStyle/>
          <a:p>
            <a:r>
              <a:t>Thermophotovoltaics</a:t>
            </a:r>
          </a:p>
        </p:txBody>
      </p:sp>
      <p:sp>
        <p:nvSpPr>
          <p:cNvPr id="3255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7" name="Rectangle 2"/>
          <p:cNvSpPr txBox="1">
            <a:spLocks noGrp="1"/>
          </p:cNvSpPr>
          <p:nvPr>
            <p:ph type="title"/>
          </p:nvPr>
        </p:nvSpPr>
        <p:spPr>
          <a:xfrm>
            <a:off x="101600" y="18871"/>
            <a:ext cx="8788400" cy="675218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Thermophotovoltaics</a:t>
            </a:r>
          </a:p>
        </p:txBody>
      </p:sp>
      <p:sp>
        <p:nvSpPr>
          <p:cNvPr id="3258" name="Rectangle 3"/>
          <p:cNvSpPr txBox="1">
            <a:spLocks noGrp="1"/>
          </p:cNvSpPr>
          <p:nvPr>
            <p:ph type="body" idx="1"/>
          </p:nvPr>
        </p:nvSpPr>
        <p:spPr>
          <a:xfrm>
            <a:off x="159752" y="912968"/>
            <a:ext cx="8788401" cy="5777187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Thermophotovoltaics echo LSCs in that they seem to have come out of nowhere,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they embody unusually obscure and exotic science,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2" indent="1085850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and they offer whole new sources of photovoltaic power</a:t>
            </a:r>
          </a:p>
          <a:p>
            <a:pPr marL="0" lvl="2" indent="1085850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Thermophotovoltaics are all about </a:t>
            </a:r>
            <a:r>
              <a:rPr b="1">
                <a:solidFill>
                  <a:srgbClr val="FF2600"/>
                </a:solidFill>
              </a:rPr>
              <a:t>heat</a:t>
            </a:r>
            <a:r>
              <a:t> - more often than not about </a:t>
            </a:r>
            <a:r>
              <a:rPr b="1">
                <a:solidFill>
                  <a:srgbClr val="FF2600"/>
                </a:solidFill>
              </a:rPr>
              <a:t>waste heat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Which our factories &amp; engines produce in truly prodigious quantities: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2" indent="1085850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Fossil fuel power plants waste 60-70% of fuel energy as heat </a:t>
            </a:r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3" indent="1577339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(for details, see my </a:t>
            </a:r>
            <a:r>
              <a:rPr b="1"/>
              <a:t>Fossil Fuels</a:t>
            </a:r>
            <a:r>
              <a:t> note set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pptx</a:t>
            </a:r>
            <a:r>
              <a:t>,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pdf</a:t>
            </a:r>
            <a:r>
              <a:t>,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4"/>
              </a:rPr>
              <a:t>key</a:t>
            </a:r>
            <a:r>
              <a:t>))</a:t>
            </a:r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2" indent="1085850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Internal combustion engines waste almost 80% of fuel energy as heat</a:t>
            </a:r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3" indent="1577339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(for details, see my </a:t>
            </a:r>
            <a:r>
              <a:rPr b="1"/>
              <a:t>Transportation</a:t>
            </a:r>
            <a:r>
              <a:t> note set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5"/>
              </a:rPr>
              <a:t>pptx</a:t>
            </a:r>
            <a:r>
              <a:t>,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6"/>
              </a:rPr>
              <a:t>pdf</a:t>
            </a:r>
            <a:r>
              <a:t>,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7"/>
              </a:rPr>
              <a:t>key</a:t>
            </a:r>
            <a:r>
              <a:t>))</a:t>
            </a:r>
          </a:p>
          <a:p>
            <a:pPr marL="0" lvl="2" indent="1085850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1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Capturing even a small fraction of that waste heat</a:t>
            </a:r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 b="1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and converting it into electrical power could be a HUGE deal!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0" name="Rectangle 2"/>
          <p:cNvSpPr txBox="1">
            <a:spLocks noGrp="1"/>
          </p:cNvSpPr>
          <p:nvPr>
            <p:ph type="title"/>
          </p:nvPr>
        </p:nvSpPr>
        <p:spPr>
          <a:xfrm>
            <a:off x="101600" y="18871"/>
            <a:ext cx="8788400" cy="675218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Heat is all about vibrating atoms</a:t>
            </a:r>
          </a:p>
        </p:txBody>
      </p:sp>
      <p:sp>
        <p:nvSpPr>
          <p:cNvPr id="3261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264302" y="828329"/>
            <a:ext cx="8788401" cy="1591366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 vibrating atoms radiate away electromagnetic energy (a.k.a. "light")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Physicists characterize this radiation from heated objects by "Black Body" curves,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which plot light intensity vs. wavelength (vs. the object's temperature):</a:t>
            </a:r>
          </a:p>
        </p:txBody>
      </p:sp>
      <p:grpSp>
        <p:nvGrpSpPr>
          <p:cNvPr id="3288" name="Group"/>
          <p:cNvGrpSpPr/>
          <p:nvPr/>
        </p:nvGrpSpPr>
        <p:grpSpPr>
          <a:xfrm>
            <a:off x="408709" y="2607795"/>
            <a:ext cx="4216408" cy="2238168"/>
            <a:chOff x="0" y="0"/>
            <a:chExt cx="4216407" cy="2238167"/>
          </a:xfrm>
        </p:grpSpPr>
        <p:pic>
          <p:nvPicPr>
            <p:cNvPr id="3262" name="Picture 1032" descr="Picture 103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5400000">
              <a:off x="979090" y="1804278"/>
              <a:ext cx="234107" cy="5331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63" name="Freeform 6"/>
            <p:cNvSpPr/>
            <p:nvPr/>
          </p:nvSpPr>
          <p:spPr>
            <a:xfrm>
              <a:off x="609844" y="1075265"/>
              <a:ext cx="3340010" cy="566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1" extrusionOk="0">
                  <a:moveTo>
                    <a:pt x="0" y="21451"/>
                  </a:moveTo>
                  <a:cubicBezTo>
                    <a:pt x="298" y="21045"/>
                    <a:pt x="596" y="20638"/>
                    <a:pt x="862" y="19678"/>
                  </a:cubicBezTo>
                  <a:cubicBezTo>
                    <a:pt x="1127" y="18717"/>
                    <a:pt x="1384" y="17436"/>
                    <a:pt x="1593" y="15688"/>
                  </a:cubicBezTo>
                  <a:cubicBezTo>
                    <a:pt x="1802" y="13939"/>
                    <a:pt x="1955" y="10959"/>
                    <a:pt x="2116" y="9186"/>
                  </a:cubicBezTo>
                  <a:cubicBezTo>
                    <a:pt x="2277" y="7412"/>
                    <a:pt x="2372" y="6329"/>
                    <a:pt x="2560" y="5048"/>
                  </a:cubicBezTo>
                  <a:cubicBezTo>
                    <a:pt x="2747" y="3767"/>
                    <a:pt x="2973" y="2339"/>
                    <a:pt x="3239" y="1501"/>
                  </a:cubicBezTo>
                  <a:cubicBezTo>
                    <a:pt x="3504" y="664"/>
                    <a:pt x="3770" y="-149"/>
                    <a:pt x="4153" y="23"/>
                  </a:cubicBezTo>
                  <a:cubicBezTo>
                    <a:pt x="4536" y="196"/>
                    <a:pt x="4984" y="1206"/>
                    <a:pt x="5537" y="2536"/>
                  </a:cubicBezTo>
                  <a:cubicBezTo>
                    <a:pt x="6090" y="3866"/>
                    <a:pt x="6874" y="6378"/>
                    <a:pt x="7470" y="8003"/>
                  </a:cubicBezTo>
                  <a:cubicBezTo>
                    <a:pt x="8066" y="9629"/>
                    <a:pt x="8541" y="11156"/>
                    <a:pt x="9115" y="12289"/>
                  </a:cubicBezTo>
                  <a:cubicBezTo>
                    <a:pt x="9690" y="13422"/>
                    <a:pt x="10269" y="13964"/>
                    <a:pt x="10918" y="14801"/>
                  </a:cubicBezTo>
                  <a:cubicBezTo>
                    <a:pt x="11566" y="15638"/>
                    <a:pt x="12371" y="16698"/>
                    <a:pt x="13007" y="17313"/>
                  </a:cubicBezTo>
                  <a:cubicBezTo>
                    <a:pt x="13643" y="17929"/>
                    <a:pt x="14074" y="18101"/>
                    <a:pt x="14731" y="18495"/>
                  </a:cubicBezTo>
                  <a:cubicBezTo>
                    <a:pt x="15388" y="18890"/>
                    <a:pt x="15806" y="19382"/>
                    <a:pt x="16951" y="19678"/>
                  </a:cubicBezTo>
                  <a:cubicBezTo>
                    <a:pt x="18096" y="19973"/>
                    <a:pt x="21600" y="20269"/>
                    <a:pt x="21600" y="20269"/>
                  </a:cubicBezTo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64" name="Freeform 7"/>
            <p:cNvSpPr/>
            <p:nvPr/>
          </p:nvSpPr>
          <p:spPr>
            <a:xfrm>
              <a:off x="743121" y="1450440"/>
              <a:ext cx="3214810" cy="191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8" extrusionOk="0">
                  <a:moveTo>
                    <a:pt x="0" y="21528"/>
                  </a:moveTo>
                  <a:cubicBezTo>
                    <a:pt x="629" y="18855"/>
                    <a:pt x="1257" y="16183"/>
                    <a:pt x="1764" y="13181"/>
                  </a:cubicBezTo>
                  <a:cubicBezTo>
                    <a:pt x="2270" y="10179"/>
                    <a:pt x="2605" y="5712"/>
                    <a:pt x="3039" y="3516"/>
                  </a:cubicBezTo>
                  <a:cubicBezTo>
                    <a:pt x="3473" y="1319"/>
                    <a:pt x="3844" y="74"/>
                    <a:pt x="4369" y="1"/>
                  </a:cubicBezTo>
                  <a:cubicBezTo>
                    <a:pt x="4893" y="-72"/>
                    <a:pt x="6187" y="3076"/>
                    <a:pt x="6187" y="3076"/>
                  </a:cubicBezTo>
                  <a:lnTo>
                    <a:pt x="8575" y="7909"/>
                  </a:lnTo>
                  <a:lnTo>
                    <a:pt x="11316" y="12742"/>
                  </a:lnTo>
                  <a:cubicBezTo>
                    <a:pt x="12130" y="13913"/>
                    <a:pt x="13459" y="14938"/>
                    <a:pt x="13459" y="14938"/>
                  </a:cubicBezTo>
                  <a:cubicBezTo>
                    <a:pt x="14477" y="15963"/>
                    <a:pt x="16064" y="18160"/>
                    <a:pt x="17421" y="18892"/>
                  </a:cubicBezTo>
                  <a:cubicBezTo>
                    <a:pt x="18778" y="19624"/>
                    <a:pt x="21600" y="19331"/>
                    <a:pt x="21600" y="19331"/>
                  </a:cubicBezTo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65" name="Freeform 8"/>
            <p:cNvSpPr/>
            <p:nvPr/>
          </p:nvSpPr>
          <p:spPr>
            <a:xfrm>
              <a:off x="876398" y="1589461"/>
              <a:ext cx="3073456" cy="48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24" extrusionOk="0">
                  <a:moveTo>
                    <a:pt x="0" y="20824"/>
                  </a:moveTo>
                  <a:lnTo>
                    <a:pt x="2214" y="12408"/>
                  </a:lnTo>
                  <a:cubicBezTo>
                    <a:pt x="2976" y="9323"/>
                    <a:pt x="3799" y="4273"/>
                    <a:pt x="4570" y="2310"/>
                  </a:cubicBezTo>
                  <a:cubicBezTo>
                    <a:pt x="5341" y="346"/>
                    <a:pt x="5838" y="-776"/>
                    <a:pt x="6840" y="627"/>
                  </a:cubicBezTo>
                  <a:cubicBezTo>
                    <a:pt x="7843" y="2029"/>
                    <a:pt x="8988" y="8201"/>
                    <a:pt x="10587" y="10725"/>
                  </a:cubicBezTo>
                  <a:cubicBezTo>
                    <a:pt x="12186" y="13250"/>
                    <a:pt x="16434" y="15775"/>
                    <a:pt x="16434" y="15775"/>
                  </a:cubicBezTo>
                  <a:lnTo>
                    <a:pt x="21600" y="20824"/>
                  </a:lnTo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66" name="Freeform 9"/>
            <p:cNvSpPr/>
            <p:nvPr/>
          </p:nvSpPr>
          <p:spPr>
            <a:xfrm>
              <a:off x="589650" y="198453"/>
              <a:ext cx="3394847" cy="1433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1" h="21308" extrusionOk="0">
                  <a:moveTo>
                    <a:pt x="0" y="21226"/>
                  </a:moveTo>
                  <a:cubicBezTo>
                    <a:pt x="165" y="21342"/>
                    <a:pt x="329" y="21458"/>
                    <a:pt x="506" y="20646"/>
                  </a:cubicBezTo>
                  <a:cubicBezTo>
                    <a:pt x="684" y="19834"/>
                    <a:pt x="865" y="18200"/>
                    <a:pt x="1063" y="16353"/>
                  </a:cubicBezTo>
                  <a:cubicBezTo>
                    <a:pt x="1262" y="14506"/>
                    <a:pt x="1494" y="11625"/>
                    <a:pt x="1696" y="9565"/>
                  </a:cubicBezTo>
                  <a:cubicBezTo>
                    <a:pt x="1899" y="7506"/>
                    <a:pt x="2080" y="5514"/>
                    <a:pt x="2279" y="3996"/>
                  </a:cubicBezTo>
                  <a:cubicBezTo>
                    <a:pt x="2477" y="2478"/>
                    <a:pt x="2650" y="1057"/>
                    <a:pt x="2886" y="457"/>
                  </a:cubicBezTo>
                  <a:cubicBezTo>
                    <a:pt x="3122" y="-142"/>
                    <a:pt x="3388" y="-142"/>
                    <a:pt x="3696" y="399"/>
                  </a:cubicBezTo>
                  <a:cubicBezTo>
                    <a:pt x="4004" y="941"/>
                    <a:pt x="4274" y="2150"/>
                    <a:pt x="4734" y="3706"/>
                  </a:cubicBezTo>
                  <a:cubicBezTo>
                    <a:pt x="5194" y="5263"/>
                    <a:pt x="5798" y="7854"/>
                    <a:pt x="6456" y="9739"/>
                  </a:cubicBezTo>
                  <a:cubicBezTo>
                    <a:pt x="7114" y="11625"/>
                    <a:pt x="8043" y="13762"/>
                    <a:pt x="8684" y="15019"/>
                  </a:cubicBezTo>
                  <a:cubicBezTo>
                    <a:pt x="9325" y="16276"/>
                    <a:pt x="9616" y="16585"/>
                    <a:pt x="10304" y="17281"/>
                  </a:cubicBezTo>
                  <a:cubicBezTo>
                    <a:pt x="10992" y="17977"/>
                    <a:pt x="12005" y="18722"/>
                    <a:pt x="12811" y="19196"/>
                  </a:cubicBezTo>
                  <a:cubicBezTo>
                    <a:pt x="13617" y="19669"/>
                    <a:pt x="14376" y="19911"/>
                    <a:pt x="15140" y="20124"/>
                  </a:cubicBezTo>
                  <a:cubicBezTo>
                    <a:pt x="15904" y="20336"/>
                    <a:pt x="17393" y="20472"/>
                    <a:pt x="17393" y="20472"/>
                  </a:cubicBezTo>
                  <a:lnTo>
                    <a:pt x="20988" y="20878"/>
                  </a:lnTo>
                  <a:cubicBezTo>
                    <a:pt x="21600" y="20946"/>
                    <a:pt x="21064" y="20878"/>
                    <a:pt x="21064" y="20878"/>
                  </a:cubicBezTo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67" name="Straight Arrow Connector 10"/>
            <p:cNvSpPr/>
            <p:nvPr/>
          </p:nvSpPr>
          <p:spPr>
            <a:xfrm flipV="1">
              <a:off x="581068" y="127752"/>
              <a:ext cx="1011" cy="1498280"/>
            </a:xfrm>
            <a:prstGeom prst="line">
              <a:avLst/>
            </a:prstGeom>
            <a:noFill/>
            <a:ln w="38100" cap="flat">
              <a:solidFill>
                <a:srgbClr val="FFCC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68" name="Straight Arrow Connector 11"/>
            <p:cNvSpPr/>
            <p:nvPr/>
          </p:nvSpPr>
          <p:spPr>
            <a:xfrm flipV="1">
              <a:off x="577029" y="1626030"/>
              <a:ext cx="3639379" cy="12194"/>
            </a:xfrm>
            <a:prstGeom prst="line">
              <a:avLst/>
            </a:prstGeom>
            <a:noFill/>
            <a:ln w="38100" cap="flat">
              <a:solidFill>
                <a:srgbClr val="FFCC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69" name="Straight Connector 12"/>
            <p:cNvSpPr/>
            <p:nvPr/>
          </p:nvSpPr>
          <p:spPr>
            <a:xfrm flipH="1">
              <a:off x="581068" y="1626518"/>
              <a:ext cx="1011" cy="93644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70" name="Straight Connector 13"/>
            <p:cNvSpPr/>
            <p:nvPr/>
          </p:nvSpPr>
          <p:spPr>
            <a:xfrm flipH="1">
              <a:off x="1137905" y="1626031"/>
              <a:ext cx="1011" cy="93644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71" name="Straight Connector 14"/>
            <p:cNvSpPr/>
            <p:nvPr/>
          </p:nvSpPr>
          <p:spPr>
            <a:xfrm flipH="1">
              <a:off x="1840639" y="1645539"/>
              <a:ext cx="1011" cy="93644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72" name="Straight Connector 15"/>
            <p:cNvSpPr/>
            <p:nvPr/>
          </p:nvSpPr>
          <p:spPr>
            <a:xfrm flipH="1">
              <a:off x="2548423" y="1642125"/>
              <a:ext cx="1011" cy="93644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73" name="Straight Connector 16"/>
            <p:cNvSpPr/>
            <p:nvPr/>
          </p:nvSpPr>
          <p:spPr>
            <a:xfrm flipH="1">
              <a:off x="3246108" y="1637736"/>
              <a:ext cx="1011" cy="93644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74" name="Straight Connector 17"/>
            <p:cNvSpPr/>
            <p:nvPr/>
          </p:nvSpPr>
          <p:spPr>
            <a:xfrm flipH="1">
              <a:off x="3952882" y="1646027"/>
              <a:ext cx="1011" cy="93644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75" name="TextBox 18"/>
            <p:cNvSpPr txBox="1"/>
            <p:nvPr/>
          </p:nvSpPr>
          <p:spPr>
            <a:xfrm>
              <a:off x="872360" y="0"/>
              <a:ext cx="581574" cy="1954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900" b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6000°K</a:t>
              </a:r>
            </a:p>
          </p:txBody>
        </p:sp>
        <p:sp>
          <p:nvSpPr>
            <p:cNvPr id="3276" name="TextBox 19"/>
            <p:cNvSpPr txBox="1"/>
            <p:nvPr/>
          </p:nvSpPr>
          <p:spPr>
            <a:xfrm>
              <a:off x="1017753" y="854558"/>
              <a:ext cx="581575" cy="206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900" b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5000°K</a:t>
              </a:r>
            </a:p>
          </p:txBody>
        </p:sp>
        <p:sp>
          <p:nvSpPr>
            <p:cNvPr id="3277" name="TextBox 20"/>
            <p:cNvSpPr txBox="1"/>
            <p:nvPr/>
          </p:nvSpPr>
          <p:spPr>
            <a:xfrm>
              <a:off x="1066218" y="1195762"/>
              <a:ext cx="581574" cy="239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900" b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4000°K</a:t>
              </a:r>
            </a:p>
          </p:txBody>
        </p:sp>
        <p:sp>
          <p:nvSpPr>
            <p:cNvPr id="3278" name="TextBox 21"/>
            <p:cNvSpPr txBox="1"/>
            <p:nvPr/>
          </p:nvSpPr>
          <p:spPr>
            <a:xfrm>
              <a:off x="1211611" y="1433218"/>
              <a:ext cx="581575" cy="1954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900" b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3000°K</a:t>
              </a:r>
            </a:p>
          </p:txBody>
        </p:sp>
        <p:sp>
          <p:nvSpPr>
            <p:cNvPr id="3279" name="TextBox 22"/>
            <p:cNvSpPr txBox="1"/>
            <p:nvPr/>
          </p:nvSpPr>
          <p:spPr>
            <a:xfrm>
              <a:off x="387715" y="1719673"/>
              <a:ext cx="387717" cy="2060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1100" b="0">
                  <a:solidFill>
                    <a:srgbClr val="FFCC00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100</a:t>
              </a:r>
            </a:p>
          </p:txBody>
        </p:sp>
        <p:sp>
          <p:nvSpPr>
            <p:cNvPr id="3280" name="TextBox 23"/>
            <p:cNvSpPr txBox="1"/>
            <p:nvPr/>
          </p:nvSpPr>
          <p:spPr>
            <a:xfrm>
              <a:off x="920824" y="1719673"/>
              <a:ext cx="387717" cy="2060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1100" b="0">
                  <a:solidFill>
                    <a:srgbClr val="FFCC00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500</a:t>
              </a:r>
            </a:p>
          </p:txBody>
        </p:sp>
        <p:sp>
          <p:nvSpPr>
            <p:cNvPr id="3281" name="TextBox 24"/>
            <p:cNvSpPr txBox="1"/>
            <p:nvPr/>
          </p:nvSpPr>
          <p:spPr>
            <a:xfrm>
              <a:off x="1558891" y="1719673"/>
              <a:ext cx="532606" cy="2060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1100" b="0">
                  <a:solidFill>
                    <a:srgbClr val="FFCC00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1000</a:t>
              </a:r>
            </a:p>
          </p:txBody>
        </p:sp>
        <p:sp>
          <p:nvSpPr>
            <p:cNvPr id="3282" name="TextBox 25"/>
            <p:cNvSpPr txBox="1"/>
            <p:nvPr/>
          </p:nvSpPr>
          <p:spPr>
            <a:xfrm>
              <a:off x="2275494" y="1719673"/>
              <a:ext cx="533110" cy="2060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1100" b="0">
                  <a:solidFill>
                    <a:srgbClr val="FFCC00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1500</a:t>
              </a:r>
            </a:p>
          </p:txBody>
        </p:sp>
        <p:sp>
          <p:nvSpPr>
            <p:cNvPr id="3283" name="TextBox 26"/>
            <p:cNvSpPr txBox="1"/>
            <p:nvPr/>
          </p:nvSpPr>
          <p:spPr>
            <a:xfrm>
              <a:off x="3052251" y="1719673"/>
              <a:ext cx="543341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1100" b="0">
                  <a:solidFill>
                    <a:srgbClr val="FFCC00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2000</a:t>
              </a:r>
            </a:p>
          </p:txBody>
        </p:sp>
        <p:sp>
          <p:nvSpPr>
            <p:cNvPr id="3284" name="TextBox 27"/>
            <p:cNvSpPr txBox="1"/>
            <p:nvPr/>
          </p:nvSpPr>
          <p:spPr>
            <a:xfrm>
              <a:off x="3738831" y="1719673"/>
              <a:ext cx="429113" cy="239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1100" b="0">
                  <a:solidFill>
                    <a:srgbClr val="FFCC00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2500</a:t>
              </a:r>
            </a:p>
          </p:txBody>
        </p:sp>
        <p:sp>
          <p:nvSpPr>
            <p:cNvPr id="3285" name="TextBox 28"/>
            <p:cNvSpPr txBox="1"/>
            <p:nvPr/>
          </p:nvSpPr>
          <p:spPr>
            <a:xfrm>
              <a:off x="1987042" y="1998772"/>
              <a:ext cx="1330725" cy="239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1100" b="0">
                  <a:solidFill>
                    <a:srgbClr val="FFCC00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Wavelength (nm)</a:t>
              </a:r>
            </a:p>
          </p:txBody>
        </p:sp>
        <p:sp>
          <p:nvSpPr>
            <p:cNvPr id="3286" name="TextBox 29"/>
            <p:cNvSpPr txBox="1"/>
            <p:nvPr/>
          </p:nvSpPr>
          <p:spPr>
            <a:xfrm>
              <a:off x="841574" y="1954392"/>
              <a:ext cx="726968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1100" b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Visible</a:t>
              </a:r>
            </a:p>
          </p:txBody>
        </p:sp>
        <p:sp>
          <p:nvSpPr>
            <p:cNvPr id="3287" name="TextBox 30"/>
            <p:cNvSpPr txBox="1"/>
            <p:nvPr/>
          </p:nvSpPr>
          <p:spPr>
            <a:xfrm>
              <a:off x="0" y="740589"/>
              <a:ext cx="581574" cy="3129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1000" b="0">
                  <a:solidFill>
                    <a:srgbClr val="FFCC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Light 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1000" b="0">
                  <a:solidFill>
                    <a:srgbClr val="FFCC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Power</a:t>
              </a:r>
            </a:p>
          </p:txBody>
        </p:sp>
      </p:grpSp>
      <p:pic>
        <p:nvPicPr>
          <p:cNvPr id="3289" name="Picture 4" descr="Picture 4"/>
          <p:cNvPicPr>
            <a:picLocks/>
          </p:cNvPicPr>
          <p:nvPr/>
        </p:nvPicPr>
        <p:blipFill>
          <a:blip r:embed="rId3">
            <a:extLst/>
          </a:blip>
          <a:srcRect t="10891"/>
          <a:stretch>
            <a:fillRect/>
          </a:stretch>
        </p:blipFill>
        <p:spPr>
          <a:xfrm>
            <a:off x="5343568" y="2607505"/>
            <a:ext cx="3344646" cy="1915771"/>
          </a:xfrm>
          <a:prstGeom prst="rect">
            <a:avLst/>
          </a:prstGeom>
          <a:ln w="12700">
            <a:miter lim="400000"/>
          </a:ln>
        </p:spPr>
      </p:pic>
      <p:sp>
        <p:nvSpPr>
          <p:cNvPr id="3290" name="Rectangle 3"/>
          <p:cNvSpPr txBox="1"/>
          <p:nvPr/>
        </p:nvSpPr>
        <p:spPr>
          <a:xfrm>
            <a:off x="201829" y="5175215"/>
            <a:ext cx="8788401" cy="159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Comparison with our sun's spectrum (at the right) shows that our sun emits energy</a:t>
            </a:r>
          </a:p>
          <a:p>
            <a:pPr lvl="1" indent="640896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lvl="1" indent="640896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like a 6000°K black body (which is indeed the temperature of the sun's surface)</a:t>
            </a:r>
          </a:p>
          <a:p>
            <a:pPr lvl="1" indent="640896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(In a sense, this makes ALL </a:t>
            </a:r>
            <a:r>
              <a:rPr sz="1700" b="1"/>
              <a:t>photovoltaic</a:t>
            </a:r>
            <a:r>
              <a:t> devices </a:t>
            </a:r>
            <a:r>
              <a:rPr b="1"/>
              <a:t>thermophotovoltaic</a:t>
            </a:r>
            <a:r>
              <a:t> devices)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2" name="Rectangle 2"/>
          <p:cNvSpPr txBox="1">
            <a:spLocks noGrp="1"/>
          </p:cNvSpPr>
          <p:nvPr>
            <p:ph type="title"/>
          </p:nvPr>
        </p:nvSpPr>
        <p:spPr>
          <a:xfrm>
            <a:off x="101600" y="18871"/>
            <a:ext cx="8788400" cy="675218"/>
          </a:xfrm>
          <a:prstGeom prst="rect">
            <a:avLst/>
          </a:prstGeom>
        </p:spPr>
        <p:txBody>
          <a:bodyPr/>
          <a:lstStyle/>
          <a:p>
            <a:pPr>
              <a:defRPr sz="2000" i="1">
                <a:latin typeface="+mj-lt"/>
                <a:ea typeface="+mj-ea"/>
                <a:cs typeface="+mj-cs"/>
                <a:sym typeface="Arial"/>
              </a:defRPr>
            </a:pPr>
            <a:r>
              <a:t>But these </a:t>
            </a:r>
            <a:r>
              <a:rPr b="1"/>
              <a:t>new</a:t>
            </a:r>
            <a:r>
              <a:t> thermophotovoltaics target cooler temperatures</a:t>
            </a:r>
          </a:p>
        </p:txBody>
      </p:sp>
      <p:sp>
        <p:nvSpPr>
          <p:cNvPr id="3293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312152" y="762258"/>
            <a:ext cx="8675175" cy="1962095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Temperatures produced by our factories, by our motors, by our  . . .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At their hottest, these objects tend to glow from dark red to pale yellow,</a:t>
            </a:r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2" indent="1085850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indicating temperatures of roughly 500 to 1000°C (~ 750 to 1250°K)</a:t>
            </a:r>
          </a:p>
          <a:p>
            <a:pPr marL="0" lvl="2" indent="1085850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That's COLD by black body standards, producing very little light emission:</a:t>
            </a:r>
          </a:p>
        </p:txBody>
      </p:sp>
      <p:grpSp>
        <p:nvGrpSpPr>
          <p:cNvPr id="3320" name="Group"/>
          <p:cNvGrpSpPr/>
          <p:nvPr/>
        </p:nvGrpSpPr>
        <p:grpSpPr>
          <a:xfrm>
            <a:off x="2214931" y="2792522"/>
            <a:ext cx="4216409" cy="2238168"/>
            <a:chOff x="0" y="0"/>
            <a:chExt cx="4216407" cy="2238167"/>
          </a:xfrm>
        </p:grpSpPr>
        <p:pic>
          <p:nvPicPr>
            <p:cNvPr id="3294" name="Picture 1032" descr="Picture 103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5400000">
              <a:off x="979090" y="1804278"/>
              <a:ext cx="234107" cy="5331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95" name="Freeform 6"/>
            <p:cNvSpPr/>
            <p:nvPr/>
          </p:nvSpPr>
          <p:spPr>
            <a:xfrm>
              <a:off x="609844" y="1075265"/>
              <a:ext cx="3340010" cy="566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1" extrusionOk="0">
                  <a:moveTo>
                    <a:pt x="0" y="21451"/>
                  </a:moveTo>
                  <a:cubicBezTo>
                    <a:pt x="298" y="21045"/>
                    <a:pt x="596" y="20638"/>
                    <a:pt x="862" y="19678"/>
                  </a:cubicBezTo>
                  <a:cubicBezTo>
                    <a:pt x="1127" y="18717"/>
                    <a:pt x="1384" y="17436"/>
                    <a:pt x="1593" y="15688"/>
                  </a:cubicBezTo>
                  <a:cubicBezTo>
                    <a:pt x="1802" y="13939"/>
                    <a:pt x="1955" y="10959"/>
                    <a:pt x="2116" y="9186"/>
                  </a:cubicBezTo>
                  <a:cubicBezTo>
                    <a:pt x="2277" y="7412"/>
                    <a:pt x="2372" y="6329"/>
                    <a:pt x="2560" y="5048"/>
                  </a:cubicBezTo>
                  <a:cubicBezTo>
                    <a:pt x="2747" y="3767"/>
                    <a:pt x="2973" y="2339"/>
                    <a:pt x="3239" y="1501"/>
                  </a:cubicBezTo>
                  <a:cubicBezTo>
                    <a:pt x="3504" y="664"/>
                    <a:pt x="3770" y="-149"/>
                    <a:pt x="4153" y="23"/>
                  </a:cubicBezTo>
                  <a:cubicBezTo>
                    <a:pt x="4536" y="196"/>
                    <a:pt x="4984" y="1206"/>
                    <a:pt x="5537" y="2536"/>
                  </a:cubicBezTo>
                  <a:cubicBezTo>
                    <a:pt x="6090" y="3866"/>
                    <a:pt x="6874" y="6378"/>
                    <a:pt x="7470" y="8003"/>
                  </a:cubicBezTo>
                  <a:cubicBezTo>
                    <a:pt x="8066" y="9629"/>
                    <a:pt x="8541" y="11156"/>
                    <a:pt x="9115" y="12289"/>
                  </a:cubicBezTo>
                  <a:cubicBezTo>
                    <a:pt x="9690" y="13422"/>
                    <a:pt x="10269" y="13964"/>
                    <a:pt x="10918" y="14801"/>
                  </a:cubicBezTo>
                  <a:cubicBezTo>
                    <a:pt x="11566" y="15638"/>
                    <a:pt x="12371" y="16698"/>
                    <a:pt x="13007" y="17313"/>
                  </a:cubicBezTo>
                  <a:cubicBezTo>
                    <a:pt x="13643" y="17929"/>
                    <a:pt x="14074" y="18101"/>
                    <a:pt x="14731" y="18495"/>
                  </a:cubicBezTo>
                  <a:cubicBezTo>
                    <a:pt x="15388" y="18890"/>
                    <a:pt x="15806" y="19382"/>
                    <a:pt x="16951" y="19678"/>
                  </a:cubicBezTo>
                  <a:cubicBezTo>
                    <a:pt x="18096" y="19973"/>
                    <a:pt x="21600" y="20269"/>
                    <a:pt x="21600" y="20269"/>
                  </a:cubicBezTo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96" name="Freeform 7"/>
            <p:cNvSpPr/>
            <p:nvPr/>
          </p:nvSpPr>
          <p:spPr>
            <a:xfrm>
              <a:off x="743121" y="1450440"/>
              <a:ext cx="3214810" cy="191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8" extrusionOk="0">
                  <a:moveTo>
                    <a:pt x="0" y="21528"/>
                  </a:moveTo>
                  <a:cubicBezTo>
                    <a:pt x="629" y="18855"/>
                    <a:pt x="1257" y="16183"/>
                    <a:pt x="1764" y="13181"/>
                  </a:cubicBezTo>
                  <a:cubicBezTo>
                    <a:pt x="2270" y="10179"/>
                    <a:pt x="2605" y="5712"/>
                    <a:pt x="3039" y="3516"/>
                  </a:cubicBezTo>
                  <a:cubicBezTo>
                    <a:pt x="3473" y="1319"/>
                    <a:pt x="3844" y="74"/>
                    <a:pt x="4369" y="1"/>
                  </a:cubicBezTo>
                  <a:cubicBezTo>
                    <a:pt x="4893" y="-72"/>
                    <a:pt x="6187" y="3076"/>
                    <a:pt x="6187" y="3076"/>
                  </a:cubicBezTo>
                  <a:lnTo>
                    <a:pt x="8575" y="7909"/>
                  </a:lnTo>
                  <a:lnTo>
                    <a:pt x="11316" y="12742"/>
                  </a:lnTo>
                  <a:cubicBezTo>
                    <a:pt x="12130" y="13913"/>
                    <a:pt x="13459" y="14938"/>
                    <a:pt x="13459" y="14938"/>
                  </a:cubicBezTo>
                  <a:cubicBezTo>
                    <a:pt x="14477" y="15963"/>
                    <a:pt x="16064" y="18160"/>
                    <a:pt x="17421" y="18892"/>
                  </a:cubicBezTo>
                  <a:cubicBezTo>
                    <a:pt x="18778" y="19624"/>
                    <a:pt x="21600" y="19331"/>
                    <a:pt x="21600" y="19331"/>
                  </a:cubicBezTo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97" name="Freeform 8"/>
            <p:cNvSpPr/>
            <p:nvPr/>
          </p:nvSpPr>
          <p:spPr>
            <a:xfrm>
              <a:off x="876398" y="1589461"/>
              <a:ext cx="3073456" cy="48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24" extrusionOk="0">
                  <a:moveTo>
                    <a:pt x="0" y="20824"/>
                  </a:moveTo>
                  <a:lnTo>
                    <a:pt x="2214" y="12408"/>
                  </a:lnTo>
                  <a:cubicBezTo>
                    <a:pt x="2976" y="9323"/>
                    <a:pt x="3799" y="4273"/>
                    <a:pt x="4570" y="2310"/>
                  </a:cubicBezTo>
                  <a:cubicBezTo>
                    <a:pt x="5341" y="346"/>
                    <a:pt x="5838" y="-776"/>
                    <a:pt x="6840" y="627"/>
                  </a:cubicBezTo>
                  <a:cubicBezTo>
                    <a:pt x="7843" y="2029"/>
                    <a:pt x="8988" y="8201"/>
                    <a:pt x="10587" y="10725"/>
                  </a:cubicBezTo>
                  <a:cubicBezTo>
                    <a:pt x="12186" y="13250"/>
                    <a:pt x="16434" y="15775"/>
                    <a:pt x="16434" y="15775"/>
                  </a:cubicBezTo>
                  <a:lnTo>
                    <a:pt x="21600" y="20824"/>
                  </a:lnTo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98" name="Freeform 9"/>
            <p:cNvSpPr/>
            <p:nvPr/>
          </p:nvSpPr>
          <p:spPr>
            <a:xfrm>
              <a:off x="589650" y="198453"/>
              <a:ext cx="3394847" cy="1433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1" h="21308" extrusionOk="0">
                  <a:moveTo>
                    <a:pt x="0" y="21226"/>
                  </a:moveTo>
                  <a:cubicBezTo>
                    <a:pt x="165" y="21342"/>
                    <a:pt x="329" y="21458"/>
                    <a:pt x="506" y="20646"/>
                  </a:cubicBezTo>
                  <a:cubicBezTo>
                    <a:pt x="684" y="19834"/>
                    <a:pt x="865" y="18200"/>
                    <a:pt x="1063" y="16353"/>
                  </a:cubicBezTo>
                  <a:cubicBezTo>
                    <a:pt x="1262" y="14506"/>
                    <a:pt x="1494" y="11625"/>
                    <a:pt x="1696" y="9565"/>
                  </a:cubicBezTo>
                  <a:cubicBezTo>
                    <a:pt x="1899" y="7506"/>
                    <a:pt x="2080" y="5514"/>
                    <a:pt x="2279" y="3996"/>
                  </a:cubicBezTo>
                  <a:cubicBezTo>
                    <a:pt x="2477" y="2478"/>
                    <a:pt x="2650" y="1057"/>
                    <a:pt x="2886" y="457"/>
                  </a:cubicBezTo>
                  <a:cubicBezTo>
                    <a:pt x="3122" y="-142"/>
                    <a:pt x="3388" y="-142"/>
                    <a:pt x="3696" y="399"/>
                  </a:cubicBezTo>
                  <a:cubicBezTo>
                    <a:pt x="4004" y="941"/>
                    <a:pt x="4274" y="2150"/>
                    <a:pt x="4734" y="3706"/>
                  </a:cubicBezTo>
                  <a:cubicBezTo>
                    <a:pt x="5194" y="5263"/>
                    <a:pt x="5798" y="7854"/>
                    <a:pt x="6456" y="9739"/>
                  </a:cubicBezTo>
                  <a:cubicBezTo>
                    <a:pt x="7114" y="11625"/>
                    <a:pt x="8043" y="13762"/>
                    <a:pt x="8684" y="15019"/>
                  </a:cubicBezTo>
                  <a:cubicBezTo>
                    <a:pt x="9325" y="16276"/>
                    <a:pt x="9616" y="16585"/>
                    <a:pt x="10304" y="17281"/>
                  </a:cubicBezTo>
                  <a:cubicBezTo>
                    <a:pt x="10992" y="17977"/>
                    <a:pt x="12005" y="18722"/>
                    <a:pt x="12811" y="19196"/>
                  </a:cubicBezTo>
                  <a:cubicBezTo>
                    <a:pt x="13617" y="19669"/>
                    <a:pt x="14376" y="19911"/>
                    <a:pt x="15140" y="20124"/>
                  </a:cubicBezTo>
                  <a:cubicBezTo>
                    <a:pt x="15904" y="20336"/>
                    <a:pt x="17393" y="20472"/>
                    <a:pt x="17393" y="20472"/>
                  </a:cubicBezTo>
                  <a:lnTo>
                    <a:pt x="20988" y="20878"/>
                  </a:lnTo>
                  <a:cubicBezTo>
                    <a:pt x="21600" y="20946"/>
                    <a:pt x="21064" y="20878"/>
                    <a:pt x="21064" y="20878"/>
                  </a:cubicBezTo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99" name="Straight Arrow Connector 10"/>
            <p:cNvSpPr/>
            <p:nvPr/>
          </p:nvSpPr>
          <p:spPr>
            <a:xfrm flipV="1">
              <a:off x="581068" y="127752"/>
              <a:ext cx="1011" cy="1498280"/>
            </a:xfrm>
            <a:prstGeom prst="line">
              <a:avLst/>
            </a:prstGeom>
            <a:noFill/>
            <a:ln w="38100" cap="flat">
              <a:solidFill>
                <a:srgbClr val="FFCC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00" name="Straight Arrow Connector 11"/>
            <p:cNvSpPr/>
            <p:nvPr/>
          </p:nvSpPr>
          <p:spPr>
            <a:xfrm flipV="1">
              <a:off x="577029" y="1626030"/>
              <a:ext cx="3639379" cy="12194"/>
            </a:xfrm>
            <a:prstGeom prst="line">
              <a:avLst/>
            </a:prstGeom>
            <a:noFill/>
            <a:ln w="38100" cap="flat">
              <a:solidFill>
                <a:srgbClr val="FFCC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01" name="Straight Connector 12"/>
            <p:cNvSpPr/>
            <p:nvPr/>
          </p:nvSpPr>
          <p:spPr>
            <a:xfrm flipH="1">
              <a:off x="581068" y="1626518"/>
              <a:ext cx="1011" cy="93644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02" name="Straight Connector 13"/>
            <p:cNvSpPr/>
            <p:nvPr/>
          </p:nvSpPr>
          <p:spPr>
            <a:xfrm flipH="1">
              <a:off x="1137905" y="1626031"/>
              <a:ext cx="1011" cy="93644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03" name="Straight Connector 14"/>
            <p:cNvSpPr/>
            <p:nvPr/>
          </p:nvSpPr>
          <p:spPr>
            <a:xfrm flipH="1">
              <a:off x="1840639" y="1645539"/>
              <a:ext cx="1011" cy="93644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04" name="Straight Connector 15"/>
            <p:cNvSpPr/>
            <p:nvPr/>
          </p:nvSpPr>
          <p:spPr>
            <a:xfrm flipH="1">
              <a:off x="2548423" y="1642125"/>
              <a:ext cx="1011" cy="93644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05" name="Straight Connector 16"/>
            <p:cNvSpPr/>
            <p:nvPr/>
          </p:nvSpPr>
          <p:spPr>
            <a:xfrm flipH="1">
              <a:off x="3246108" y="1637736"/>
              <a:ext cx="1011" cy="93644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06" name="Straight Connector 17"/>
            <p:cNvSpPr/>
            <p:nvPr/>
          </p:nvSpPr>
          <p:spPr>
            <a:xfrm flipH="1">
              <a:off x="3952882" y="1646027"/>
              <a:ext cx="1011" cy="93644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07" name="TextBox 18"/>
            <p:cNvSpPr txBox="1"/>
            <p:nvPr/>
          </p:nvSpPr>
          <p:spPr>
            <a:xfrm>
              <a:off x="872360" y="0"/>
              <a:ext cx="581574" cy="1954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900" b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6000°K</a:t>
              </a:r>
            </a:p>
          </p:txBody>
        </p:sp>
        <p:sp>
          <p:nvSpPr>
            <p:cNvPr id="3308" name="TextBox 19"/>
            <p:cNvSpPr txBox="1"/>
            <p:nvPr/>
          </p:nvSpPr>
          <p:spPr>
            <a:xfrm>
              <a:off x="1017753" y="854558"/>
              <a:ext cx="581575" cy="206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900" b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5000°K</a:t>
              </a:r>
            </a:p>
          </p:txBody>
        </p:sp>
        <p:sp>
          <p:nvSpPr>
            <p:cNvPr id="3309" name="TextBox 20"/>
            <p:cNvSpPr txBox="1"/>
            <p:nvPr/>
          </p:nvSpPr>
          <p:spPr>
            <a:xfrm>
              <a:off x="1066218" y="1195762"/>
              <a:ext cx="581574" cy="239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900" b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4000°K</a:t>
              </a:r>
            </a:p>
          </p:txBody>
        </p:sp>
        <p:sp>
          <p:nvSpPr>
            <p:cNvPr id="3310" name="TextBox 21"/>
            <p:cNvSpPr txBox="1"/>
            <p:nvPr/>
          </p:nvSpPr>
          <p:spPr>
            <a:xfrm>
              <a:off x="1211611" y="1433218"/>
              <a:ext cx="581575" cy="1954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900" b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3000°K</a:t>
              </a:r>
            </a:p>
          </p:txBody>
        </p:sp>
        <p:sp>
          <p:nvSpPr>
            <p:cNvPr id="3311" name="TextBox 22"/>
            <p:cNvSpPr txBox="1"/>
            <p:nvPr/>
          </p:nvSpPr>
          <p:spPr>
            <a:xfrm>
              <a:off x="387715" y="1719673"/>
              <a:ext cx="387717" cy="2060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1100" b="0">
                  <a:solidFill>
                    <a:srgbClr val="FFCC00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100</a:t>
              </a:r>
            </a:p>
          </p:txBody>
        </p:sp>
        <p:sp>
          <p:nvSpPr>
            <p:cNvPr id="3312" name="TextBox 23"/>
            <p:cNvSpPr txBox="1"/>
            <p:nvPr/>
          </p:nvSpPr>
          <p:spPr>
            <a:xfrm>
              <a:off x="920824" y="1719673"/>
              <a:ext cx="387717" cy="2060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1100" b="0">
                  <a:solidFill>
                    <a:srgbClr val="FFCC00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500</a:t>
              </a:r>
            </a:p>
          </p:txBody>
        </p:sp>
        <p:sp>
          <p:nvSpPr>
            <p:cNvPr id="3313" name="TextBox 24"/>
            <p:cNvSpPr txBox="1"/>
            <p:nvPr/>
          </p:nvSpPr>
          <p:spPr>
            <a:xfrm>
              <a:off x="1558891" y="1719673"/>
              <a:ext cx="532606" cy="2060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1100" b="0">
                  <a:solidFill>
                    <a:srgbClr val="FFCC00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1000</a:t>
              </a:r>
            </a:p>
          </p:txBody>
        </p:sp>
        <p:sp>
          <p:nvSpPr>
            <p:cNvPr id="3314" name="TextBox 25"/>
            <p:cNvSpPr txBox="1"/>
            <p:nvPr/>
          </p:nvSpPr>
          <p:spPr>
            <a:xfrm>
              <a:off x="2275494" y="1719673"/>
              <a:ext cx="533110" cy="2060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1100" b="0">
                  <a:solidFill>
                    <a:srgbClr val="FFCC00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1500</a:t>
              </a:r>
            </a:p>
          </p:txBody>
        </p:sp>
        <p:sp>
          <p:nvSpPr>
            <p:cNvPr id="3315" name="TextBox 26"/>
            <p:cNvSpPr txBox="1"/>
            <p:nvPr/>
          </p:nvSpPr>
          <p:spPr>
            <a:xfrm>
              <a:off x="3052251" y="1719673"/>
              <a:ext cx="543341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1100" b="0">
                  <a:solidFill>
                    <a:srgbClr val="FFCC00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2000</a:t>
              </a:r>
            </a:p>
          </p:txBody>
        </p:sp>
        <p:sp>
          <p:nvSpPr>
            <p:cNvPr id="3316" name="TextBox 27"/>
            <p:cNvSpPr txBox="1"/>
            <p:nvPr/>
          </p:nvSpPr>
          <p:spPr>
            <a:xfrm>
              <a:off x="3738831" y="1719673"/>
              <a:ext cx="429113" cy="239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1100" b="0">
                  <a:solidFill>
                    <a:srgbClr val="FFCC00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2500</a:t>
              </a:r>
            </a:p>
          </p:txBody>
        </p:sp>
        <p:sp>
          <p:nvSpPr>
            <p:cNvPr id="3317" name="TextBox 28"/>
            <p:cNvSpPr txBox="1"/>
            <p:nvPr/>
          </p:nvSpPr>
          <p:spPr>
            <a:xfrm>
              <a:off x="1987042" y="1998772"/>
              <a:ext cx="1330725" cy="239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1100" b="0">
                  <a:solidFill>
                    <a:srgbClr val="FFCC00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Wavelength (nm)</a:t>
              </a:r>
            </a:p>
          </p:txBody>
        </p:sp>
        <p:sp>
          <p:nvSpPr>
            <p:cNvPr id="3318" name="TextBox 29"/>
            <p:cNvSpPr txBox="1"/>
            <p:nvPr/>
          </p:nvSpPr>
          <p:spPr>
            <a:xfrm>
              <a:off x="841574" y="1954392"/>
              <a:ext cx="726968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1100" b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Visible</a:t>
              </a:r>
            </a:p>
          </p:txBody>
        </p:sp>
        <p:sp>
          <p:nvSpPr>
            <p:cNvPr id="3319" name="TextBox 30"/>
            <p:cNvSpPr txBox="1"/>
            <p:nvPr/>
          </p:nvSpPr>
          <p:spPr>
            <a:xfrm>
              <a:off x="0" y="740589"/>
              <a:ext cx="581574" cy="3129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1000" b="0">
                  <a:solidFill>
                    <a:srgbClr val="FFCC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Light 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1000" b="0">
                  <a:solidFill>
                    <a:srgbClr val="FFCC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Power</a:t>
              </a:r>
            </a:p>
          </p:txBody>
        </p:sp>
      </p:grpSp>
      <p:sp>
        <p:nvSpPr>
          <p:cNvPr id="3321" name="Rectangle 3"/>
          <p:cNvSpPr txBox="1"/>
          <p:nvPr/>
        </p:nvSpPr>
        <p:spPr>
          <a:xfrm>
            <a:off x="389891" y="5301884"/>
            <a:ext cx="8519697" cy="1340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Indeed, the integrated power radiated from a black body (over all wavelengths) 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lvl="1" indent="640896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 b="1"/>
              <a:t>scales as that black body's temperature to the FOURTH POWER</a:t>
            </a:r>
          </a:p>
          <a:p>
            <a:pPr lvl="1" indent="640896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(Which is known as the "Stefan-Boltzman Law")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3" name="Rectangle 2"/>
          <p:cNvSpPr txBox="1">
            <a:spLocks noGrp="1"/>
          </p:cNvSpPr>
          <p:nvPr>
            <p:ph type="title"/>
          </p:nvPr>
        </p:nvSpPr>
        <p:spPr>
          <a:xfrm>
            <a:off x="101600" y="44271"/>
            <a:ext cx="8788400" cy="675218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In response, thermophotovolatic schemes first try to jack up temperatures:</a:t>
            </a:r>
          </a:p>
        </p:txBody>
      </p:sp>
      <p:sp>
        <p:nvSpPr>
          <p:cNvPr id="3324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312152" y="874868"/>
            <a:ext cx="8519696" cy="923608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This can be done by concentrating the hot object's weak infrared emission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using the same sort of mirrors or lenses we saw used with conventional PV:</a:t>
            </a:r>
          </a:p>
        </p:txBody>
      </p:sp>
      <p:grpSp>
        <p:nvGrpSpPr>
          <p:cNvPr id="3331" name="Group"/>
          <p:cNvGrpSpPr/>
          <p:nvPr/>
        </p:nvGrpSpPr>
        <p:grpSpPr>
          <a:xfrm>
            <a:off x="1347547" y="1956380"/>
            <a:ext cx="6347307" cy="1906703"/>
            <a:chOff x="0" y="0"/>
            <a:chExt cx="6347306" cy="1906701"/>
          </a:xfrm>
        </p:grpSpPr>
        <p:pic>
          <p:nvPicPr>
            <p:cNvPr id="3325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855534" y="0"/>
              <a:ext cx="1491773" cy="1906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36058"/>
              <a:ext cx="1663221" cy="15762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27" name="Rectangle"/>
            <p:cNvSpPr/>
            <p:nvPr/>
          </p:nvSpPr>
          <p:spPr>
            <a:xfrm>
              <a:off x="2987587" y="1197592"/>
              <a:ext cx="370552" cy="144225"/>
            </a:xfrm>
            <a:prstGeom prst="rect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28" name="Rectangle"/>
            <p:cNvSpPr/>
            <p:nvPr/>
          </p:nvSpPr>
          <p:spPr>
            <a:xfrm>
              <a:off x="2987587" y="417646"/>
              <a:ext cx="370552" cy="144225"/>
            </a:xfrm>
            <a:prstGeom prst="rect">
              <a:avLst/>
            </a:prstGeom>
            <a:solidFill>
              <a:srgbClr val="FF415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29" name="Rectangle 3"/>
            <p:cNvSpPr txBox="1"/>
            <p:nvPr/>
          </p:nvSpPr>
          <p:spPr>
            <a:xfrm>
              <a:off x="2481044" y="81693"/>
              <a:ext cx="1383637" cy="408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>
              <a:lvl1pPr algn="ctr">
                <a:spcBef>
                  <a:spcPts val="4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Hot object:</a:t>
              </a:r>
            </a:p>
          </p:txBody>
        </p:sp>
        <p:sp>
          <p:nvSpPr>
            <p:cNvPr id="3330" name="Rectangle 3"/>
            <p:cNvSpPr txBox="1"/>
            <p:nvPr/>
          </p:nvSpPr>
          <p:spPr>
            <a:xfrm>
              <a:off x="2445009" y="898492"/>
              <a:ext cx="1383637" cy="408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>
              <a:lvl1pPr algn="ctr" defTabSz="786384">
                <a:spcBef>
                  <a:spcPts val="300"/>
                </a:spcBef>
                <a:tabLst>
                  <a:tab pos="381000" algn="l"/>
                  <a:tab pos="774700" algn="l"/>
                  <a:tab pos="1168400" algn="l"/>
                  <a:tab pos="1562100" algn="l"/>
                  <a:tab pos="1955800" algn="l"/>
                </a:tabLst>
                <a:defRPr sz="1376" b="0">
                  <a:solidFill>
                    <a:srgbClr val="FFFFFF"/>
                  </a:solidFill>
                  <a:effectLst>
                    <a:outerShdw blurRad="32766" dist="32766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Very hot PV cell:</a:t>
              </a:r>
            </a:p>
          </p:txBody>
        </p:sp>
      </p:grpSp>
      <p:sp>
        <p:nvSpPr>
          <p:cNvPr id="3332" name="Rectangle 3"/>
          <p:cNvSpPr txBox="1"/>
          <p:nvPr/>
        </p:nvSpPr>
        <p:spPr>
          <a:xfrm>
            <a:off x="202726" y="4072830"/>
            <a:ext cx="8902132" cy="2110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But neither scheme is entirely satisfactory - for at least two reasons: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- PV cell's like intense light but need to stay cool themselves - </a:t>
            </a:r>
            <a:r>
              <a:rPr b="1"/>
              <a:t>cooling</a:t>
            </a:r>
            <a:r>
              <a:t> is thus required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- The PV cells still receive black body light which has a range of colors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lvl="1" indent="640896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limiting them to </a:t>
            </a:r>
            <a:r>
              <a:rPr b="1"/>
              <a:t>low Shockley-Quisser power conversion efficiencies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Rectangle 2"/>
          <p:cNvSpPr txBox="1">
            <a:spLocks noGrp="1"/>
          </p:cNvSpPr>
          <p:nvPr>
            <p:ph type="title"/>
          </p:nvPr>
        </p:nvSpPr>
        <p:spPr>
          <a:xfrm>
            <a:off x="304800" y="88900"/>
            <a:ext cx="8534400" cy="533400"/>
          </a:xfrm>
          <a:prstGeom prst="rect">
            <a:avLst/>
          </a:prstGeom>
        </p:spPr>
        <p:txBody>
          <a:bodyPr/>
          <a:lstStyle/>
          <a:p>
            <a:r>
              <a:t>With that necessarily thick layer, situation is more like this :</a:t>
            </a:r>
          </a:p>
        </p:txBody>
      </p:sp>
      <p:sp>
        <p:nvSpPr>
          <p:cNvPr id="311" name="Rectangle 3"/>
          <p:cNvSpPr txBox="1"/>
          <p:nvPr/>
        </p:nvSpPr>
        <p:spPr>
          <a:xfrm>
            <a:off x="76200" y="2514600"/>
            <a:ext cx="9067800" cy="3950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tabLst>
                <a:tab pos="444500" algn="l"/>
                <a:tab pos="901700" algn="l"/>
                <a:tab pos="13716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It is then </a:t>
            </a:r>
            <a:r>
              <a:rPr b="1"/>
              <a:t>REALLY</a:t>
            </a:r>
            <a:r>
              <a:t> </a:t>
            </a:r>
            <a:r>
              <a:rPr b="1"/>
              <a:t>IMPORTANT</a:t>
            </a:r>
            <a:r>
              <a:t> that freed electrons &amp; holes do NOT recombine </a:t>
            </a:r>
          </a:p>
          <a:p>
            <a:pPr>
              <a:spcBef>
                <a:spcPts val="400"/>
              </a:spcBef>
              <a:tabLst>
                <a:tab pos="444500" algn="l"/>
                <a:tab pos="901700" algn="l"/>
                <a:tab pos="1371600" algn="l"/>
              </a:tabLst>
              <a:defRPr sz="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tabLst>
                <a:tab pos="444500" algn="l"/>
                <a:tab pos="901700" algn="l"/>
                <a:tab pos="13716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		before reaching the sorting electric field at the junction between the layers</a:t>
            </a:r>
          </a:p>
          <a:p>
            <a:pPr>
              <a:spcBef>
                <a:spcPts val="400"/>
              </a:spcBef>
              <a:tabLst>
                <a:tab pos="444500" algn="l"/>
                <a:tab pos="901700" algn="l"/>
                <a:tab pos="1371600" algn="l"/>
              </a:tabLst>
              <a:defRPr sz="2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44500" algn="l"/>
                <a:tab pos="901700" algn="l"/>
                <a:tab pos="13716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Their average random walking </a:t>
            </a:r>
            <a:r>
              <a:rPr b="1"/>
              <a:t>survival distance </a:t>
            </a:r>
            <a:r>
              <a:t>is called their </a:t>
            </a:r>
            <a:r>
              <a:rPr b="1">
                <a:solidFill>
                  <a:srgbClr val="FFD900"/>
                </a:solidFill>
              </a:rPr>
              <a:t>diffusion length</a:t>
            </a:r>
            <a:endParaRPr>
              <a:solidFill>
                <a:srgbClr val="FFD900"/>
              </a:solidFill>
            </a:endParaRPr>
          </a:p>
          <a:p>
            <a:pPr>
              <a:spcBef>
                <a:spcPts val="400"/>
              </a:spcBef>
              <a:tabLst>
                <a:tab pos="444500" algn="l"/>
                <a:tab pos="901700" algn="l"/>
                <a:tab pos="1371600" algn="l"/>
              </a:tabLst>
              <a:defRPr sz="2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tabLst>
                <a:tab pos="444500" algn="l"/>
                <a:tab pos="901700" algn="l"/>
                <a:tab pos="13716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Diffusion length depends on the structure and purity of the material because:</a:t>
            </a:r>
          </a:p>
          <a:p>
            <a:pPr>
              <a:spcBef>
                <a:spcPts val="400"/>
              </a:spcBef>
              <a:tabLst>
                <a:tab pos="444500" algn="l"/>
                <a:tab pos="901700" algn="l"/>
                <a:tab pos="1371600" algn="l"/>
              </a:tabLst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tabLst>
                <a:tab pos="444500" algn="l"/>
                <a:tab pos="901700" algn="l"/>
                <a:tab pos="13716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	Electrons &amp; holes are drawn to </a:t>
            </a:r>
            <a:r>
              <a:rPr b="1"/>
              <a:t>impurities and flawed crystal bonds </a:t>
            </a:r>
          </a:p>
          <a:p>
            <a:pPr>
              <a:spcBef>
                <a:spcPts val="400"/>
              </a:spcBef>
              <a:tabLst>
                <a:tab pos="444500" algn="l"/>
                <a:tab pos="901700" algn="l"/>
                <a:tab pos="1371600" algn="l"/>
              </a:tabLst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tabLst>
                <a:tab pos="444500" algn="l"/>
                <a:tab pos="901700" algn="l"/>
                <a:tab pos="13716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			Once together at such </a:t>
            </a:r>
            <a:r>
              <a:rPr b="1">
                <a:solidFill>
                  <a:srgbClr val="FFD900"/>
                </a:solidFill>
              </a:rPr>
              <a:t>TRAPS,</a:t>
            </a:r>
            <a:r>
              <a:rPr>
                <a:solidFill>
                  <a:srgbClr val="FFD900"/>
                </a:solidFill>
              </a:rPr>
              <a:t> </a:t>
            </a:r>
            <a:r>
              <a:t>electrons &amp; holes can easily recombine</a:t>
            </a:r>
          </a:p>
          <a:p>
            <a:pPr>
              <a:spcBef>
                <a:spcPts val="400"/>
              </a:spcBef>
              <a:tabLst>
                <a:tab pos="444500" algn="l"/>
                <a:tab pos="901700" algn="l"/>
                <a:tab pos="13716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44500" algn="l"/>
                <a:tab pos="901700" algn="l"/>
                <a:tab pos="1371600" algn="l"/>
              </a:tabLst>
              <a:defRPr b="0">
                <a:solidFill>
                  <a:srgbClr val="FFD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So the purity and perfection of PV crystals is extremely important!</a:t>
            </a:r>
          </a:p>
        </p:txBody>
      </p:sp>
      <p:grpSp>
        <p:nvGrpSpPr>
          <p:cNvPr id="330" name="Group"/>
          <p:cNvGrpSpPr/>
          <p:nvPr/>
        </p:nvGrpSpPr>
        <p:grpSpPr>
          <a:xfrm>
            <a:off x="787922" y="896208"/>
            <a:ext cx="7822678" cy="1434796"/>
            <a:chOff x="0" y="0"/>
            <a:chExt cx="7822676" cy="1434794"/>
          </a:xfrm>
        </p:grpSpPr>
        <p:sp>
          <p:nvSpPr>
            <p:cNvPr id="312" name="Rectangle 112"/>
            <p:cNvSpPr/>
            <p:nvPr/>
          </p:nvSpPr>
          <p:spPr>
            <a:xfrm flipH="1">
              <a:off x="1439970" y="0"/>
              <a:ext cx="5037030" cy="904776"/>
            </a:xfrm>
            <a:prstGeom prst="rect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13" name="Rectangle 150"/>
            <p:cNvSpPr/>
            <p:nvPr/>
          </p:nvSpPr>
          <p:spPr>
            <a:xfrm>
              <a:off x="0" y="535"/>
              <a:ext cx="1414778" cy="904776"/>
            </a:xfrm>
            <a:prstGeom prst="rect">
              <a:avLst/>
            </a:prstGeom>
            <a:solidFill>
              <a:srgbClr val="6D6D6D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14" name="Left Arrow 157"/>
            <p:cNvSpPr/>
            <p:nvPr/>
          </p:nvSpPr>
          <p:spPr>
            <a:xfrm>
              <a:off x="1090853" y="676532"/>
              <a:ext cx="647849" cy="123379"/>
            </a:xfrm>
            <a:prstGeom prst="leftArrow">
              <a:avLst>
                <a:gd name="adj1" fmla="val 50000"/>
                <a:gd name="adj2" fmla="val 49991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15" name="Rectangle 240"/>
            <p:cNvSpPr/>
            <p:nvPr/>
          </p:nvSpPr>
          <p:spPr>
            <a:xfrm>
              <a:off x="5769833" y="94391"/>
              <a:ext cx="173768" cy="45240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16" name="Cross 29"/>
            <p:cNvSpPr/>
            <p:nvPr/>
          </p:nvSpPr>
          <p:spPr>
            <a:xfrm>
              <a:off x="5797275" y="229470"/>
              <a:ext cx="115846" cy="90479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17" name="Left Arrow 247"/>
            <p:cNvSpPr/>
            <p:nvPr/>
          </p:nvSpPr>
          <p:spPr>
            <a:xfrm>
              <a:off x="6070862" y="94391"/>
              <a:ext cx="558539" cy="161178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6600"/>
            </a:solidFill>
            <a:ln w="12700" cap="flat">
              <a:solidFill>
                <a:srgbClr val="FF993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18" name="Left Arrow 157"/>
            <p:cNvSpPr/>
            <p:nvPr/>
          </p:nvSpPr>
          <p:spPr>
            <a:xfrm>
              <a:off x="1089825" y="488217"/>
              <a:ext cx="647849" cy="123379"/>
            </a:xfrm>
            <a:prstGeom prst="leftArrow">
              <a:avLst>
                <a:gd name="adj1" fmla="val 50000"/>
                <a:gd name="adj2" fmla="val 49991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19" name="Left Arrow 157"/>
            <p:cNvSpPr/>
            <p:nvPr/>
          </p:nvSpPr>
          <p:spPr>
            <a:xfrm>
              <a:off x="1089825" y="295574"/>
              <a:ext cx="647849" cy="123379"/>
            </a:xfrm>
            <a:prstGeom prst="leftArrow">
              <a:avLst>
                <a:gd name="adj1" fmla="val 50000"/>
                <a:gd name="adj2" fmla="val 49991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20" name="Left Arrow 157"/>
            <p:cNvSpPr/>
            <p:nvPr/>
          </p:nvSpPr>
          <p:spPr>
            <a:xfrm>
              <a:off x="1088798" y="107260"/>
              <a:ext cx="647849" cy="123379"/>
            </a:xfrm>
            <a:prstGeom prst="leftArrow">
              <a:avLst>
                <a:gd name="adj1" fmla="val 50000"/>
                <a:gd name="adj2" fmla="val 49991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21" name="TextBox 28"/>
            <p:cNvSpPr txBox="1"/>
            <p:nvPr/>
          </p:nvSpPr>
          <p:spPr>
            <a:xfrm>
              <a:off x="6705600" y="321853"/>
              <a:ext cx="1117077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400" b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Sunlight in</a:t>
              </a:r>
            </a:p>
          </p:txBody>
        </p:sp>
        <p:sp>
          <p:nvSpPr>
            <p:cNvPr id="322" name="TextBox 29"/>
            <p:cNvSpPr txBox="1"/>
            <p:nvPr/>
          </p:nvSpPr>
          <p:spPr>
            <a:xfrm>
              <a:off x="806777" y="942771"/>
              <a:ext cx="1303257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400" b="0">
                  <a:solidFill>
                    <a:srgbClr val="FFD900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Electric Field</a:t>
              </a:r>
            </a:p>
          </p:txBody>
        </p:sp>
        <p:sp>
          <p:nvSpPr>
            <p:cNvPr id="323" name="TextBox 30"/>
            <p:cNvSpPr txBox="1"/>
            <p:nvPr/>
          </p:nvSpPr>
          <p:spPr>
            <a:xfrm>
              <a:off x="3037787" y="942771"/>
              <a:ext cx="2296213" cy="4920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400" b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Light-liberated electrons</a:t>
              </a:r>
            </a:p>
            <a:p>
              <a:pPr algn="ctr">
                <a:defRPr sz="1400" b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(and bond holes) created</a:t>
              </a:r>
            </a:p>
          </p:txBody>
        </p:sp>
        <p:sp>
          <p:nvSpPr>
            <p:cNvPr id="324" name="Rectangle 240"/>
            <p:cNvSpPr/>
            <p:nvPr/>
          </p:nvSpPr>
          <p:spPr>
            <a:xfrm>
              <a:off x="4245833" y="610513"/>
              <a:ext cx="173768" cy="45240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25" name="Cross 29"/>
            <p:cNvSpPr/>
            <p:nvPr/>
          </p:nvSpPr>
          <p:spPr>
            <a:xfrm>
              <a:off x="4273274" y="745592"/>
              <a:ext cx="115846" cy="90479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26" name="Rectangle 240"/>
            <p:cNvSpPr/>
            <p:nvPr/>
          </p:nvSpPr>
          <p:spPr>
            <a:xfrm>
              <a:off x="2493233" y="305713"/>
              <a:ext cx="173768" cy="45240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27" name="Cross 29"/>
            <p:cNvSpPr/>
            <p:nvPr/>
          </p:nvSpPr>
          <p:spPr>
            <a:xfrm>
              <a:off x="2520674" y="440792"/>
              <a:ext cx="115846" cy="90479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28" name="Left Arrow 247"/>
            <p:cNvSpPr/>
            <p:nvPr/>
          </p:nvSpPr>
          <p:spPr>
            <a:xfrm>
              <a:off x="4531935" y="640492"/>
              <a:ext cx="2097465" cy="152401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6600"/>
            </a:solidFill>
            <a:ln w="12700" cap="flat">
              <a:solidFill>
                <a:srgbClr val="FF993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29" name="Left Arrow 247"/>
            <p:cNvSpPr/>
            <p:nvPr/>
          </p:nvSpPr>
          <p:spPr>
            <a:xfrm>
              <a:off x="2819400" y="368287"/>
              <a:ext cx="3810000" cy="172721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6600"/>
            </a:solidFill>
            <a:ln w="12700" cap="flat">
              <a:solidFill>
                <a:srgbClr val="FF993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4" name="Rectangle 2"/>
          <p:cNvSpPr txBox="1">
            <a:spLocks noGrp="1"/>
          </p:cNvSpPr>
          <p:nvPr>
            <p:ph type="title"/>
          </p:nvPr>
        </p:nvSpPr>
        <p:spPr>
          <a:xfrm>
            <a:off x="101600" y="18871"/>
            <a:ext cx="8788400" cy="675218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Here's where thermophotovolatics pull out all of the (scientific) stops:</a:t>
            </a:r>
          </a:p>
        </p:txBody>
      </p:sp>
      <p:sp>
        <p:nvSpPr>
          <p:cNvPr id="3335" name="Rectangle 3"/>
          <p:cNvSpPr txBox="1">
            <a:spLocks noGrp="1"/>
          </p:cNvSpPr>
          <p:nvPr>
            <p:ph type="body" idx="1"/>
          </p:nvPr>
        </p:nvSpPr>
        <p:spPr>
          <a:xfrm>
            <a:off x="235952" y="697068"/>
            <a:ext cx="8788401" cy="4045349"/>
          </a:xfrm>
          <a:prstGeom prst="rect">
            <a:avLst/>
          </a:prstGeom>
        </p:spPr>
        <p:txBody>
          <a:bodyPr/>
          <a:lstStyle/>
          <a:p>
            <a:pPr defTabSz="822959">
              <a:spcBef>
                <a:spcPts val="300"/>
              </a:spcBef>
              <a:tabLst>
                <a:tab pos="406400" algn="l"/>
                <a:tab pos="812800" algn="l"/>
                <a:tab pos="1231900" algn="l"/>
                <a:tab pos="1638300" algn="l"/>
                <a:tab pos="2044700" algn="l"/>
              </a:tabLst>
              <a:defRPr sz="1619">
                <a:effectLst>
                  <a:outerShdw blurRad="34289" dist="3428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The thermophotovoltaic converter is built in flat layers</a:t>
            </a:r>
          </a:p>
          <a:p>
            <a:pPr defTabSz="822959">
              <a:spcBef>
                <a:spcPts val="300"/>
              </a:spcBef>
              <a:tabLst>
                <a:tab pos="406400" algn="l"/>
                <a:tab pos="812800" algn="l"/>
                <a:tab pos="1231900" algn="l"/>
                <a:tab pos="1638300" algn="l"/>
                <a:tab pos="2044700" algn="l"/>
              </a:tabLst>
              <a:defRPr sz="539">
                <a:effectLst>
                  <a:outerShdw blurRad="34289" dist="3428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576806" defTabSz="822959">
              <a:spcBef>
                <a:spcPts val="300"/>
              </a:spcBef>
              <a:buSzTx/>
              <a:buNone/>
              <a:tabLst>
                <a:tab pos="406400" algn="l"/>
                <a:tab pos="812800" algn="l"/>
                <a:tab pos="1231900" algn="l"/>
                <a:tab pos="1638300" algn="l"/>
                <a:tab pos="2044700" algn="l"/>
              </a:tabLst>
              <a:defRPr sz="1619">
                <a:effectLst>
                  <a:outerShdw blurRad="34289" dist="3428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If flexible and thin, it might even be wrapped around the </a:t>
            </a:r>
            <a:r>
              <a:rPr>
                <a:solidFill>
                  <a:srgbClr val="FF635F"/>
                </a:solidFill>
              </a:rPr>
              <a:t>heat-wasting hot object</a:t>
            </a:r>
          </a:p>
          <a:p>
            <a:pPr marL="0" lvl="1" indent="576806" defTabSz="822959">
              <a:spcBef>
                <a:spcPts val="300"/>
              </a:spcBef>
              <a:buSzTx/>
              <a:buNone/>
              <a:tabLst>
                <a:tab pos="406400" algn="l"/>
                <a:tab pos="812800" algn="l"/>
                <a:tab pos="1231900" algn="l"/>
                <a:tab pos="1638300" algn="l"/>
                <a:tab pos="2044700" algn="l"/>
              </a:tabLst>
              <a:defRPr sz="1079">
                <a:effectLst>
                  <a:outerShdw blurRad="34289" dist="3428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22959">
              <a:spcBef>
                <a:spcPts val="300"/>
              </a:spcBef>
              <a:tabLst>
                <a:tab pos="406400" algn="l"/>
                <a:tab pos="812800" algn="l"/>
                <a:tab pos="1231900" algn="l"/>
                <a:tab pos="1638300" algn="l"/>
                <a:tab pos="2044700" algn="l"/>
              </a:tabLst>
              <a:defRPr sz="1619">
                <a:effectLst>
                  <a:outerShdw blurRad="34289" dist="3428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The hot object's mixed infrared radiation strikes a </a:t>
            </a:r>
            <a:r>
              <a:rPr b="1"/>
              <a:t>two-layer</a:t>
            </a:r>
            <a:r>
              <a:t> </a:t>
            </a:r>
            <a:r>
              <a:rPr b="1">
                <a:solidFill>
                  <a:srgbClr val="FFFB00"/>
                </a:solidFill>
              </a:rPr>
              <a:t>absorber</a:t>
            </a:r>
            <a:r>
              <a:rPr b="1"/>
              <a:t> / </a:t>
            </a:r>
            <a:r>
              <a:rPr b="1">
                <a:solidFill>
                  <a:srgbClr val="FFFB00"/>
                </a:solidFill>
              </a:rPr>
              <a:t>emitter </a:t>
            </a:r>
            <a:endParaRPr b="1"/>
          </a:p>
          <a:p>
            <a:pPr defTabSz="822959">
              <a:spcBef>
                <a:spcPts val="300"/>
              </a:spcBef>
              <a:tabLst>
                <a:tab pos="406400" algn="l"/>
                <a:tab pos="812800" algn="l"/>
                <a:tab pos="1231900" algn="l"/>
                <a:tab pos="1638300" algn="l"/>
                <a:tab pos="2044700" algn="l"/>
              </a:tabLst>
              <a:defRPr sz="1079">
                <a:effectLst>
                  <a:outerShdw blurRad="34289" dist="3428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22959">
              <a:spcBef>
                <a:spcPts val="300"/>
              </a:spcBef>
              <a:tabLst>
                <a:tab pos="406400" algn="l"/>
                <a:tab pos="812800" algn="l"/>
                <a:tab pos="1231900" algn="l"/>
                <a:tab pos="1638300" algn="l"/>
                <a:tab pos="2044700" algn="l"/>
              </a:tabLst>
              <a:defRPr sz="1619">
                <a:effectLst>
                  <a:outerShdw blurRad="34289" dist="3428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The top </a:t>
            </a:r>
            <a:r>
              <a:rPr b="1">
                <a:solidFill>
                  <a:srgbClr val="FFFB00"/>
                </a:solidFill>
              </a:rPr>
              <a:t>absorber layer </a:t>
            </a:r>
            <a:r>
              <a:t>captures essentially ALL of that incoming energy</a:t>
            </a:r>
          </a:p>
          <a:p>
            <a:pPr defTabSz="822959">
              <a:spcBef>
                <a:spcPts val="300"/>
              </a:spcBef>
              <a:tabLst>
                <a:tab pos="406400" algn="l"/>
                <a:tab pos="812800" algn="l"/>
                <a:tab pos="1231900" algn="l"/>
                <a:tab pos="1638300" algn="l"/>
                <a:tab pos="2044700" algn="l"/>
              </a:tabLst>
              <a:defRPr sz="539">
                <a:effectLst>
                  <a:outerShdw blurRad="34289" dist="3428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576806" defTabSz="822959">
              <a:spcBef>
                <a:spcPts val="300"/>
              </a:spcBef>
              <a:buSzTx/>
              <a:buNone/>
              <a:tabLst>
                <a:tab pos="406400" algn="l"/>
                <a:tab pos="812800" algn="l"/>
                <a:tab pos="1231900" algn="l"/>
                <a:tab pos="1638300" algn="l"/>
                <a:tab pos="2044700" algn="l"/>
              </a:tabLst>
              <a:defRPr sz="1619">
                <a:effectLst>
                  <a:outerShdw blurRad="34289" dist="3428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But, </a:t>
            </a:r>
            <a:r>
              <a:rPr b="1"/>
              <a:t>magically</a:t>
            </a:r>
            <a:r>
              <a:t>, it does NOT then radiate energy back outward - as black bodies should!</a:t>
            </a:r>
          </a:p>
          <a:p>
            <a:pPr marL="0" lvl="1" indent="576806" defTabSz="822959">
              <a:spcBef>
                <a:spcPts val="300"/>
              </a:spcBef>
              <a:buSzTx/>
              <a:buNone/>
              <a:tabLst>
                <a:tab pos="406400" algn="l"/>
                <a:tab pos="812800" algn="l"/>
                <a:tab pos="1231900" algn="l"/>
                <a:tab pos="1638300" algn="l"/>
                <a:tab pos="2044700" algn="l"/>
              </a:tabLst>
              <a:defRPr sz="539">
                <a:effectLst>
                  <a:outerShdw blurRad="34289" dist="3428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2" indent="977264" defTabSz="822959">
              <a:spcBef>
                <a:spcPts val="300"/>
              </a:spcBef>
              <a:buSzTx/>
              <a:buNone/>
              <a:tabLst>
                <a:tab pos="406400" algn="l"/>
                <a:tab pos="812800" algn="l"/>
                <a:tab pos="1231900" algn="l"/>
                <a:tab pos="1638300" algn="l"/>
                <a:tab pos="2044700" algn="l"/>
              </a:tabLst>
              <a:defRPr sz="1619">
                <a:effectLst>
                  <a:outerShdw blurRad="34289" dist="3428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Which means that the absorber soon becomes </a:t>
            </a:r>
            <a:r>
              <a:rPr b="1"/>
              <a:t>VERY HOT</a:t>
            </a:r>
          </a:p>
          <a:p>
            <a:pPr marL="0" lvl="2" indent="977264" defTabSz="822959">
              <a:spcBef>
                <a:spcPts val="300"/>
              </a:spcBef>
              <a:buSzTx/>
              <a:buNone/>
              <a:tabLst>
                <a:tab pos="406400" algn="l"/>
                <a:tab pos="812800" algn="l"/>
                <a:tab pos="1231900" algn="l"/>
                <a:tab pos="1638300" algn="l"/>
                <a:tab pos="2044700" algn="l"/>
              </a:tabLst>
              <a:defRPr sz="539">
                <a:effectLst>
                  <a:outerShdw blurRad="34289" dist="3428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3" indent="1419605" defTabSz="822959">
              <a:spcBef>
                <a:spcPts val="300"/>
              </a:spcBef>
              <a:buSzTx/>
              <a:buNone/>
              <a:tabLst>
                <a:tab pos="406400" algn="l"/>
                <a:tab pos="812800" algn="l"/>
                <a:tab pos="1231900" algn="l"/>
                <a:tab pos="1638300" algn="l"/>
                <a:tab pos="2044700" algn="l"/>
              </a:tabLst>
              <a:defRPr sz="1619">
                <a:effectLst>
                  <a:outerShdw blurRad="34289" dist="3428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Indeed, </a:t>
            </a:r>
            <a:r>
              <a:rPr b="1">
                <a:solidFill>
                  <a:srgbClr val="FFFB00"/>
                </a:solidFill>
              </a:rPr>
              <a:t>hotter</a:t>
            </a:r>
            <a:r>
              <a:t> than the </a:t>
            </a:r>
            <a:r>
              <a:rPr b="1">
                <a:solidFill>
                  <a:srgbClr val="FF6D6D"/>
                </a:solidFill>
              </a:rPr>
              <a:t>hot object</a:t>
            </a:r>
            <a:r>
              <a:t> from which it gathered its energy</a:t>
            </a:r>
          </a:p>
          <a:p>
            <a:pPr marL="0" lvl="1" indent="576806" defTabSz="822959">
              <a:spcBef>
                <a:spcPts val="300"/>
              </a:spcBef>
              <a:buSzTx/>
              <a:buNone/>
              <a:tabLst>
                <a:tab pos="406400" algn="l"/>
                <a:tab pos="812800" algn="l"/>
                <a:tab pos="1231900" algn="l"/>
                <a:tab pos="1638300" algn="l"/>
                <a:tab pos="2044700" algn="l"/>
              </a:tabLst>
              <a:defRPr sz="1079">
                <a:effectLst>
                  <a:outerShdw blurRad="34289" dist="3428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22959">
              <a:spcBef>
                <a:spcPts val="300"/>
              </a:spcBef>
              <a:tabLst>
                <a:tab pos="406400" algn="l"/>
                <a:tab pos="812800" algn="l"/>
                <a:tab pos="1231900" algn="l"/>
                <a:tab pos="1638300" algn="l"/>
                <a:tab pos="2044700" algn="l"/>
              </a:tabLst>
              <a:defRPr sz="1619">
                <a:effectLst>
                  <a:outerShdw blurRad="34289" dist="3428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It transfers energy </a:t>
            </a:r>
            <a:r>
              <a:rPr b="1"/>
              <a:t>ONLY</a:t>
            </a:r>
            <a:r>
              <a:t> to the attached </a:t>
            </a:r>
            <a:r>
              <a:rPr b="1">
                <a:solidFill>
                  <a:srgbClr val="FFFB00"/>
                </a:solidFill>
              </a:rPr>
              <a:t>emitter layer </a:t>
            </a:r>
            <a:r>
              <a:t>which </a:t>
            </a:r>
            <a:r>
              <a:rPr b="1"/>
              <a:t>magically</a:t>
            </a:r>
            <a:r>
              <a:t> radiates</a:t>
            </a:r>
          </a:p>
          <a:p>
            <a:pPr defTabSz="822959">
              <a:spcBef>
                <a:spcPts val="300"/>
              </a:spcBef>
              <a:tabLst>
                <a:tab pos="406400" algn="l"/>
                <a:tab pos="812800" algn="l"/>
                <a:tab pos="1231900" algn="l"/>
                <a:tab pos="1638300" algn="l"/>
                <a:tab pos="2044700" algn="l"/>
              </a:tabLst>
              <a:defRPr sz="539">
                <a:effectLst>
                  <a:outerShdw blurRad="34289" dist="3428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576806" defTabSz="822959">
              <a:spcBef>
                <a:spcPts val="300"/>
              </a:spcBef>
              <a:buSzTx/>
              <a:buNone/>
              <a:tabLst>
                <a:tab pos="406400" algn="l"/>
                <a:tab pos="812800" algn="l"/>
                <a:tab pos="1231900" algn="l"/>
                <a:tab pos="1638300" algn="l"/>
                <a:tab pos="2044700" algn="l"/>
              </a:tabLst>
              <a:defRPr sz="1619">
                <a:effectLst>
                  <a:outerShdw blurRad="34289" dist="3428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 b="1"/>
              <a:t>one pure PV pleasing (Shockley-Quiesser subverting) </a:t>
            </a:r>
            <a:r>
              <a:rPr b="1">
                <a:solidFill>
                  <a:srgbClr val="FFFB00"/>
                </a:solidFill>
              </a:rPr>
              <a:t>color</a:t>
            </a:r>
            <a:r>
              <a:rPr b="1"/>
              <a:t> </a:t>
            </a:r>
            <a:r>
              <a:t>to the PV cell below</a:t>
            </a:r>
          </a:p>
        </p:txBody>
      </p:sp>
      <p:pic>
        <p:nvPicPr>
          <p:cNvPr id="3336" name="Image" descr="Imag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39658" y="4936170"/>
            <a:ext cx="2712285" cy="17094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" name="Rectangle 2"/>
          <p:cNvSpPr txBox="1">
            <a:spLocks noGrp="1"/>
          </p:cNvSpPr>
          <p:nvPr>
            <p:ph type="title"/>
          </p:nvPr>
        </p:nvSpPr>
        <p:spPr>
          <a:xfrm>
            <a:off x="161251" y="18871"/>
            <a:ext cx="8788401" cy="675218"/>
          </a:xfrm>
          <a:prstGeom prst="rect">
            <a:avLst/>
          </a:prstGeom>
        </p:spPr>
        <p:txBody>
          <a:bodyPr/>
          <a:lstStyle/>
          <a:p>
            <a:pPr>
              <a:defRPr sz="2000" i="1">
                <a:latin typeface="+mj-lt"/>
                <a:ea typeface="+mj-ea"/>
                <a:cs typeface="+mj-cs"/>
                <a:sym typeface="Arial"/>
              </a:defRPr>
            </a:pPr>
            <a:r>
              <a:t>The source of that magic?  </a:t>
            </a:r>
            <a:r>
              <a:rPr b="1">
                <a:solidFill>
                  <a:srgbClr val="FBC901"/>
                </a:solidFill>
              </a:rPr>
              <a:t>Metamaterials</a:t>
            </a:r>
            <a:r>
              <a:t> </a:t>
            </a:r>
          </a:p>
        </p:txBody>
      </p:sp>
      <p:sp>
        <p:nvSpPr>
          <p:cNvPr id="3339" name="Rectangle 3"/>
          <p:cNvSpPr txBox="1">
            <a:spLocks noGrp="1"/>
          </p:cNvSpPr>
          <p:nvPr>
            <p:ph type="body" idx="1"/>
          </p:nvPr>
        </p:nvSpPr>
        <p:spPr>
          <a:xfrm>
            <a:off x="312152" y="836768"/>
            <a:ext cx="8788401" cy="3694129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A </a:t>
            </a:r>
            <a:r>
              <a:rPr b="1"/>
              <a:t>material's</a:t>
            </a:r>
            <a:r>
              <a:t> properties are determined by the atomic structure nature built into it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But metamaterials incorporate very un-natural manmade structures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 b="1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Which, if built cleverly, have properties NOT found in nature </a:t>
            </a:r>
            <a:r>
              <a:rPr baseline="31999"/>
              <a:t>1</a:t>
            </a:r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rPr b="0"/>
              <a:t>Metamaterials can take many, many forms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 b="1">
                <a:latin typeface="+mj-lt"/>
                <a:ea typeface="+mj-ea"/>
                <a:cs typeface="+mj-cs"/>
                <a:sym typeface="Arial"/>
              </a:defRPr>
            </a:pPr>
            <a:endParaRPr b="0"/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rPr b="0"/>
              <a:t>Ranging from 2D SiGe strained-layer "superlattices" I pioneered at Bell Labs </a:t>
            </a:r>
            <a:r>
              <a:rPr b="0" baseline="31999"/>
              <a:t>2</a:t>
            </a:r>
            <a:endParaRPr b="0"/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 b="1">
                <a:latin typeface="+mj-lt"/>
                <a:ea typeface="+mj-ea"/>
                <a:cs typeface="+mj-cs"/>
                <a:sym typeface="Arial"/>
              </a:defRPr>
            </a:pPr>
            <a:endParaRPr b="0"/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rPr b="0"/>
              <a:t>To 3D Photonic Crystals </a:t>
            </a:r>
            <a:r>
              <a:rPr baseline="31999"/>
              <a:t>3</a:t>
            </a:r>
            <a:r>
              <a:rPr b="0"/>
              <a:t> assembled by microfabrication </a:t>
            </a:r>
            <a:r>
              <a:rPr b="0" baseline="31999"/>
              <a:t>4</a:t>
            </a:r>
            <a:endParaRPr b="0"/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 b="1">
                <a:latin typeface="+mj-lt"/>
                <a:ea typeface="+mj-ea"/>
                <a:cs typeface="+mj-cs"/>
                <a:sym typeface="Arial"/>
              </a:defRPr>
            </a:pPr>
            <a:endParaRPr b="0"/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rPr b="0"/>
              <a:t>To dense arrays of carbon nanotubes created via nanoscale self-assembly </a:t>
            </a:r>
            <a:r>
              <a:rPr b="0" baseline="31999"/>
              <a:t>5</a:t>
            </a:r>
          </a:p>
        </p:txBody>
      </p:sp>
      <p:sp>
        <p:nvSpPr>
          <p:cNvPr id="3340" name="Rectangle 5"/>
          <p:cNvSpPr txBox="1"/>
          <p:nvPr/>
        </p:nvSpPr>
        <p:spPr>
          <a:xfrm>
            <a:off x="161251" y="4673576"/>
            <a:ext cx="8788401" cy="1864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/>
          <a:p>
            <a:pPr>
              <a:defRPr sz="12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1) Review Article:  </a:t>
            </a:r>
            <a:r>
              <a:rPr b="1"/>
              <a:t>Metamaterials in Electromagnetics</a:t>
            </a:r>
            <a:r>
              <a:t>,"Ari Sihvola, Metamaterials 1, pp.2-11 (2007)</a:t>
            </a:r>
          </a:p>
          <a:p>
            <a:pPr>
              <a:defRPr sz="12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2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2) Review Article:  </a:t>
            </a:r>
            <a:r>
              <a:rPr b="1"/>
              <a:t>Silicon Based Semiconductor Heterostructures: Column IV Bandgap Engineering</a:t>
            </a:r>
            <a:r>
              <a:t>, John C. Bean, Proceedings of the IEEE 80 (4), pp. 571-587 (1992) </a:t>
            </a:r>
          </a:p>
          <a:p>
            <a:pPr>
              <a:defRPr sz="12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2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3) </a:t>
            </a:r>
            <a:r>
              <a:rPr b="1"/>
              <a:t>Photonic Band-Gap Crystals</a:t>
            </a:r>
            <a:r>
              <a:t>, Eli Yablonovitch, J. Physics of Condensed Matter 5, pp. 2243-60 (1993)</a:t>
            </a:r>
          </a:p>
          <a:p>
            <a:pPr>
              <a:defRPr sz="12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2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4) See my Nanoscience class note set on </a:t>
            </a:r>
            <a:r>
              <a:rPr b="1"/>
              <a:t>Microfabrication / Micromachining</a:t>
            </a:r>
            <a:r>
              <a:t>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pptx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pdf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4"/>
              </a:rPr>
              <a:t>key</a:t>
            </a:r>
            <a:r>
              <a:t>)</a:t>
            </a:r>
          </a:p>
          <a:p>
            <a:pPr>
              <a:defRPr sz="12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2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5) See my Nanoscience class note set on </a:t>
            </a:r>
            <a:r>
              <a:rPr b="1"/>
              <a:t>The Need for Self-Assembly</a:t>
            </a:r>
            <a:r>
              <a:t>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5"/>
              </a:rPr>
              <a:t>pptx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6"/>
              </a:rPr>
              <a:t>pdf </a:t>
            </a:r>
            <a:r>
              <a:t>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7"/>
              </a:rPr>
              <a:t>key</a:t>
            </a:r>
            <a:r>
              <a:t>)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2" name="Rectangle 2"/>
          <p:cNvSpPr txBox="1">
            <a:spLocks noGrp="1"/>
          </p:cNvSpPr>
          <p:nvPr>
            <p:ph type="title"/>
          </p:nvPr>
        </p:nvSpPr>
        <p:spPr>
          <a:xfrm>
            <a:off x="101600" y="18871"/>
            <a:ext cx="8788400" cy="675218"/>
          </a:xfrm>
          <a:prstGeom prst="rect">
            <a:avLst/>
          </a:prstGeom>
        </p:spPr>
        <p:txBody>
          <a:bodyPr/>
          <a:lstStyle/>
          <a:p>
            <a:pPr>
              <a:defRPr sz="2000" i="1">
                <a:latin typeface="+mj-lt"/>
                <a:ea typeface="+mj-ea"/>
                <a:cs typeface="+mj-cs"/>
                <a:sym typeface="Arial"/>
              </a:defRPr>
            </a:pPr>
            <a:r>
              <a:t>One way of applying metamaterial magic to thermophotovoltaics: </a:t>
            </a:r>
            <a:r>
              <a:rPr baseline="31999"/>
              <a:t>1</a:t>
            </a:r>
          </a:p>
        </p:txBody>
      </p:sp>
      <p:sp>
        <p:nvSpPr>
          <p:cNvPr id="3343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3822058" y="769932"/>
            <a:ext cx="5206913" cy="999494"/>
          </a:xfrm>
          <a:prstGeom prst="rect">
            <a:avLst/>
          </a:prstGeom>
        </p:spPr>
        <p:txBody>
          <a:bodyPr/>
          <a:lstStyle/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The absorber traps the </a:t>
            </a:r>
            <a:r>
              <a:rPr>
                <a:solidFill>
                  <a:srgbClr val="FF7D91"/>
                </a:solidFill>
              </a:rPr>
              <a:t>heated object's</a:t>
            </a:r>
            <a:r>
              <a:t> light</a:t>
            </a:r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in an array of nanometer thick </a:t>
            </a:r>
            <a:r>
              <a:rPr>
                <a:solidFill>
                  <a:srgbClr val="FBC901"/>
                </a:solidFill>
              </a:rPr>
              <a:t>carbon nanotubes:</a:t>
            </a:r>
          </a:p>
        </p:txBody>
      </p:sp>
      <p:sp>
        <p:nvSpPr>
          <p:cNvPr id="3344" name="Rectangle 5"/>
          <p:cNvSpPr txBox="1"/>
          <p:nvPr/>
        </p:nvSpPr>
        <p:spPr>
          <a:xfrm>
            <a:off x="131280" y="5999462"/>
            <a:ext cx="8929272" cy="785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0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1) A Nanophotonic Solar Thermophotovoltaic Device, Lenert et al., Nature Nanotechnology 9 (2), pp. 126-30 (2014)</a:t>
            </a:r>
          </a:p>
          <a:p>
            <a:pPr algn="ctr">
              <a:defRPr sz="10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0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2) Experimental Observation of an Extremely Dark Material made by a Low-density Nanotube Array, Yang et al,. Nano Letters 8 (2), pp. 446-51 (2008)</a:t>
            </a:r>
          </a:p>
          <a:p>
            <a:pPr algn="ctr">
              <a:defRPr sz="10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0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4) Effective Medium Theory of the Optical Properties of Aligned Carbon Nanotubes, Garcia-Vidal et al., Phys Rev Lett 78(22), pp. 4289-92 (1997)</a:t>
            </a:r>
          </a:p>
        </p:txBody>
      </p:sp>
      <p:sp>
        <p:nvSpPr>
          <p:cNvPr id="3345" name="Rectangle 3"/>
          <p:cNvSpPr txBox="1"/>
          <p:nvPr/>
        </p:nvSpPr>
        <p:spPr>
          <a:xfrm>
            <a:off x="177800" y="4010814"/>
            <a:ext cx="8929271" cy="1811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/>
          <a:p>
            <a:pPr defTabSz="905255">
              <a:spcBef>
                <a:spcPts val="400"/>
              </a:spcBef>
              <a:tabLst>
                <a:tab pos="444500" algn="l"/>
                <a:tab pos="901700" algn="l"/>
                <a:tab pos="1346200" algn="l"/>
                <a:tab pos="1803400" algn="l"/>
                <a:tab pos="2260600" algn="l"/>
              </a:tabLst>
              <a:defRPr sz="1782" b="0">
                <a:solidFill>
                  <a:srgbClr val="FFFFFF"/>
                </a:solidFill>
                <a:effectLst>
                  <a:outerShdw blurRad="37719" dist="3771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The carbon nanotube array resembles a brush with very widely spaced bristles</a:t>
            </a:r>
          </a:p>
          <a:p>
            <a:pPr defTabSz="905255">
              <a:spcBef>
                <a:spcPts val="400"/>
              </a:spcBef>
              <a:tabLst>
                <a:tab pos="444500" algn="l"/>
                <a:tab pos="901700" algn="l"/>
                <a:tab pos="1346200" algn="l"/>
                <a:tab pos="1803400" algn="l"/>
                <a:tab pos="2260600" algn="l"/>
              </a:tabLst>
              <a:defRPr sz="594" b="0">
                <a:solidFill>
                  <a:srgbClr val="FFFFFF"/>
                </a:solidFill>
                <a:effectLst>
                  <a:outerShdw blurRad="37719" dist="3771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lvl="1" indent="634487" defTabSz="905255">
              <a:spcBef>
                <a:spcPts val="400"/>
              </a:spcBef>
              <a:tabLst>
                <a:tab pos="444500" algn="l"/>
                <a:tab pos="901700" algn="l"/>
                <a:tab pos="1346200" algn="l"/>
                <a:tab pos="1803400" algn="l"/>
                <a:tab pos="2260600" algn="l"/>
              </a:tabLst>
              <a:defRPr sz="1782" b="0">
                <a:solidFill>
                  <a:srgbClr val="FFFFFF"/>
                </a:solidFill>
                <a:effectLst>
                  <a:outerShdw blurRad="37719" dist="3771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The wide nanotube spacing slashes light reflection from the array's surface</a:t>
            </a:r>
          </a:p>
          <a:p>
            <a:pPr lvl="1" indent="634487" defTabSz="905255">
              <a:spcBef>
                <a:spcPts val="400"/>
              </a:spcBef>
              <a:tabLst>
                <a:tab pos="444500" algn="l"/>
                <a:tab pos="901700" algn="l"/>
                <a:tab pos="1346200" algn="l"/>
                <a:tab pos="1803400" algn="l"/>
                <a:tab pos="2260600" algn="l"/>
              </a:tabLst>
              <a:defRPr sz="891" b="0">
                <a:solidFill>
                  <a:srgbClr val="FFFFFF"/>
                </a:solidFill>
                <a:effectLst>
                  <a:outerShdw blurRad="37719" dist="3771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905255">
              <a:spcBef>
                <a:spcPts val="400"/>
              </a:spcBef>
              <a:tabLst>
                <a:tab pos="444500" algn="l"/>
                <a:tab pos="901700" algn="l"/>
                <a:tab pos="1346200" algn="l"/>
                <a:tab pos="1803400" algn="l"/>
                <a:tab pos="2260600" algn="l"/>
              </a:tabLst>
              <a:defRPr sz="1782" b="0">
                <a:solidFill>
                  <a:srgbClr val="FFFFFF"/>
                </a:solidFill>
                <a:effectLst>
                  <a:outerShdw blurRad="37719" dist="3771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Simultaneously, the carbon nanotube's exceptionally conductivity boosts light absorption</a:t>
            </a:r>
          </a:p>
          <a:p>
            <a:pPr defTabSz="905255">
              <a:spcBef>
                <a:spcPts val="400"/>
              </a:spcBef>
              <a:tabLst>
                <a:tab pos="444500" algn="l"/>
                <a:tab pos="901700" algn="l"/>
                <a:tab pos="1346200" algn="l"/>
                <a:tab pos="1803400" algn="l"/>
                <a:tab pos="2260600" algn="l"/>
              </a:tabLst>
              <a:defRPr sz="594" b="0">
                <a:solidFill>
                  <a:srgbClr val="FFFFFF"/>
                </a:solidFill>
                <a:effectLst>
                  <a:outerShdw blurRad="37719" dist="3771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lvl="1" indent="634487" defTabSz="905255">
              <a:spcBef>
                <a:spcPts val="400"/>
              </a:spcBef>
              <a:tabLst>
                <a:tab pos="444500" algn="l"/>
                <a:tab pos="901700" algn="l"/>
                <a:tab pos="1346200" algn="l"/>
                <a:tab pos="1803400" algn="l"/>
                <a:tab pos="2260600" algn="l"/>
              </a:tabLst>
              <a:defRPr sz="1782" b="0">
                <a:solidFill>
                  <a:srgbClr val="FFFFFF"/>
                </a:solidFill>
                <a:effectLst>
                  <a:outerShdw blurRad="37719" dist="3771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Together these yield a </a:t>
            </a:r>
            <a:r>
              <a:rPr b="1">
                <a:solidFill>
                  <a:srgbClr val="FBC901"/>
                </a:solidFill>
              </a:rPr>
              <a:t>near perfect, angle-independent, light absorber</a:t>
            </a:r>
            <a:r>
              <a:t> </a:t>
            </a:r>
            <a:r>
              <a:rPr baseline="31999"/>
              <a:t>2, 3</a:t>
            </a:r>
          </a:p>
        </p:txBody>
      </p:sp>
      <p:grpSp>
        <p:nvGrpSpPr>
          <p:cNvPr id="3348" name="Group"/>
          <p:cNvGrpSpPr/>
          <p:nvPr/>
        </p:nvGrpSpPr>
        <p:grpSpPr>
          <a:xfrm>
            <a:off x="263041" y="877372"/>
            <a:ext cx="3345793" cy="2813390"/>
            <a:chOff x="0" y="0"/>
            <a:chExt cx="3345791" cy="2813388"/>
          </a:xfrm>
        </p:grpSpPr>
        <p:pic>
          <p:nvPicPr>
            <p:cNvPr id="3346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345792" cy="28133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47" name="Rectangle"/>
            <p:cNvSpPr/>
            <p:nvPr/>
          </p:nvSpPr>
          <p:spPr>
            <a:xfrm>
              <a:off x="2519" y="57667"/>
              <a:ext cx="270255" cy="2304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351" name="Group"/>
          <p:cNvGrpSpPr/>
          <p:nvPr/>
        </p:nvGrpSpPr>
        <p:grpSpPr>
          <a:xfrm>
            <a:off x="5116610" y="1625188"/>
            <a:ext cx="2215921" cy="2202343"/>
            <a:chOff x="0" y="0"/>
            <a:chExt cx="2215919" cy="2202341"/>
          </a:xfrm>
        </p:grpSpPr>
        <p:pic>
          <p:nvPicPr>
            <p:cNvPr id="3349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628" y="0"/>
              <a:ext cx="2196292" cy="22023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50" name="Rectangle"/>
            <p:cNvSpPr/>
            <p:nvPr/>
          </p:nvSpPr>
          <p:spPr>
            <a:xfrm>
              <a:off x="0" y="40107"/>
              <a:ext cx="305039" cy="263165"/>
            </a:xfrm>
            <a:prstGeom prst="rect">
              <a:avLst/>
            </a:prstGeom>
            <a:solidFill>
              <a:srgbClr val="31313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3" name="Rectangle 2"/>
          <p:cNvSpPr txBox="1">
            <a:spLocks noGrp="1"/>
          </p:cNvSpPr>
          <p:nvPr>
            <p:ph type="title"/>
          </p:nvPr>
        </p:nvSpPr>
        <p:spPr>
          <a:xfrm>
            <a:off x="101600" y="18871"/>
            <a:ext cx="8788400" cy="675218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The absorber thus heats up dramatically </a:t>
            </a:r>
          </a:p>
        </p:txBody>
      </p:sp>
      <p:sp>
        <p:nvSpPr>
          <p:cNvPr id="3354" name="Rectangle 3"/>
          <p:cNvSpPr txBox="1">
            <a:spLocks noGrp="1"/>
          </p:cNvSpPr>
          <p:nvPr>
            <p:ph type="body" idx="1"/>
          </p:nvPr>
        </p:nvSpPr>
        <p:spPr>
          <a:xfrm>
            <a:off x="132540" y="849540"/>
            <a:ext cx="8943703" cy="2923855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As a black body, that absorber should then increasingly radiate away power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Further, that radiation should include a black body's typical span of colors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 in this device, radiation is blocked (&amp; filtered) by </a:t>
            </a:r>
            <a:r>
              <a:rPr b="1"/>
              <a:t>Photonic Crystal</a:t>
            </a:r>
            <a:r>
              <a:t> metamaterials </a:t>
            </a:r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In </a:t>
            </a:r>
            <a:r>
              <a:rPr b="1"/>
              <a:t>natural crystals</a:t>
            </a:r>
            <a:r>
              <a:t>, waves can slightly reflect off consecutive atomic planes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When those reflections are "in phase" they interfere constructively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And net reflection increases until the wave can no longer propagate forward:</a:t>
            </a:r>
          </a:p>
        </p:txBody>
      </p:sp>
      <p:sp>
        <p:nvSpPr>
          <p:cNvPr id="3355" name="Rectangle 3"/>
          <p:cNvSpPr txBox="1"/>
          <p:nvPr/>
        </p:nvSpPr>
        <p:spPr>
          <a:xfrm>
            <a:off x="170640" y="5806788"/>
            <a:ext cx="8943703" cy="858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This occurs when wavelength = 2 a</a:t>
            </a:r>
            <a:r>
              <a:rPr baseline="-5999"/>
              <a:t>o </a:t>
            </a:r>
            <a:r>
              <a:t> / n  where n = 1, 2, 3 . . .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(where a</a:t>
            </a:r>
            <a:r>
              <a:rPr baseline="-5999"/>
              <a:t>o</a:t>
            </a:r>
            <a:r>
              <a:t> denotes the spacing between the atomic planes)</a:t>
            </a:r>
          </a:p>
        </p:txBody>
      </p:sp>
      <p:pic>
        <p:nvPicPr>
          <p:cNvPr id="33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1355" y="3920252"/>
            <a:ext cx="3144688" cy="1701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" name="Rectangle 2"/>
          <p:cNvSpPr txBox="1">
            <a:spLocks noGrp="1"/>
          </p:cNvSpPr>
          <p:nvPr>
            <p:ph type="title"/>
          </p:nvPr>
        </p:nvSpPr>
        <p:spPr>
          <a:xfrm>
            <a:off x="101600" y="18871"/>
            <a:ext cx="8788400" cy="675218"/>
          </a:xfrm>
          <a:prstGeom prst="rect">
            <a:avLst/>
          </a:prstGeom>
        </p:spPr>
        <p:txBody>
          <a:bodyPr/>
          <a:lstStyle/>
          <a:p>
            <a:pPr>
              <a:defRPr sz="2000" i="1">
                <a:latin typeface="+mj-lt"/>
                <a:ea typeface="+mj-ea"/>
                <a:cs typeface="+mj-cs"/>
                <a:sym typeface="Arial"/>
              </a:defRPr>
            </a:pPr>
            <a:r>
              <a:rPr b="1">
                <a:solidFill>
                  <a:srgbClr val="FBC901"/>
                </a:solidFill>
              </a:rPr>
              <a:t>Photonic Crystals</a:t>
            </a:r>
            <a:r>
              <a:t> do the same thing at larger scales </a:t>
            </a:r>
            <a:r>
              <a:rPr baseline="31999"/>
              <a:t>1, 2</a:t>
            </a:r>
          </a:p>
        </p:txBody>
      </p:sp>
      <p:sp>
        <p:nvSpPr>
          <p:cNvPr id="3359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429017" y="830979"/>
            <a:ext cx="8574249" cy="1394122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By simply exchanging atoms for layers or arrays of larger manmade objects,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which are defined by the same microfabrication techniques</a:t>
            </a:r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2" indent="1085850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originally developed for the integrated circuit industry</a:t>
            </a:r>
          </a:p>
        </p:txBody>
      </p:sp>
      <p:sp>
        <p:nvSpPr>
          <p:cNvPr id="3360" name="Rectangle 5"/>
          <p:cNvSpPr txBox="1"/>
          <p:nvPr/>
        </p:nvSpPr>
        <p:spPr>
          <a:xfrm>
            <a:off x="132539" y="6176923"/>
            <a:ext cx="8943704" cy="683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1) Photonic Band-Gap Crystals, Eli Yablonovitch, J. Physics of Condensed Matter 5, pp. 2243-60 (1993) </a:t>
            </a:r>
          </a:p>
          <a:p>
            <a:pPr algn="ctr">
              <a:defRPr sz="4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2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2) Photonic Crystals in the Optical Regime - Past, Present and Future, Kraus &amp; de la Rue, Progress in Quantum Electronics 23, pp. 51-96 (1999)</a:t>
            </a:r>
          </a:p>
        </p:txBody>
      </p:sp>
      <p:sp>
        <p:nvSpPr>
          <p:cNvPr id="3361" name="Rectangle 3"/>
          <p:cNvSpPr txBox="1"/>
          <p:nvPr/>
        </p:nvSpPr>
        <p:spPr>
          <a:xfrm>
            <a:off x="256990" y="3856826"/>
            <a:ext cx="8943703" cy="1976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THIS crystal is designed to reflect back (and thus trap) </a:t>
            </a:r>
            <a:r>
              <a:rPr b="1"/>
              <a:t>MOST</a:t>
            </a:r>
            <a:r>
              <a:t> wavelengths of light </a:t>
            </a:r>
          </a:p>
          <a:p>
            <a:pPr lvl="1" indent="640896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lvl="1" indent="640896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Its wavelength-blocking span might be enhanced, for instance, </a:t>
            </a:r>
          </a:p>
          <a:p>
            <a:pPr lvl="1" indent="640896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lvl="2" indent="1085850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by stacking Photonic Crystals with different layer / array spacings </a:t>
            </a:r>
          </a:p>
          <a:p>
            <a:pPr lvl="2" indent="1085850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 But it </a:t>
            </a:r>
            <a:r>
              <a:rPr b="1"/>
              <a:t>ALLOWS</a:t>
            </a:r>
            <a:r>
              <a:t> a narrow range of wavelengths (= colors) to continue downward</a:t>
            </a:r>
          </a:p>
        </p:txBody>
      </p:sp>
      <p:pic>
        <p:nvPicPr>
          <p:cNvPr id="336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6958" y="2361991"/>
            <a:ext cx="3297684" cy="1100817"/>
          </a:xfrm>
          <a:prstGeom prst="rect">
            <a:avLst/>
          </a:prstGeom>
          <a:ln w="12700">
            <a:miter lim="400000"/>
          </a:ln>
        </p:spPr>
      </p:pic>
      <p:sp>
        <p:nvSpPr>
          <p:cNvPr id="3363" name="Rectangle 3"/>
          <p:cNvSpPr txBox="1"/>
          <p:nvPr/>
        </p:nvSpPr>
        <p:spPr>
          <a:xfrm>
            <a:off x="6152227" y="3086552"/>
            <a:ext cx="2375623" cy="505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&lt;= </a:t>
            </a:r>
            <a:r>
              <a:rPr b="1"/>
              <a:t>Photonic Crystal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5" name="Rectangle 2"/>
          <p:cNvSpPr txBox="1">
            <a:spLocks noGrp="1"/>
          </p:cNvSpPr>
          <p:nvPr>
            <p:ph type="title"/>
          </p:nvPr>
        </p:nvSpPr>
        <p:spPr>
          <a:xfrm>
            <a:off x="101600" y="18871"/>
            <a:ext cx="8788400" cy="675218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Only that almost-single-color light reaches the PV cell below:</a:t>
            </a:r>
          </a:p>
        </p:txBody>
      </p:sp>
      <p:sp>
        <p:nvSpPr>
          <p:cNvPr id="3366" name="Rectangle 3"/>
          <p:cNvSpPr txBox="1">
            <a:spLocks noGrp="1"/>
          </p:cNvSpPr>
          <p:nvPr>
            <p:ph type="body" idx="1"/>
          </p:nvPr>
        </p:nvSpPr>
        <p:spPr>
          <a:xfrm>
            <a:off x="286327" y="3574965"/>
            <a:ext cx="8788401" cy="3178175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 - </a:t>
            </a:r>
            <a:r>
              <a:rPr b="1"/>
              <a:t>importantly!</a:t>
            </a:r>
            <a:r>
              <a:t> - that now</a:t>
            </a:r>
            <a:r>
              <a:rPr>
                <a:solidFill>
                  <a:srgbClr val="FFFB00"/>
                </a:solidFill>
              </a:rPr>
              <a:t> almost single color of light </a:t>
            </a:r>
            <a:r>
              <a:t>ends up carrying forward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rPr b="1"/>
              <a:t>essentially all of the energy</a:t>
            </a:r>
            <a:r>
              <a:t> that left the bottom face of the </a:t>
            </a:r>
            <a:r>
              <a:rPr b="1">
                <a:solidFill>
                  <a:srgbClr val="FF8397"/>
                </a:solidFill>
              </a:rPr>
              <a:t>hot object</a:t>
            </a:r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The PV cell's bandgap can thus be tailored to that almost single color,</a:t>
            </a:r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which virtually eliminates liberated electron "butt-kicking,"</a:t>
            </a:r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2" indent="1085850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allowing that PV cell to shatter the Shockley-Quiesser efficiency limit</a:t>
            </a:r>
          </a:p>
          <a:p>
            <a:pPr marL="0" lvl="2" indent="1085850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i="1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i="1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At least that's the plan</a:t>
            </a:r>
          </a:p>
        </p:txBody>
      </p:sp>
      <p:grpSp>
        <p:nvGrpSpPr>
          <p:cNvPr id="3369" name="Group"/>
          <p:cNvGrpSpPr/>
          <p:nvPr/>
        </p:nvGrpSpPr>
        <p:grpSpPr>
          <a:xfrm>
            <a:off x="1053905" y="918482"/>
            <a:ext cx="2880722" cy="2422324"/>
            <a:chOff x="0" y="0"/>
            <a:chExt cx="2880721" cy="2422323"/>
          </a:xfrm>
        </p:grpSpPr>
        <p:pic>
          <p:nvPicPr>
            <p:cNvPr id="336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880722" cy="24223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68" name="Rectangle"/>
            <p:cNvSpPr/>
            <p:nvPr/>
          </p:nvSpPr>
          <p:spPr>
            <a:xfrm>
              <a:off x="2169" y="49651"/>
              <a:ext cx="232689" cy="19845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370" name="Rectangle 3"/>
          <p:cNvSpPr txBox="1"/>
          <p:nvPr/>
        </p:nvSpPr>
        <p:spPr>
          <a:xfrm>
            <a:off x="4253914" y="1828402"/>
            <a:ext cx="951683" cy="517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>
            <a:lvl1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Equals:</a:t>
            </a:r>
          </a:p>
        </p:txBody>
      </p:sp>
      <p:pic>
        <p:nvPicPr>
          <p:cNvPr id="337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10584" y="847243"/>
            <a:ext cx="2318274" cy="24796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3" name="Rectangle 2"/>
          <p:cNvSpPr txBox="1">
            <a:spLocks noGrp="1"/>
          </p:cNvSpPr>
          <p:nvPr>
            <p:ph type="title"/>
          </p:nvPr>
        </p:nvSpPr>
        <p:spPr>
          <a:xfrm>
            <a:off x="101600" y="44271"/>
            <a:ext cx="8788400" cy="675218"/>
          </a:xfrm>
          <a:prstGeom prst="rect">
            <a:avLst/>
          </a:prstGeom>
        </p:spPr>
        <p:txBody>
          <a:bodyPr/>
          <a:lstStyle/>
          <a:p>
            <a:pPr>
              <a:defRPr sz="2000" i="1">
                <a:latin typeface="+mj-lt"/>
                <a:ea typeface="+mj-ea"/>
                <a:cs typeface="+mj-cs"/>
                <a:sym typeface="Arial"/>
              </a:defRPr>
            </a:pPr>
            <a:r>
              <a:t>How well are </a:t>
            </a:r>
            <a:r>
              <a:rPr b="1"/>
              <a:t>actual</a:t>
            </a:r>
            <a:r>
              <a:t> thermophotovoltaic devices doing?</a:t>
            </a:r>
          </a:p>
        </p:txBody>
      </p:sp>
      <p:sp>
        <p:nvSpPr>
          <p:cNvPr id="3374" name="Rectangle 3"/>
          <p:cNvSpPr txBox="1">
            <a:spLocks noGrp="1"/>
          </p:cNvSpPr>
          <p:nvPr>
            <p:ph type="body" idx="1"/>
          </p:nvPr>
        </p:nvSpPr>
        <p:spPr>
          <a:xfrm>
            <a:off x="255539" y="927207"/>
            <a:ext cx="8788401" cy="4663630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For the 2014 MIT device, above, </a:t>
            </a:r>
            <a:r>
              <a:rPr>
                <a:solidFill>
                  <a:srgbClr val="FBC901"/>
                </a:solidFill>
              </a:rPr>
              <a:t>power conversion efficiency of 3.2%</a:t>
            </a:r>
            <a:r>
              <a:t> was reported </a:t>
            </a:r>
            <a:r>
              <a:rPr b="1" baseline="31999"/>
              <a:t>1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Claimed to be a notably improvement upon then prevailing efficiencies of ~ 1%</a:t>
            </a:r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2" indent="1085850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 far short of cited theoretical limits of of ~ 40% </a:t>
            </a:r>
            <a:r>
              <a:rPr b="1" baseline="31999"/>
              <a:t>2-4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What has happened since that 2014 publication?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An early review reported prototypes with efficiencies reaching 11% </a:t>
            </a:r>
            <a:r>
              <a:rPr b="1" baseline="31999"/>
              <a:t>5</a:t>
            </a:r>
            <a:endParaRPr b="1"/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 b="1"/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 in 2018 a team including Sandia National and MIT Lincoln Lab members </a:t>
            </a:r>
          </a:p>
          <a:p>
            <a:pPr marL="0" lvl="1" indent="640896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2" indent="1085850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claimed a </a:t>
            </a:r>
            <a:r>
              <a:rPr>
                <a:solidFill>
                  <a:srgbClr val="FBC901"/>
                </a:solidFill>
              </a:rPr>
              <a:t>power conversion efficiency of 24.1%</a:t>
            </a:r>
            <a:r>
              <a:t> </a:t>
            </a:r>
            <a:r>
              <a:rPr baseline="31999"/>
              <a:t>6</a:t>
            </a:r>
          </a:p>
          <a:p>
            <a:pPr marL="0" lvl="2" indent="1085850"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 i="1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= Very respectable / rapidly improving TPV power conversion efficiencies</a:t>
            </a:r>
          </a:p>
        </p:txBody>
      </p:sp>
      <p:sp>
        <p:nvSpPr>
          <p:cNvPr id="3375" name="Rectangle 5"/>
          <p:cNvSpPr txBox="1"/>
          <p:nvPr/>
        </p:nvSpPr>
        <p:spPr>
          <a:xfrm>
            <a:off x="131280" y="5339062"/>
            <a:ext cx="8929272" cy="1446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0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1) A Nanophotonic Solar Thermophotovoltaic Device, Lenert et al., Nature Nanotechnology 9 (2), pp. 126-30 (2014)</a:t>
            </a:r>
          </a:p>
          <a:p>
            <a:pPr algn="ctr">
              <a:defRPr sz="6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0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2) Absorber and Emitter for Solar Thermo-photovoltaic Systems to Achieve Efficiency Exceeding the Shockley-Queisser Limit, Rephaeli et al., Optics Express 17(7), 15145 (2009)</a:t>
            </a:r>
          </a:p>
          <a:p>
            <a:pPr algn="ctr">
              <a:defRPr sz="6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0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3) Design and Global Optimization of High-efficiency Thermophotovoltaic Systems, Bermel et al., Optics Express 18(S3), A314 (2010) </a:t>
            </a:r>
          </a:p>
          <a:p>
            <a:pPr algn="ctr">
              <a:defRPr sz="6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0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4) Metamaterial-based Integrated Plasmonic Absorber/Emitter for Solar Thermo-Photovoltaic Systems, Wu et al., J. Optics 14, pp. 1-7 (2012)</a:t>
            </a:r>
          </a:p>
          <a:p>
            <a:pPr algn="ctr">
              <a:defRPr sz="6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0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5) </a:t>
            </a:r>
            <a:r>
              <a:rPr b="1"/>
              <a:t>Overview and Status of Thermophotovoltaic Systems</a:t>
            </a:r>
            <a:r>
              <a:t>, Ferrari et al., Energy Proceedia 45, pp. 160-9 (2014) </a:t>
            </a:r>
          </a:p>
          <a:p>
            <a:pPr algn="ctr">
              <a:defRPr sz="6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0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6) High-efficiency Thermophotovoltaic Energy Conversion Enabled by a Metamaterial Selective Emitter, Woolf et al., Optica 5(2), pp.213 (2018)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7" name="Rectangle 2"/>
          <p:cNvSpPr txBox="1">
            <a:spLocks noGrp="1"/>
          </p:cNvSpPr>
          <p:nvPr>
            <p:ph type="title"/>
          </p:nvPr>
        </p:nvSpPr>
        <p:spPr>
          <a:xfrm>
            <a:off x="101600" y="18871"/>
            <a:ext cx="8788400" cy="675218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 postscript concerning Metamaterials:</a:t>
            </a:r>
          </a:p>
        </p:txBody>
      </p:sp>
      <p:sp>
        <p:nvSpPr>
          <p:cNvPr id="3378" name="Rectangle 3"/>
          <p:cNvSpPr txBox="1">
            <a:spLocks noGrp="1"/>
          </p:cNvSpPr>
          <p:nvPr>
            <p:ph type="body" idx="1"/>
          </p:nvPr>
        </p:nvSpPr>
        <p:spPr>
          <a:xfrm>
            <a:off x="312152" y="709768"/>
            <a:ext cx="8697208" cy="5656280"/>
          </a:xfrm>
          <a:prstGeom prst="rect">
            <a:avLst/>
          </a:prstGeom>
        </p:spPr>
        <p:txBody>
          <a:bodyPr/>
          <a:lstStyle/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The preceding discussion of metamaterials may puzzle some readers,</a:t>
            </a:r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651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596033" defTabSz="850391">
              <a:buSzTx/>
              <a:buNone/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as it corresponds only weakly with results you might get from a Google search</a:t>
            </a:r>
          </a:p>
          <a:p>
            <a:pPr marL="0" lvl="1" indent="596033" defTabSz="850391">
              <a:buSzTx/>
              <a:buNone/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302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674" b="1">
                <a:solidFill>
                  <a:srgbClr val="FBC901"/>
                </a:solidFill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Why? Because there are TWO commonly accepted definitions of metamaterials</a:t>
            </a:r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744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674" b="1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The broad definition (which I employed):</a:t>
            </a:r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651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596033" defTabSz="850391">
              <a:buSzTx/>
              <a:buNone/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Manmade artificially structured materials with properties not found in nature</a:t>
            </a:r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023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674" b="1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The narrow definition (popular within one particular research community):</a:t>
            </a:r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651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596033" defTabSz="850391">
              <a:buSzTx/>
              <a:buNone/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Manmade artificially structured materials that subvert Maxwell's Equations </a:t>
            </a:r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488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Explanation: </a:t>
            </a:r>
            <a:r>
              <a:rPr b="1"/>
              <a:t>Electricity &amp; Magnetism</a:t>
            </a:r>
            <a:r>
              <a:t> were explored throughout the 1700's and 1800's</a:t>
            </a:r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651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596033" defTabSz="850391">
              <a:buSzTx/>
              <a:buNone/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With observations spawning literally dozens of different "Laws"</a:t>
            </a:r>
          </a:p>
          <a:p>
            <a:pPr defTabSz="850391"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651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2" indent="1009840" defTabSz="850391">
              <a:buSzTx/>
              <a:buNone/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But in the mid-1800's, </a:t>
            </a:r>
            <a:r>
              <a:rPr b="1"/>
              <a:t>James Clerk Maxwell</a:t>
            </a:r>
            <a:r>
              <a:t> managed to unify all of those laws  </a:t>
            </a:r>
          </a:p>
          <a:p>
            <a:pPr marL="0" lvl="2" indent="1009840" defTabSz="850391">
              <a:buSzTx/>
              <a:buNone/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651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3" indent="1466926" defTabSz="850391">
              <a:buSzTx/>
              <a:buNone/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into just four (decidedly not simple) coupled equations which ~ completely </a:t>
            </a:r>
          </a:p>
          <a:p>
            <a:pPr marL="0" lvl="3" indent="1466926" defTabSz="850391">
              <a:buSzTx/>
              <a:buNone/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651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4" indent="1892122" defTabSz="850391">
              <a:buSzTx/>
              <a:buNone/>
              <a:tabLst>
                <a:tab pos="419100" algn="l"/>
                <a:tab pos="838200" algn="l"/>
                <a:tab pos="1270000" algn="l"/>
                <a:tab pos="1689100" algn="l"/>
                <a:tab pos="21209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describe the behavior of Electric (E) and Magnetic (B) fields </a:t>
            </a:r>
            <a:r>
              <a:rPr baseline="31999"/>
              <a:t>1, 2</a:t>
            </a:r>
          </a:p>
        </p:txBody>
      </p:sp>
      <p:sp>
        <p:nvSpPr>
          <p:cNvPr id="3379" name="Rectangle 5"/>
          <p:cNvSpPr txBox="1"/>
          <p:nvPr/>
        </p:nvSpPr>
        <p:spPr>
          <a:xfrm>
            <a:off x="224527" y="6382431"/>
            <a:ext cx="8560305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1) For details see my  note set: </a:t>
            </a:r>
            <a:r>
              <a:rPr b="1"/>
              <a:t>Electric and Magnetic Fields</a:t>
            </a:r>
            <a:r>
              <a:t>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pptx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pdf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4"/>
              </a:rPr>
              <a:t>key</a:t>
            </a:r>
            <a:r>
              <a:t>) and its Resources webpage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5"/>
              </a:rPr>
              <a:t>link</a:t>
            </a:r>
            <a:r>
              <a:t>)</a:t>
            </a:r>
          </a:p>
          <a:p>
            <a:pPr algn="ctr">
              <a:defRPr sz="12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2) For details see my note set: </a:t>
            </a:r>
            <a:r>
              <a:rPr b="1"/>
              <a:t>Magnetic Induction</a:t>
            </a:r>
            <a:r>
              <a:t>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6"/>
              </a:rPr>
              <a:t>pptx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7"/>
              </a:rPr>
              <a:t>pdf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8"/>
              </a:rPr>
              <a:t>key</a:t>
            </a:r>
            <a:r>
              <a:t>) and its Resources webpage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9"/>
              </a:rPr>
              <a:t>link</a:t>
            </a:r>
            <a:r>
              <a:t>)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1" name="Rectangle 2"/>
          <p:cNvSpPr txBox="1">
            <a:spLocks noGrp="1"/>
          </p:cNvSpPr>
          <p:nvPr>
            <p:ph type="title"/>
          </p:nvPr>
        </p:nvSpPr>
        <p:spPr>
          <a:xfrm>
            <a:off x="-67321" y="77115"/>
            <a:ext cx="9144001" cy="6096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20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Maxwell's Equations (as applied within a material):</a:t>
            </a:r>
          </a:p>
        </p:txBody>
      </p:sp>
      <p:sp>
        <p:nvSpPr>
          <p:cNvPr id="3382" name="Rectangle 3"/>
          <p:cNvSpPr txBox="1"/>
          <p:nvPr/>
        </p:nvSpPr>
        <p:spPr>
          <a:xfrm>
            <a:off x="5743638" y="896990"/>
            <a:ext cx="3181356" cy="847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B = Magnetic Field     H =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m</a:t>
            </a:r>
            <a:r>
              <a:t> B</a:t>
            </a:r>
            <a:endParaRPr sz="1000"/>
          </a:p>
          <a:p>
            <a:pPr algn="ctr">
              <a:spcBef>
                <a:spcPts val="400"/>
              </a:spcBef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Symbol"/>
                <a:ea typeface="Symbol"/>
                <a:cs typeface="Symbol"/>
                <a:sym typeface="Symbol"/>
              </a:defRPr>
            </a:pPr>
            <a:endParaRPr/>
          </a:p>
          <a:p>
            <a:pPr algn="ctr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Symbol"/>
                <a:ea typeface="Symbol"/>
                <a:cs typeface="Symbol"/>
                <a:sym typeface="Symbol"/>
              </a:defRPr>
            </a:pPr>
            <a:r>
              <a:t>m</a:t>
            </a:r>
            <a:r>
              <a:rPr>
                <a:latin typeface="+mj-lt"/>
                <a:ea typeface="+mj-ea"/>
                <a:cs typeface="+mj-cs"/>
                <a:sym typeface="Arial"/>
              </a:rPr>
              <a:t> = Material's  "Permeability"</a:t>
            </a:r>
          </a:p>
        </p:txBody>
      </p:sp>
      <p:sp>
        <p:nvSpPr>
          <p:cNvPr id="3383" name="Rectangle 3"/>
          <p:cNvSpPr txBox="1"/>
          <p:nvPr/>
        </p:nvSpPr>
        <p:spPr>
          <a:xfrm>
            <a:off x="2340018" y="920272"/>
            <a:ext cx="3010275" cy="860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E = Electric Field     D =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e</a:t>
            </a:r>
            <a:r>
              <a:t> E</a:t>
            </a:r>
            <a:endParaRPr sz="1400"/>
          </a:p>
          <a:p>
            <a:pPr algn="ctr">
              <a:spcBef>
                <a:spcPts val="400"/>
              </a:spcBef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Symbol"/>
                <a:ea typeface="Symbol"/>
                <a:cs typeface="Symbol"/>
                <a:sym typeface="Symbo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Symbol"/>
                <a:ea typeface="Symbol"/>
                <a:cs typeface="Symbol"/>
                <a:sym typeface="Symbol"/>
              </a:defRPr>
            </a:pPr>
            <a:r>
              <a:t>e</a:t>
            </a:r>
            <a:r>
              <a:rPr>
                <a:latin typeface="+mj-lt"/>
                <a:ea typeface="+mj-ea"/>
                <a:cs typeface="+mj-cs"/>
                <a:sym typeface="Arial"/>
              </a:rPr>
              <a:t> = Material's "Permittivity"</a:t>
            </a:r>
          </a:p>
        </p:txBody>
      </p:sp>
      <p:sp>
        <p:nvSpPr>
          <p:cNvPr id="3384" name="Rectangle 3"/>
          <p:cNvSpPr txBox="1"/>
          <p:nvPr/>
        </p:nvSpPr>
        <p:spPr>
          <a:xfrm>
            <a:off x="2198910" y="2014127"/>
            <a:ext cx="6490903" cy="35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2" indent="58738" algn="ctr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ρ = Electrical charge / volume       J = The flow of that charge</a:t>
            </a:r>
          </a:p>
        </p:txBody>
      </p:sp>
      <p:pic>
        <p:nvPicPr>
          <p:cNvPr id="3385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319" y="745549"/>
            <a:ext cx="1614551" cy="2029399"/>
          </a:xfrm>
          <a:prstGeom prst="rect">
            <a:avLst/>
          </a:prstGeom>
          <a:ln w="12700">
            <a:miter lim="400000"/>
          </a:ln>
        </p:spPr>
      </p:pic>
      <p:sp>
        <p:nvSpPr>
          <p:cNvPr id="3386" name="Rectangle 3"/>
          <p:cNvSpPr txBox="1"/>
          <p:nvPr/>
        </p:nvSpPr>
        <p:spPr>
          <a:xfrm>
            <a:off x="166618" y="2921694"/>
            <a:ext cx="8941065" cy="3261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2" indent="58738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Symbol"/>
                <a:ea typeface="Symbol"/>
                <a:cs typeface="Symbol"/>
                <a:sym typeface="Symbol"/>
              </a:defRPr>
            </a:pPr>
            <a:r>
              <a:t>e and m</a:t>
            </a:r>
            <a:r>
              <a:rPr b="1">
                <a:latin typeface="+mj-lt"/>
                <a:ea typeface="+mj-ea"/>
                <a:cs typeface="+mj-cs"/>
                <a:sym typeface="Arial"/>
              </a:rPr>
              <a:t> capture how the material reacts to applied electric or magnetic fields</a:t>
            </a:r>
          </a:p>
          <a:p>
            <a:pPr lvl="2" indent="58738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</a:tabLst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lvl="2" indent="58738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In sensibly acting natural materials, both are positive numbers</a:t>
            </a:r>
          </a:p>
          <a:p>
            <a:pPr lvl="2" indent="58738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</a:tabLst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lvl="2" indent="58738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But what if artificial alteration of material structure made one or both negative?  </a:t>
            </a:r>
          </a:p>
          <a:p>
            <a:pPr lvl="2" indent="58738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</a:tabLst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lvl="2" indent="58738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The weirdness this would produce, and how to drive ε and/or μ negative, </a:t>
            </a:r>
          </a:p>
          <a:p>
            <a:pPr lvl="2" indent="58738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</a:tabLst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lvl="2" indent="58738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are the focus of the other (narrower) definition of metamaterials </a:t>
            </a:r>
            <a:r>
              <a:rPr baseline="31999"/>
              <a:t>1</a:t>
            </a:r>
          </a:p>
          <a:p>
            <a:pPr lvl="2" indent="58738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</a:tabLst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lvl="2" indent="58738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</a:tabLst>
              <a:defRPr b="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But negative values have only yet been achieved at "microwave" sublight frequencies</a:t>
            </a:r>
          </a:p>
          <a:p>
            <a:pPr lvl="2" indent="58738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</a:tabLst>
              <a:defRPr sz="700" b="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lvl="2" indent="58738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</a:tabLst>
              <a:defRPr b="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Making those "metamaterials" irrelevant (so far) to photovoltaic power conversion</a:t>
            </a:r>
          </a:p>
        </p:txBody>
      </p:sp>
      <p:sp>
        <p:nvSpPr>
          <p:cNvPr id="3387" name="Rectangle 5"/>
          <p:cNvSpPr txBox="1"/>
          <p:nvPr/>
        </p:nvSpPr>
        <p:spPr>
          <a:xfrm>
            <a:off x="224527" y="6420531"/>
            <a:ext cx="8560305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b="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1) See: </a:t>
            </a:r>
            <a:r>
              <a:rPr b="1"/>
              <a:t>Introduction to Metamaterials</a:t>
            </a:r>
            <a:r>
              <a:t>, Wartak et al., Physics in Canada 67 (1), pp. 30-34 (2011)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8382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Credits / Acknowledgements</a:t>
            </a:r>
          </a:p>
        </p:txBody>
      </p:sp>
      <p:sp>
        <p:nvSpPr>
          <p:cNvPr id="3390" name="Rectangle 3"/>
          <p:cNvSpPr txBox="1">
            <a:spLocks noGrp="1"/>
          </p:cNvSpPr>
          <p:nvPr>
            <p:ph type="body" idx="1"/>
          </p:nvPr>
        </p:nvSpPr>
        <p:spPr>
          <a:xfrm>
            <a:off x="304800" y="990600"/>
            <a:ext cx="8534400" cy="5410200"/>
          </a:xfrm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t>Some materials used in this class were developed under a National Science Foundation "Research Initiation Grant in Engineering Education" (RIGEE).</a:t>
            </a:r>
          </a:p>
          <a:p>
            <a:pPr>
              <a:defRPr sz="1400"/>
            </a:pPr>
            <a:endParaRPr/>
          </a:p>
          <a:p>
            <a:pPr>
              <a:defRPr sz="1400"/>
            </a:pPr>
            <a:r>
              <a:t>Other materials, including the "Virtual Lab" science education website, were developed under even earlier NSF "Course, Curriculum and Laboratory Improvement" (CCLI) and "Nanoscience Undergraduate Education" (NUE) awards.</a:t>
            </a:r>
          </a:p>
          <a:p>
            <a:pPr>
              <a:defRPr sz="1400"/>
            </a:pPr>
            <a:endParaRPr/>
          </a:p>
          <a:p>
            <a:pPr>
              <a:defRPr sz="1400"/>
            </a:pPr>
            <a:r>
              <a:t>This set of notes was authored by John C. Bean who also created all figures not explicitly credited above.  </a:t>
            </a:r>
          </a:p>
          <a:p>
            <a:pPr>
              <a:defRPr sz="1400"/>
            </a:pPr>
            <a:endParaRPr/>
          </a:p>
          <a:p>
            <a:pPr>
              <a:defRPr sz="1400"/>
            </a:pPr>
            <a:endParaRPr/>
          </a:p>
          <a:p>
            <a:pPr>
              <a:defRPr sz="1400"/>
            </a:pPr>
            <a:endParaRPr/>
          </a:p>
          <a:p>
            <a:pPr algn="ctr">
              <a:defRPr sz="1400" u="sng"/>
            </a:pPr>
            <a:endParaRPr/>
          </a:p>
          <a:p>
            <a:pPr algn="ctr">
              <a:defRPr sz="1400" u="sng"/>
            </a:pPr>
            <a:endParaRPr/>
          </a:p>
          <a:p>
            <a:pPr algn="ctr">
              <a:defRPr sz="1400" u="sng"/>
            </a:pPr>
            <a:endParaRPr/>
          </a:p>
          <a:p>
            <a:pPr algn="ctr">
              <a:defRPr sz="1400">
                <a:solidFill>
                  <a:srgbClr val="FF3300"/>
                </a:solidFill>
              </a:defRPr>
            </a:pPr>
            <a:r>
              <a:t>Copyright John C. Bean</a:t>
            </a:r>
            <a:r>
              <a:rPr u="sng"/>
              <a:t> </a:t>
            </a:r>
          </a:p>
          <a:p>
            <a:pPr algn="ctr">
              <a:defRPr sz="800" u="sng"/>
            </a:pPr>
            <a:endParaRPr/>
          </a:p>
          <a:p>
            <a:pPr algn="ctr">
              <a:spcBef>
                <a:spcPts val="200"/>
              </a:spcBef>
              <a:defRPr sz="1200"/>
            </a:pPr>
            <a:r>
              <a:t>(However, permission is granted for use by individual instructors in non-profit academic institutions)</a:t>
            </a:r>
          </a:p>
        </p:txBody>
      </p:sp>
      <p:sp>
        <p:nvSpPr>
          <p:cNvPr id="3391" name="Rectangle 5"/>
          <p:cNvSpPr txBox="1"/>
          <p:nvPr/>
        </p:nvSpPr>
        <p:spPr>
          <a:xfrm>
            <a:off x="304800" y="6288945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Lecture 1 - What is Nanoscience">
  <a:themeElements>
    <a:clrScheme name="Custom 104">
      <a:dk1>
        <a:srgbClr val="003366"/>
      </a:dk1>
      <a:lt1>
        <a:srgbClr val="666666"/>
      </a:lt1>
      <a:dk2>
        <a:srgbClr val="A7A7A7"/>
      </a:dk2>
      <a:lt2>
        <a:srgbClr val="535353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20FFFF"/>
      </a:hlink>
      <a:folHlink>
        <a:srgbClr val="FF00FF"/>
      </a:folHlink>
    </a:clrScheme>
    <a:fontScheme name="Lecture 1 - What is Nanoscienc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ecture 1 - What is Nanoscie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03366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03366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Lecture 1 - What is Nanoscience">
  <a:themeElements>
    <a:clrScheme name="Lecture 1 - What is Nanoscien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00FF"/>
      </a:hlink>
      <a:folHlink>
        <a:srgbClr val="FF00FF"/>
      </a:folHlink>
    </a:clrScheme>
    <a:fontScheme name="Lecture 1 - What is Nanoscienc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ecture 1 - What is Nanoscie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03366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03366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12085</Words>
  <Application>Microsoft Macintosh PowerPoint</Application>
  <PresentationFormat>On-screen Show (4:3)</PresentationFormat>
  <Paragraphs>1754</Paragraphs>
  <Slides>99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0" baseType="lpstr">
      <vt:lpstr>Lecture 1 - What is Nanoscience</vt:lpstr>
      <vt:lpstr>Tomorrow's Photovoltaic Solar Cells</vt:lpstr>
      <vt:lpstr>Tomorrow's Photovoltaic Solar Cells</vt:lpstr>
      <vt:lpstr>A Review of Solar Cell Science in 10 Slides  (See the my Today's Solar Cells (pptx / pdf / key) note set for greater / more palatable detail)</vt:lpstr>
      <vt:lpstr>PV cells TRY to efficiently convert sunlight of ALL colors into electricity</vt:lpstr>
      <vt:lpstr>Those colors interact very differently with matter:</vt:lpstr>
      <vt:lpstr>But mere liberation of electrons is not enough!</vt:lpstr>
      <vt:lpstr>The solar cell's selective "cliff" is provided by an electric field</vt:lpstr>
      <vt:lpstr>Which, via careful materials selection, gets us to this point:</vt:lpstr>
      <vt:lpstr>With that necessarily thick layer, situation is more like this :</vt:lpstr>
      <vt:lpstr>But looking more closely at the light photon's absorption by an electron:</vt:lpstr>
      <vt:lpstr>Fate of absorbed light energy in materials having different bandgaps:</vt:lpstr>
      <vt:lpstr>Electron liberation energy, alone, is reclaimable as PV electric output</vt:lpstr>
      <vt:lpstr>Larger the area under a curve =&gt; Larger the possible electrical output</vt:lpstr>
      <vt:lpstr>What are today's PV cells?  What emerging cells seek to replace them?</vt:lpstr>
      <vt:lpstr>The U.S. National Renewable Energy Lab (NREL) tracks this via their annual:</vt:lpstr>
      <vt:lpstr>The full (high-resolution version) of the 2018 NREL chart:</vt:lpstr>
      <vt:lpstr>Today's mature &amp; commercialized cells fall in the chart's center  This note set's featured emerging cells are at the top &amp; lower right:</vt:lpstr>
      <vt:lpstr>Research on "thin-film" PV cells targets cost reduction</vt:lpstr>
      <vt:lpstr>Research on "multi-junction" / "tandem" PV cells targets improved efficiency</vt:lpstr>
      <vt:lpstr>Thin Film Photovoltaic Solar Cells:</vt:lpstr>
      <vt:lpstr>Light-liberated electrons MUST reach the cell's charge-sorting electric field</vt:lpstr>
      <vt:lpstr>Flawed or completely disordered silicon is a heck of a lot cheaper!</vt:lpstr>
      <vt:lpstr>Slide 23</vt:lpstr>
      <vt:lpstr>What are those mushy "Emerging Thin Film" alternatives to Silicon?</vt:lpstr>
      <vt:lpstr>That corner (and its explanatory keys):</vt:lpstr>
      <vt:lpstr>Starting with the older thin film technologies:</vt:lpstr>
      <vt:lpstr>Closely related to CIGS but still "emerging" are thin film CZTS &amp; CZTSe</vt:lpstr>
      <vt:lpstr>Similar to CIGS in maturity are "Dye-sensitized solar cells" (DSSCs):</vt:lpstr>
      <vt:lpstr>Explanation of DSSC's requires delving into terminology: </vt:lpstr>
      <vt:lpstr>Chemistry speak vs. Physics speak:</vt:lpstr>
      <vt:lpstr>Only holes move?  But weren't electrons really moving?</vt:lpstr>
      <vt:lpstr>As opposed to the movement of a truly unbonded electron:</vt:lpstr>
      <vt:lpstr>All three things occur in the physicist's classic semiconductor solar cell</vt:lpstr>
      <vt:lpstr>Chemist's DSSC (or organic) solar cell:</vt:lpstr>
      <vt:lpstr>But hold it: There is no "push" =&gt; No power!</vt:lpstr>
      <vt:lpstr>There must be at least one pushing Electric Field:</vt:lpstr>
      <vt:lpstr>Finally moving on to actual DSSC configurations:</vt:lpstr>
      <vt:lpstr>Or getting rid of liquids and moving to all solid state:</vt:lpstr>
      <vt:lpstr>Where I just snuck in Perovskite thin film solar cells </vt:lpstr>
      <vt:lpstr>The Perovskite family structure and formula:</vt:lpstr>
      <vt:lpstr> For Perovskites used in solar cells:</vt:lpstr>
      <vt:lpstr>Which makes Perovskites sound like the PV silver bullet</vt:lpstr>
      <vt:lpstr>Completing the emerging group are Organic PV and Quantum Dot Cells:</vt:lpstr>
      <vt:lpstr>"Organic" PV cells share the chemistry of earth-borne life:</vt:lpstr>
      <vt:lpstr>To explain, I need to discuss the complete structure of a solar cell:</vt:lpstr>
      <vt:lpstr>In that full structure, where might Graphene/Nanotubes be used ? </vt:lpstr>
      <vt:lpstr>Slide 47</vt:lpstr>
      <vt:lpstr>So graphene/CNT's could help out in transparent front conductor </vt:lpstr>
      <vt:lpstr>But the ONLY possibility justifying the current level of excitement is:  </vt:lpstr>
      <vt:lpstr>Bringing us to Quantum Dots and the weird world of Quantum Mechanics</vt:lpstr>
      <vt:lpstr>But in such boxes, cancellation does NOT occur for certain wavelengths</vt:lpstr>
      <vt:lpstr>Summarizing Quantum Dot (Q-dot) factoids to this point:</vt:lpstr>
      <vt:lpstr>Quantum-dots can be made of ALL SORTS of different materials</vt:lpstr>
      <vt:lpstr>Slide 54</vt:lpstr>
      <vt:lpstr>A better Quantum dot solar cell:</vt:lpstr>
      <vt:lpstr>An improved FOLDED quantum dot layer solar cell:</vt:lpstr>
      <vt:lpstr>Emerging "Multi-junction" / "Tandem" Photovoltaic Solar Cells</vt:lpstr>
      <vt:lpstr>The Shockley-Quieser Limit = Choice of one "best" solar cell material:</vt:lpstr>
      <vt:lpstr>Slide 59</vt:lpstr>
      <vt:lpstr>By hugely reducing electron "Butt-kicking" waste, efficiency might soar!</vt:lpstr>
      <vt:lpstr>To cut cost, you must create all necessary layers in a single manufacturing step</vt:lpstr>
      <vt:lpstr>OR you could stack layers containing differently-sized Q-dots:</vt:lpstr>
      <vt:lpstr>It would be easier if quantum dots could be randomly distributed in layers:</vt:lpstr>
      <vt:lpstr>You'd instead want electric fields at layer (rather than dot) boundaries</vt:lpstr>
      <vt:lpstr>How well are Multi-junction / Tandem PV Cells actually doing?</vt:lpstr>
      <vt:lpstr>NREL data on Multi-junction / Tandem PV cells (~ 1992 - 2016):</vt:lpstr>
      <vt:lpstr>But what's NREL referring to here?</vt:lpstr>
      <vt:lpstr>Why would concentrating sunlight be desirable?</vt:lpstr>
      <vt:lpstr>Reason #2 is easier to understand:</vt:lpstr>
      <vt:lpstr>The big problem with concentrators? The sun won't sit still!</vt:lpstr>
      <vt:lpstr>Luminescent Solar Concentrators</vt:lpstr>
      <vt:lpstr>How to build a concentrator that is at least tilt-resistant:</vt:lpstr>
      <vt:lpstr>Remember lurking on the bottom of a swimming pool?</vt:lpstr>
      <vt:lpstr>Much/most of light emitted within such a layer stays within that layer</vt:lpstr>
      <vt:lpstr>Returning to our embedded-ball-bearing would-be concentrator:</vt:lpstr>
      <vt:lpstr>But a solar concentrator should capture light from its entire front:</vt:lpstr>
      <vt:lpstr>Bringing us to the "luminescent" in Luminescent Solar Concentrators</vt:lpstr>
      <vt:lpstr>The electron can then trickle back down, loosing energy by emitting light</vt:lpstr>
      <vt:lpstr>One would expect photoluminesence to be reversible:</vt:lpstr>
      <vt:lpstr>Non-reversible down-conversion =&gt; Luminescent Solar Concentrators:</vt:lpstr>
      <vt:lpstr>Why is such an apparently good idea a no-show on NREL's chart?</vt:lpstr>
      <vt:lpstr>Result?  LSC power conversion efficiencies of ~ 5% or less 1</vt:lpstr>
      <vt:lpstr>As windows in big urban office buildings and apartments:</vt:lpstr>
      <vt:lpstr>How efficient are these LSC's?</vt:lpstr>
      <vt:lpstr>Thermophotovoltaics</vt:lpstr>
      <vt:lpstr>Thermophotovoltaics</vt:lpstr>
      <vt:lpstr>Heat is all about vibrating atoms</vt:lpstr>
      <vt:lpstr>But these new thermophotovoltaics target cooler temperatures</vt:lpstr>
      <vt:lpstr>In response, thermophotovolatic schemes first try to jack up temperatures:</vt:lpstr>
      <vt:lpstr>Here's where thermophotovolatics pull out all of the (scientific) stops:</vt:lpstr>
      <vt:lpstr>The source of that magic?  Metamaterials </vt:lpstr>
      <vt:lpstr>One way of applying metamaterial magic to thermophotovoltaics: 1</vt:lpstr>
      <vt:lpstr>The absorber thus heats up dramatically </vt:lpstr>
      <vt:lpstr>Photonic Crystals do the same thing at larger scales 1, 2</vt:lpstr>
      <vt:lpstr>Only that almost-single-color light reaches the PV cell below:</vt:lpstr>
      <vt:lpstr>How well are actual thermophotovoltaic devices doing?</vt:lpstr>
      <vt:lpstr>A postscript concerning Metamaterials:</vt:lpstr>
      <vt:lpstr>Maxwell's Equations (as applied within a material):</vt:lpstr>
      <vt:lpstr>Credits / Acknowledgements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Tomorrow's Photovoltaic Solar Cells</dc:title>
  <cp:lastModifiedBy>John Bean</cp:lastModifiedBy>
  <cp:revision>1</cp:revision>
  <dcterms:created xsi:type="dcterms:W3CDTF">2019-11-07T16:17:40Z</dcterms:created>
  <dcterms:modified xsi:type="dcterms:W3CDTF">2019-11-07T16:19:57Z</dcterms:modified>
</cp:coreProperties>
</file>